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53" r:id="rId2"/>
    <p:sldId id="413" r:id="rId3"/>
    <p:sldId id="315" r:id="rId4"/>
    <p:sldId id="414" r:id="rId5"/>
    <p:sldId id="361" r:id="rId6"/>
    <p:sldId id="284" r:id="rId7"/>
    <p:sldId id="378" r:id="rId8"/>
    <p:sldId id="379" r:id="rId9"/>
    <p:sldId id="381" r:id="rId10"/>
    <p:sldId id="416" r:id="rId11"/>
    <p:sldId id="417" r:id="rId12"/>
    <p:sldId id="418" r:id="rId13"/>
    <p:sldId id="419" r:id="rId14"/>
    <p:sldId id="420" r:id="rId15"/>
    <p:sldId id="415" r:id="rId16"/>
    <p:sldId id="329" r:id="rId17"/>
    <p:sldId id="421" r:id="rId18"/>
    <p:sldId id="507" r:id="rId19"/>
    <p:sldId id="511" r:id="rId20"/>
    <p:sldId id="517" r:id="rId21"/>
    <p:sldId id="518" r:id="rId22"/>
    <p:sldId id="519" r:id="rId23"/>
    <p:sldId id="520" r:id="rId24"/>
    <p:sldId id="521" r:id="rId25"/>
    <p:sldId id="522" r:id="rId26"/>
    <p:sldId id="31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D"/>
    <a:srgbClr val="FFF6DD"/>
    <a:srgbClr val="FF00FF"/>
    <a:srgbClr val="FFFCF3"/>
    <a:srgbClr val="CC6600"/>
    <a:srgbClr val="E5FFE5"/>
    <a:srgbClr val="CCFFCC"/>
    <a:srgbClr val="A3F3B6"/>
    <a:srgbClr val="79FFB6"/>
    <a:srgbClr val="BCF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2F028-24A5-4DCB-9AD3-969E3F7A414D}" v="389" dt="2020-07-12T07:47:38.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snapToObjects="1">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t>08/11/2020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t>3</a:t>
            </a:fld>
            <a:endParaRPr lang="en-GB" dirty="0"/>
          </a:p>
        </p:txBody>
      </p:sp>
    </p:spTree>
    <p:extLst>
      <p:ext uri="{BB962C8B-B14F-4D97-AF65-F5344CB8AC3E}">
        <p14:creationId xmlns:p14="http://schemas.microsoft.com/office/powerpoint/2010/main" val="306327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75832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55510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25543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83383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64148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2010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08838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145276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229005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64731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77704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71156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410840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04874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84658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03991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36606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345195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3F3B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pic>
        <p:nvPicPr>
          <p:cNvPr id="8" name="Picture 7">
            <a:extLst>
              <a:ext uri="{FF2B5EF4-FFF2-40B4-BE49-F238E27FC236}">
                <a16:creationId xmlns:a16="http://schemas.microsoft.com/office/drawing/2014/main" id="{E7B16270-8738-4A9D-99DB-CA8583EBB3B7}"/>
              </a:ext>
            </a:extLst>
          </p:cNvPr>
          <p:cNvPicPr>
            <a:picLocks noChangeAspect="1"/>
          </p:cNvPicPr>
          <p:nvPr userDrawn="1"/>
        </p:nvPicPr>
        <p:blipFill>
          <a:blip r:embed="rId2"/>
          <a:stretch>
            <a:fillRect/>
          </a:stretch>
        </p:blipFill>
        <p:spPr>
          <a:xfrm>
            <a:off x="10925666" y="298983"/>
            <a:ext cx="993979" cy="665572"/>
          </a:xfrm>
          <a:prstGeom prst="rect">
            <a:avLst/>
          </a:prstGeom>
        </p:spPr>
      </p:pic>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E5FFE5"/>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5FFE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5FF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11/8/2020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dirty="0"/>
          </a:p>
        </p:txBody>
      </p:sp>
      <p:pic>
        <p:nvPicPr>
          <p:cNvPr id="8" name="Picture 7">
            <a:extLst>
              <a:ext uri="{FF2B5EF4-FFF2-40B4-BE49-F238E27FC236}">
                <a16:creationId xmlns:a16="http://schemas.microsoft.com/office/drawing/2014/main" id="{1F2595CB-4287-448F-8015-8EDCAD1A13C3}"/>
              </a:ext>
            </a:extLst>
          </p:cNvPr>
          <p:cNvPicPr>
            <a:picLocks noChangeAspect="1"/>
          </p:cNvPicPr>
          <p:nvPr userDrawn="1"/>
        </p:nvPicPr>
        <p:blipFill>
          <a:blip r:embed="rId13"/>
          <a:stretch>
            <a:fillRect/>
          </a:stretch>
        </p:blipFill>
        <p:spPr>
          <a:xfrm>
            <a:off x="10925666" y="298983"/>
            <a:ext cx="993979" cy="665572"/>
          </a:xfrm>
          <a:prstGeom prst="rect">
            <a:avLst/>
          </a:prstGeom>
        </p:spPr>
      </p:pic>
      <p:pic>
        <p:nvPicPr>
          <p:cNvPr id="10" name="Picture 9">
            <a:extLst>
              <a:ext uri="{FF2B5EF4-FFF2-40B4-BE49-F238E27FC236}">
                <a16:creationId xmlns:a16="http://schemas.microsoft.com/office/drawing/2014/main" id="{FC86CBB3-CF65-4F20-8162-1904BEC5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smtClean="0"/>
              <a:t>Parent</a:t>
            </a:r>
            <a:r>
              <a:rPr lang="en-GB" b="1" dirty="0" smtClean="0"/>
              <a:t> </a:t>
            </a:r>
            <a:r>
              <a:rPr lang="en-GB" b="1" dirty="0"/>
              <a:t>Guidance</a:t>
            </a:r>
          </a:p>
        </p:txBody>
      </p:sp>
      <p:sp>
        <p:nvSpPr>
          <p:cNvPr id="4" name="5-Point Star 4">
            <a:extLst>
              <a:ext uri="{FF2B5EF4-FFF2-40B4-BE49-F238E27FC236}">
                <a16:creationId xmlns:a16="http://schemas.microsoft.com/office/drawing/2014/main" id="{8B3E8FF2-5177-4593-ACA3-98E208BBB75E}"/>
              </a:ext>
            </a:extLst>
          </p:cNvPr>
          <p:cNvSpPr/>
          <p:nvPr/>
        </p:nvSpPr>
        <p:spPr>
          <a:xfrm>
            <a:off x="3062568" y="333042"/>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Content Placeholder 2">
            <a:extLst>
              <a:ext uri="{FF2B5EF4-FFF2-40B4-BE49-F238E27FC236}">
                <a16:creationId xmlns:a16="http://schemas.microsoft.com/office/drawing/2014/main" id="{2AE51009-C5F6-4437-B86B-B14C9A312E3C}"/>
              </a:ext>
            </a:extLst>
          </p:cNvPr>
          <p:cNvSpPr>
            <a:spLocks noGrp="1"/>
          </p:cNvSpPr>
          <p:nvPr>
            <p:ph idx="1"/>
          </p:nvPr>
        </p:nvSpPr>
        <p:spPr>
          <a:xfrm>
            <a:off x="662748" y="1907608"/>
            <a:ext cx="10866504" cy="3352762"/>
          </a:xfrm>
          <a:solidFill>
            <a:srgbClr val="FFFED8"/>
          </a:solidFill>
          <a:ln>
            <a:solidFill>
              <a:schemeClr val="accent1"/>
            </a:solidFill>
          </a:ln>
        </p:spPr>
        <p:txBody>
          <a:bodyPr>
            <a:noAutofit/>
          </a:bodyPr>
          <a:lstStyle/>
          <a:p>
            <a:pPr>
              <a:buFont typeface="Wingdings" panose="05000000000000000000" pitchFamily="2" charset="2"/>
              <a:buChar char="q"/>
            </a:pPr>
            <a:r>
              <a:rPr lang="en-GB" dirty="0"/>
              <a:t>Children should already have experience of identifying verbs as well as identifying the simple past and present tenses.</a:t>
            </a:r>
          </a:p>
          <a:p>
            <a:pPr>
              <a:buFont typeface="Wingdings" panose="05000000000000000000" pitchFamily="2" charset="2"/>
              <a:buChar char="q"/>
            </a:pPr>
            <a:r>
              <a:rPr lang="en-GB" dirty="0"/>
              <a:t>This resource will focus on the correct and consistent use of forms of the past and present tense within a sentence. </a:t>
            </a:r>
          </a:p>
          <a:p>
            <a:pPr>
              <a:buFont typeface="Wingdings" panose="05000000000000000000" pitchFamily="2" charset="2"/>
              <a:buChar char="q"/>
            </a:pPr>
            <a:r>
              <a:rPr lang="en-GB" dirty="0"/>
              <a:t>Resources which build on this therapy, challenging pupils to identify and use the simple past, present and future tenses, are available (see Year 3 GPS resources).</a:t>
            </a:r>
          </a:p>
        </p:txBody>
      </p:sp>
    </p:spTree>
    <p:extLst>
      <p:ext uri="{BB962C8B-B14F-4D97-AF65-F5344CB8AC3E}">
        <p14:creationId xmlns:p14="http://schemas.microsoft.com/office/powerpoint/2010/main" val="241251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Your turn</a:t>
            </a:r>
            <a:endParaRPr lang="en-US" altLang="en-US" sz="4000" b="1" dirty="0"/>
          </a:p>
        </p:txBody>
      </p:sp>
      <p:sp>
        <p:nvSpPr>
          <p:cNvPr id="22" name="AutoShape 8">
            <a:extLst>
              <a:ext uri="{FF2B5EF4-FFF2-40B4-BE49-F238E27FC236}">
                <a16:creationId xmlns:a16="http://schemas.microsoft.com/office/drawing/2014/main" id="{9EB6A2A7-D997-4D20-8AC6-D7CF72018109}"/>
              </a:ext>
            </a:extLst>
          </p:cNvPr>
          <p:cNvSpPr>
            <a:spLocks noChangeArrowheads="1"/>
          </p:cNvSpPr>
          <p:nvPr/>
        </p:nvSpPr>
        <p:spPr bwMode="auto">
          <a:xfrm>
            <a:off x="410966" y="1670184"/>
            <a:ext cx="11352944" cy="1055608"/>
          </a:xfrm>
          <a:prstGeom prst="roundRect">
            <a:avLst>
              <a:gd name="adj" fmla="val 16667"/>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sz="2800" dirty="0">
                <a:latin typeface="+mn-lt"/>
              </a:rPr>
              <a:t>Which sentence is in the </a:t>
            </a:r>
            <a:r>
              <a:rPr lang="en-GB" sz="2800" b="1" dirty="0">
                <a:latin typeface="+mn-lt"/>
              </a:rPr>
              <a:t>present tense</a:t>
            </a:r>
            <a:r>
              <a:rPr lang="en-GB" sz="2800" dirty="0">
                <a:latin typeface="+mn-lt"/>
              </a:rPr>
              <a:t>? Find the verb in each sentence to help you.</a:t>
            </a:r>
            <a:endParaRPr lang="en-GB" altLang="en-US" sz="2800" dirty="0">
              <a:latin typeface="+mn-lt"/>
              <a:cs typeface="Calibri" panose="020F0502020204030204" pitchFamily="34" charset="0"/>
            </a:endParaRPr>
          </a:p>
        </p:txBody>
      </p:sp>
      <p:sp>
        <p:nvSpPr>
          <p:cNvPr id="2" name="Rounded Rectangle 4">
            <a:extLst>
              <a:ext uri="{FF2B5EF4-FFF2-40B4-BE49-F238E27FC236}">
                <a16:creationId xmlns:a16="http://schemas.microsoft.com/office/drawing/2014/main" id="{19DD532F-5E64-48BE-8FB3-3BE589A246E6}"/>
              </a:ext>
            </a:extLst>
          </p:cNvPr>
          <p:cNvSpPr/>
          <p:nvPr/>
        </p:nvSpPr>
        <p:spPr>
          <a:xfrm>
            <a:off x="1050249" y="4557154"/>
            <a:ext cx="5564026" cy="81909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He wipes up the split milk.</a:t>
            </a:r>
          </a:p>
        </p:txBody>
      </p:sp>
      <p:sp>
        <p:nvSpPr>
          <p:cNvPr id="3" name="Rounded Rectangle 4">
            <a:extLst>
              <a:ext uri="{FF2B5EF4-FFF2-40B4-BE49-F238E27FC236}">
                <a16:creationId xmlns:a16="http://schemas.microsoft.com/office/drawing/2014/main" id="{E07845A7-5302-41E3-8F1B-409C355479E2}"/>
              </a:ext>
            </a:extLst>
          </p:cNvPr>
          <p:cNvSpPr/>
          <p:nvPr/>
        </p:nvSpPr>
        <p:spPr>
          <a:xfrm>
            <a:off x="1050249" y="3442691"/>
            <a:ext cx="5564026" cy="81909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He wiped up the split milk.</a:t>
            </a:r>
          </a:p>
        </p:txBody>
      </p:sp>
      <p:pic>
        <p:nvPicPr>
          <p:cNvPr id="1026" name="Picture 2" descr="See the source image">
            <a:extLst>
              <a:ext uri="{FF2B5EF4-FFF2-40B4-BE49-F238E27FC236}">
                <a16:creationId xmlns:a16="http://schemas.microsoft.com/office/drawing/2014/main" id="{E181FD13-C082-43C0-B4D2-07337A0A7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085" y="3237700"/>
            <a:ext cx="3532825" cy="235636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6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2" name="Rounded Rectangle 4">
            <a:extLst>
              <a:ext uri="{FF2B5EF4-FFF2-40B4-BE49-F238E27FC236}">
                <a16:creationId xmlns:a16="http://schemas.microsoft.com/office/drawing/2014/main" id="{19DD532F-5E64-48BE-8FB3-3BE589A246E6}"/>
              </a:ext>
            </a:extLst>
          </p:cNvPr>
          <p:cNvSpPr/>
          <p:nvPr/>
        </p:nvSpPr>
        <p:spPr>
          <a:xfrm>
            <a:off x="2884756" y="3044046"/>
            <a:ext cx="5564026" cy="81909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He </a:t>
            </a:r>
            <a:r>
              <a:rPr lang="en-GB" sz="2800" b="1" dirty="0">
                <a:solidFill>
                  <a:schemeClr val="tx1"/>
                </a:solidFill>
                <a:cs typeface="Arial" charset="0"/>
              </a:rPr>
              <a:t>wipes</a:t>
            </a:r>
            <a:r>
              <a:rPr lang="en-GB" sz="2800" dirty="0">
                <a:solidFill>
                  <a:schemeClr val="tx1"/>
                </a:solidFill>
                <a:cs typeface="Arial" charset="0"/>
              </a:rPr>
              <a:t> up the split milk.</a:t>
            </a:r>
          </a:p>
        </p:txBody>
      </p:sp>
      <p:sp>
        <p:nvSpPr>
          <p:cNvPr id="3" name="Rounded Rectangle 4">
            <a:extLst>
              <a:ext uri="{FF2B5EF4-FFF2-40B4-BE49-F238E27FC236}">
                <a16:creationId xmlns:a16="http://schemas.microsoft.com/office/drawing/2014/main" id="{E07845A7-5302-41E3-8F1B-409C355479E2}"/>
              </a:ext>
            </a:extLst>
          </p:cNvPr>
          <p:cNvSpPr/>
          <p:nvPr/>
        </p:nvSpPr>
        <p:spPr>
          <a:xfrm>
            <a:off x="2884756" y="1929583"/>
            <a:ext cx="5564026" cy="81909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He wiped up the split milk .</a:t>
            </a:r>
          </a:p>
        </p:txBody>
      </p:sp>
      <p:pic>
        <p:nvPicPr>
          <p:cNvPr id="1026" name="Picture 2" descr="See the source image">
            <a:extLst>
              <a:ext uri="{FF2B5EF4-FFF2-40B4-BE49-F238E27FC236}">
                <a16:creationId xmlns:a16="http://schemas.microsoft.com/office/drawing/2014/main" id="{E181FD13-C082-43C0-B4D2-07337A0A7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372" y="4326761"/>
            <a:ext cx="3532825" cy="235636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BFCE3E76-6029-480D-A5AA-D2FD77B79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086" y="2769514"/>
            <a:ext cx="1219892" cy="109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25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03389" y="278331"/>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Past tense verbs</a:t>
            </a:r>
            <a:endParaRPr lang="en-US" altLang="en-US" sz="4000" b="1" dirty="0"/>
          </a:p>
        </p:txBody>
      </p:sp>
      <p:sp>
        <p:nvSpPr>
          <p:cNvPr id="8" name="Rounded Rectangle 4">
            <a:extLst>
              <a:ext uri="{FF2B5EF4-FFF2-40B4-BE49-F238E27FC236}">
                <a16:creationId xmlns:a16="http://schemas.microsoft.com/office/drawing/2014/main" id="{FE3C3EA0-6B7B-4D46-AC5F-6C782506BB08}"/>
              </a:ext>
            </a:extLst>
          </p:cNvPr>
          <p:cNvSpPr/>
          <p:nvPr/>
        </p:nvSpPr>
        <p:spPr>
          <a:xfrm>
            <a:off x="847706" y="3212548"/>
            <a:ext cx="2447925" cy="2426930"/>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jump</a:t>
            </a:r>
            <a:r>
              <a:rPr lang="en-GB" sz="2800" dirty="0">
                <a:solidFill>
                  <a:srgbClr val="FF0000"/>
                </a:solidFill>
                <a:cs typeface="Arial" charset="0"/>
              </a:rPr>
              <a:t>ed</a:t>
            </a:r>
          </a:p>
          <a:p>
            <a:pPr algn="ctr">
              <a:defRPr/>
            </a:pPr>
            <a:r>
              <a:rPr lang="en-GB" sz="2800" dirty="0">
                <a:solidFill>
                  <a:schemeClr val="tx1"/>
                </a:solidFill>
                <a:cs typeface="Arial" charset="0"/>
              </a:rPr>
              <a:t>watch</a:t>
            </a:r>
            <a:r>
              <a:rPr lang="en-GB" sz="2800" dirty="0">
                <a:solidFill>
                  <a:srgbClr val="FF0000"/>
                </a:solidFill>
                <a:cs typeface="Arial" charset="0"/>
              </a:rPr>
              <a:t>ed</a:t>
            </a:r>
          </a:p>
          <a:p>
            <a:pPr algn="ctr">
              <a:defRPr/>
            </a:pPr>
            <a:r>
              <a:rPr lang="en-GB" sz="2800" dirty="0">
                <a:solidFill>
                  <a:schemeClr val="tx1"/>
                </a:solidFill>
                <a:cs typeface="Arial" charset="0"/>
              </a:rPr>
              <a:t>wash</a:t>
            </a:r>
            <a:r>
              <a:rPr lang="en-GB" sz="2800" dirty="0">
                <a:solidFill>
                  <a:srgbClr val="FF0000"/>
                </a:solidFill>
                <a:cs typeface="Arial" charset="0"/>
              </a:rPr>
              <a:t>ed</a:t>
            </a:r>
          </a:p>
          <a:p>
            <a:pPr algn="ctr">
              <a:defRPr/>
            </a:pPr>
            <a:r>
              <a:rPr lang="en-GB" sz="2800" dirty="0">
                <a:solidFill>
                  <a:schemeClr val="tx1"/>
                </a:solidFill>
                <a:cs typeface="Arial" charset="0"/>
              </a:rPr>
              <a:t>climb</a:t>
            </a:r>
            <a:r>
              <a:rPr lang="en-GB" sz="2800" dirty="0">
                <a:solidFill>
                  <a:srgbClr val="FF0000"/>
                </a:solidFill>
                <a:cs typeface="Arial" charset="0"/>
              </a:rPr>
              <a:t>ed</a:t>
            </a:r>
          </a:p>
        </p:txBody>
      </p:sp>
      <p:sp>
        <p:nvSpPr>
          <p:cNvPr id="9" name="Rounded Rectangle 4">
            <a:extLst>
              <a:ext uri="{FF2B5EF4-FFF2-40B4-BE49-F238E27FC236}">
                <a16:creationId xmlns:a16="http://schemas.microsoft.com/office/drawing/2014/main" id="{4C838D67-2FC6-4130-BDCE-738FF94CACF3}"/>
              </a:ext>
            </a:extLst>
          </p:cNvPr>
          <p:cNvSpPr/>
          <p:nvPr/>
        </p:nvSpPr>
        <p:spPr>
          <a:xfrm>
            <a:off x="490556" y="1581349"/>
            <a:ext cx="11273354" cy="1008064"/>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When writing in the </a:t>
            </a:r>
            <a:r>
              <a:rPr lang="en-GB" sz="2800" b="1" dirty="0">
                <a:solidFill>
                  <a:schemeClr val="tx1"/>
                </a:solidFill>
                <a:cs typeface="Arial" charset="0"/>
              </a:rPr>
              <a:t>past tense</a:t>
            </a:r>
            <a:r>
              <a:rPr lang="en-GB" sz="2800" dirty="0">
                <a:solidFill>
                  <a:schemeClr val="tx1"/>
                </a:solidFill>
                <a:cs typeface="Arial" charset="0"/>
              </a:rPr>
              <a:t>, you’ll usually need to add the suffix ‘</a:t>
            </a:r>
            <a:r>
              <a:rPr lang="en-GB" sz="2800" i="1" dirty="0">
                <a:solidFill>
                  <a:schemeClr val="tx1"/>
                </a:solidFill>
                <a:cs typeface="Arial" charset="0"/>
              </a:rPr>
              <a:t>ed’</a:t>
            </a:r>
            <a:r>
              <a:rPr lang="en-GB" sz="2800" dirty="0">
                <a:solidFill>
                  <a:schemeClr val="tx1"/>
                </a:solidFill>
                <a:cs typeface="Arial" charset="0"/>
              </a:rPr>
              <a:t> to your verb.</a:t>
            </a:r>
          </a:p>
        </p:txBody>
      </p:sp>
      <p:sp>
        <p:nvSpPr>
          <p:cNvPr id="10" name="Rounded Rectangle 4">
            <a:extLst>
              <a:ext uri="{FF2B5EF4-FFF2-40B4-BE49-F238E27FC236}">
                <a16:creationId xmlns:a16="http://schemas.microsoft.com/office/drawing/2014/main" id="{00CF9662-0C33-4715-BAEF-00588CCC2D38}"/>
              </a:ext>
            </a:extLst>
          </p:cNvPr>
          <p:cNvSpPr/>
          <p:nvPr/>
        </p:nvSpPr>
        <p:spPr>
          <a:xfrm>
            <a:off x="3729519" y="2751245"/>
            <a:ext cx="8034391" cy="1008063"/>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BUT some verbs can be tricky! We call them irregular past tense verbs.</a:t>
            </a:r>
          </a:p>
        </p:txBody>
      </p:sp>
      <p:sp>
        <p:nvSpPr>
          <p:cNvPr id="11" name="Rounded Rectangle 4">
            <a:extLst>
              <a:ext uri="{FF2B5EF4-FFF2-40B4-BE49-F238E27FC236}">
                <a16:creationId xmlns:a16="http://schemas.microsoft.com/office/drawing/2014/main" id="{E49ACC21-A47F-4745-9A1D-402257E19323}"/>
              </a:ext>
            </a:extLst>
          </p:cNvPr>
          <p:cNvSpPr>
            <a:spLocks noChangeArrowheads="1"/>
          </p:cNvSpPr>
          <p:nvPr/>
        </p:nvSpPr>
        <p:spPr bwMode="auto">
          <a:xfrm>
            <a:off x="6505826" y="4003425"/>
            <a:ext cx="2590047" cy="2349500"/>
          </a:xfrm>
          <a:prstGeom prst="roundRect">
            <a:avLst>
              <a:gd name="adj" fmla="val 16667"/>
            </a:avLst>
          </a:prstGeom>
          <a:solidFill>
            <a:schemeClr val="bg1">
              <a:lumMod val="95000"/>
            </a:schemeClr>
          </a:solidFill>
          <a:ln w="12700" algn="ctr">
            <a:solidFill>
              <a:schemeClr val="accent1"/>
            </a:solidFill>
            <a:round/>
            <a:headEnd/>
            <a:tailEnd/>
          </a:ln>
        </p:spPr>
        <p:txBody>
          <a:bodyPr anchor="ctr"/>
          <a:lstStyle/>
          <a:p>
            <a:pPr algn="ctr"/>
            <a:endParaRPr lang="en-GB" sz="2800" dirty="0"/>
          </a:p>
          <a:p>
            <a:r>
              <a:rPr lang="en-GB" sz="2800" dirty="0"/>
              <a:t>sleep – </a:t>
            </a:r>
            <a:r>
              <a:rPr lang="en-GB" sz="2800" dirty="0">
                <a:solidFill>
                  <a:srgbClr val="FF0000"/>
                </a:solidFill>
              </a:rPr>
              <a:t>slept</a:t>
            </a:r>
          </a:p>
          <a:p>
            <a:r>
              <a:rPr lang="en-GB" sz="2800" dirty="0"/>
              <a:t>go – </a:t>
            </a:r>
            <a:r>
              <a:rPr lang="en-GB" sz="2800" dirty="0">
                <a:solidFill>
                  <a:srgbClr val="FF0000"/>
                </a:solidFill>
              </a:rPr>
              <a:t>went</a:t>
            </a:r>
          </a:p>
          <a:p>
            <a:r>
              <a:rPr lang="en-GB" sz="2800" dirty="0"/>
              <a:t>eat – </a:t>
            </a:r>
            <a:r>
              <a:rPr lang="en-GB" sz="2800" dirty="0">
                <a:solidFill>
                  <a:srgbClr val="FF0000"/>
                </a:solidFill>
              </a:rPr>
              <a:t>ate</a:t>
            </a:r>
          </a:p>
          <a:p>
            <a:r>
              <a:rPr lang="en-GB" sz="2800" dirty="0"/>
              <a:t>speak – </a:t>
            </a:r>
            <a:r>
              <a:rPr lang="en-GB" sz="2800" dirty="0">
                <a:solidFill>
                  <a:srgbClr val="FF0000"/>
                </a:solidFill>
              </a:rPr>
              <a:t>spoke</a:t>
            </a:r>
          </a:p>
          <a:p>
            <a:pPr algn="ctr"/>
            <a:endParaRPr lang="en-GB" sz="2800" dirty="0"/>
          </a:p>
        </p:txBody>
      </p:sp>
    </p:spTree>
    <p:extLst>
      <p:ext uri="{BB962C8B-B14F-4D97-AF65-F5344CB8AC3E}">
        <p14:creationId xmlns:p14="http://schemas.microsoft.com/office/powerpoint/2010/main" val="149017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03389" y="278331"/>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Present tense verbs</a:t>
            </a:r>
            <a:endParaRPr lang="en-US" altLang="en-US" sz="4000" b="1" dirty="0"/>
          </a:p>
        </p:txBody>
      </p:sp>
      <p:sp>
        <p:nvSpPr>
          <p:cNvPr id="9" name="Rounded Rectangle 4">
            <a:extLst>
              <a:ext uri="{FF2B5EF4-FFF2-40B4-BE49-F238E27FC236}">
                <a16:creationId xmlns:a16="http://schemas.microsoft.com/office/drawing/2014/main" id="{4C838D67-2FC6-4130-BDCE-738FF94CACF3}"/>
              </a:ext>
            </a:extLst>
          </p:cNvPr>
          <p:cNvSpPr/>
          <p:nvPr/>
        </p:nvSpPr>
        <p:spPr>
          <a:xfrm>
            <a:off x="376697" y="1624158"/>
            <a:ext cx="11273354" cy="1008064"/>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When writing in the </a:t>
            </a:r>
            <a:r>
              <a:rPr lang="en-GB" sz="2800" b="1" dirty="0">
                <a:solidFill>
                  <a:schemeClr val="tx1"/>
                </a:solidFill>
                <a:cs typeface="Arial" charset="0"/>
              </a:rPr>
              <a:t>present tense</a:t>
            </a:r>
            <a:r>
              <a:rPr lang="en-GB" sz="2800" dirty="0">
                <a:solidFill>
                  <a:schemeClr val="tx1"/>
                </a:solidFill>
                <a:cs typeface="Arial" charset="0"/>
              </a:rPr>
              <a:t>, you will usually find the verbs end in the suffixes ‘s’ or ‘ing’.</a:t>
            </a:r>
          </a:p>
        </p:txBody>
      </p:sp>
      <p:sp>
        <p:nvSpPr>
          <p:cNvPr id="2" name="AutoShape 8">
            <a:extLst>
              <a:ext uri="{FF2B5EF4-FFF2-40B4-BE49-F238E27FC236}">
                <a16:creationId xmlns:a16="http://schemas.microsoft.com/office/drawing/2014/main" id="{22C36EC1-F88B-4DE7-A8FC-49C99E76BB17}"/>
              </a:ext>
            </a:extLst>
          </p:cNvPr>
          <p:cNvSpPr>
            <a:spLocks noChangeArrowheads="1"/>
          </p:cNvSpPr>
          <p:nvPr/>
        </p:nvSpPr>
        <p:spPr bwMode="auto">
          <a:xfrm>
            <a:off x="725221" y="3139559"/>
            <a:ext cx="6303122" cy="578882"/>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Karl </a:t>
            </a:r>
            <a:r>
              <a:rPr lang="en-GB" altLang="en-US" sz="2800" b="1" dirty="0">
                <a:latin typeface="Calibri" panose="020F0502020204030204" pitchFamily="34" charset="0"/>
                <a:cs typeface="Calibri" panose="020F0502020204030204" pitchFamily="34" charset="0"/>
              </a:rPr>
              <a:t>smiles</a:t>
            </a:r>
            <a:r>
              <a:rPr lang="en-GB" altLang="en-US" sz="2800" dirty="0">
                <a:latin typeface="Calibri" panose="020F0502020204030204" pitchFamily="34" charset="0"/>
                <a:cs typeface="Calibri" panose="020F0502020204030204" pitchFamily="34" charset="0"/>
              </a:rPr>
              <a:t> and </a:t>
            </a:r>
            <a:r>
              <a:rPr lang="en-GB" altLang="en-US" sz="2800" b="1" dirty="0">
                <a:latin typeface="Calibri" panose="020F0502020204030204" pitchFamily="34" charset="0"/>
                <a:cs typeface="Calibri" panose="020F0502020204030204" pitchFamily="34" charset="0"/>
              </a:rPr>
              <a:t>walks</a:t>
            </a:r>
            <a:r>
              <a:rPr lang="en-GB" altLang="en-US" sz="2800" dirty="0">
                <a:latin typeface="Calibri" panose="020F0502020204030204" pitchFamily="34" charset="0"/>
                <a:cs typeface="Calibri" panose="020F0502020204030204" pitchFamily="34" charset="0"/>
              </a:rPr>
              <a:t> away.</a:t>
            </a:r>
          </a:p>
        </p:txBody>
      </p:sp>
      <p:sp>
        <p:nvSpPr>
          <p:cNvPr id="3" name="AutoShape 8">
            <a:extLst>
              <a:ext uri="{FF2B5EF4-FFF2-40B4-BE49-F238E27FC236}">
                <a16:creationId xmlns:a16="http://schemas.microsoft.com/office/drawing/2014/main" id="{EF27EE85-D614-400F-B57F-5967368B3C40}"/>
              </a:ext>
            </a:extLst>
          </p:cNvPr>
          <p:cNvSpPr>
            <a:spLocks noChangeArrowheads="1"/>
          </p:cNvSpPr>
          <p:nvPr/>
        </p:nvSpPr>
        <p:spPr bwMode="auto">
          <a:xfrm>
            <a:off x="725221" y="4068053"/>
            <a:ext cx="6303122" cy="578882"/>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Mum </a:t>
            </a:r>
            <a:r>
              <a:rPr lang="en-GB" altLang="en-US" sz="2800" b="1" dirty="0">
                <a:latin typeface="Calibri" panose="020F0502020204030204" pitchFamily="34" charset="0"/>
                <a:cs typeface="Calibri" panose="020F0502020204030204" pitchFamily="34" charset="0"/>
              </a:rPr>
              <a:t>is driving </a:t>
            </a:r>
            <a:r>
              <a:rPr lang="en-GB" altLang="en-US" sz="2800" dirty="0">
                <a:latin typeface="Calibri" panose="020F0502020204030204" pitchFamily="34" charset="0"/>
                <a:cs typeface="Calibri" panose="020F0502020204030204" pitchFamily="34" charset="0"/>
              </a:rPr>
              <a:t>to me to school. </a:t>
            </a:r>
          </a:p>
        </p:txBody>
      </p:sp>
      <p:sp>
        <p:nvSpPr>
          <p:cNvPr id="4" name="AutoShape 8">
            <a:extLst>
              <a:ext uri="{FF2B5EF4-FFF2-40B4-BE49-F238E27FC236}">
                <a16:creationId xmlns:a16="http://schemas.microsoft.com/office/drawing/2014/main" id="{0F477F7F-398F-4653-8775-9FE9385D545D}"/>
              </a:ext>
            </a:extLst>
          </p:cNvPr>
          <p:cNvSpPr>
            <a:spLocks noChangeArrowheads="1"/>
          </p:cNvSpPr>
          <p:nvPr/>
        </p:nvSpPr>
        <p:spPr bwMode="auto">
          <a:xfrm>
            <a:off x="725221" y="4979960"/>
            <a:ext cx="6303122" cy="1055608"/>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Len </a:t>
            </a:r>
            <a:r>
              <a:rPr lang="en-GB" altLang="en-US" sz="2800" b="1" dirty="0">
                <a:latin typeface="Calibri" panose="020F0502020204030204" pitchFamily="34" charset="0"/>
                <a:cs typeface="Calibri" panose="020F0502020204030204" pitchFamily="34" charset="0"/>
              </a:rPr>
              <a:t>holds</a:t>
            </a:r>
            <a:r>
              <a:rPr lang="en-GB" altLang="en-US" sz="2800" dirty="0">
                <a:latin typeface="Calibri" panose="020F0502020204030204" pitchFamily="34" charset="0"/>
                <a:cs typeface="Calibri" panose="020F0502020204030204" pitchFamily="34" charset="0"/>
              </a:rPr>
              <a:t> onto the branch before </a:t>
            </a:r>
            <a:r>
              <a:rPr lang="en-GB" altLang="en-US" sz="2800" b="1" dirty="0">
                <a:latin typeface="Calibri" panose="020F0502020204030204" pitchFamily="34" charset="0"/>
                <a:cs typeface="Calibri" panose="020F0502020204030204" pitchFamily="34" charset="0"/>
              </a:rPr>
              <a:t>jumping</a:t>
            </a:r>
            <a:r>
              <a:rPr lang="en-GB" altLang="en-US" sz="2800" dirty="0">
                <a:latin typeface="Calibri" panose="020F0502020204030204" pitchFamily="34" charset="0"/>
                <a:cs typeface="Calibri" panose="020F0502020204030204" pitchFamily="34" charset="0"/>
              </a:rPr>
              <a:t> off. </a:t>
            </a:r>
          </a:p>
        </p:txBody>
      </p:sp>
      <p:pic>
        <p:nvPicPr>
          <p:cNvPr id="1028" name="Picture 4" descr="See the source image">
            <a:extLst>
              <a:ext uri="{FF2B5EF4-FFF2-40B4-BE49-F238E27FC236}">
                <a16:creationId xmlns:a16="http://schemas.microsoft.com/office/drawing/2014/main" id="{412F9E1E-786E-4453-9451-F9A2490ED1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68" r="14254"/>
          <a:stretch/>
        </p:blipFill>
        <p:spPr bwMode="auto">
          <a:xfrm>
            <a:off x="7921375" y="2861484"/>
            <a:ext cx="3164441" cy="33241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8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Using tenses correctly</a:t>
            </a:r>
            <a:endParaRPr lang="en-US" altLang="en-US" sz="4000" b="1" dirty="0"/>
          </a:p>
        </p:txBody>
      </p:sp>
      <p:sp>
        <p:nvSpPr>
          <p:cNvPr id="15" name="AutoShape 8"/>
          <p:cNvSpPr>
            <a:spLocks noChangeArrowheads="1"/>
          </p:cNvSpPr>
          <p:nvPr/>
        </p:nvSpPr>
        <p:spPr bwMode="auto">
          <a:xfrm>
            <a:off x="462694" y="3357381"/>
            <a:ext cx="9133367" cy="578882"/>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Yazan </a:t>
            </a:r>
            <a:r>
              <a:rPr lang="en-GB" altLang="en-US" sz="2800" b="1" u="sng" dirty="0">
                <a:latin typeface="Calibri" panose="020F0502020204030204" pitchFamily="34" charset="0"/>
                <a:cs typeface="Calibri" panose="020F0502020204030204" pitchFamily="34" charset="0"/>
              </a:rPr>
              <a:t>found</a:t>
            </a:r>
            <a:r>
              <a:rPr lang="en-GB" altLang="en-US" sz="2800" dirty="0">
                <a:latin typeface="Calibri" panose="020F0502020204030204" pitchFamily="34" charset="0"/>
                <a:cs typeface="Calibri" panose="020F0502020204030204" pitchFamily="34" charset="0"/>
              </a:rPr>
              <a:t> a bug and </a:t>
            </a:r>
            <a:r>
              <a:rPr lang="en-GB" altLang="en-US" sz="2800" b="1" u="sng" dirty="0">
                <a:latin typeface="Calibri" panose="020F0502020204030204" pitchFamily="34" charset="0"/>
                <a:cs typeface="Calibri" panose="020F0502020204030204" pitchFamily="34" charset="0"/>
              </a:rPr>
              <a:t>looked</a:t>
            </a:r>
            <a:r>
              <a:rPr lang="en-GB" altLang="en-US" sz="2800" dirty="0">
                <a:latin typeface="Calibri" panose="020F0502020204030204" pitchFamily="34" charset="0"/>
                <a:cs typeface="Calibri" panose="020F0502020204030204" pitchFamily="34" charset="0"/>
              </a:rPr>
              <a:t> at it with a magnifying glass.</a:t>
            </a:r>
          </a:p>
        </p:txBody>
      </p:sp>
      <p:sp>
        <p:nvSpPr>
          <p:cNvPr id="22" name="AutoShape 8">
            <a:extLst>
              <a:ext uri="{FF2B5EF4-FFF2-40B4-BE49-F238E27FC236}">
                <a16:creationId xmlns:a16="http://schemas.microsoft.com/office/drawing/2014/main" id="{9EB6A2A7-D997-4D20-8AC6-D7CF72018109}"/>
              </a:ext>
            </a:extLst>
          </p:cNvPr>
          <p:cNvSpPr>
            <a:spLocks noChangeArrowheads="1"/>
          </p:cNvSpPr>
          <p:nvPr/>
        </p:nvSpPr>
        <p:spPr bwMode="auto">
          <a:xfrm>
            <a:off x="386897" y="1644657"/>
            <a:ext cx="11352944" cy="1532334"/>
          </a:xfrm>
          <a:prstGeom prst="roundRect">
            <a:avLst>
              <a:gd name="adj" fmla="val 16667"/>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GB" altLang="en-US" sz="2800" dirty="0">
                <a:solidFill>
                  <a:schemeClr val="tx1"/>
                </a:solidFill>
                <a:latin typeface="+mn-lt"/>
              </a:rPr>
              <a:t>It is important to keep your tenses consistent (the same) in your writing, according to its purpose. Otherwise, it can get confusing for the reader. For example, the verbs in these sentences are in the same tense.</a:t>
            </a:r>
          </a:p>
        </p:txBody>
      </p:sp>
      <p:sp>
        <p:nvSpPr>
          <p:cNvPr id="24" name="Up Arrow 23"/>
          <p:cNvSpPr/>
          <p:nvPr/>
        </p:nvSpPr>
        <p:spPr>
          <a:xfrm>
            <a:off x="1864573" y="3930662"/>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AutoShape 8"/>
          <p:cNvSpPr>
            <a:spLocks noChangeArrowheads="1"/>
          </p:cNvSpPr>
          <p:nvPr/>
        </p:nvSpPr>
        <p:spPr bwMode="auto">
          <a:xfrm>
            <a:off x="1199368" y="4275498"/>
            <a:ext cx="1756334"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past tense</a:t>
            </a:r>
            <a:endParaRPr lang="en-GB" altLang="en-US" sz="2600" b="1" i="1" dirty="0">
              <a:latin typeface="Calibri" panose="020F0502020204030204" pitchFamily="34" charset="0"/>
              <a:cs typeface="Calibri" panose="020F0502020204030204" pitchFamily="34" charset="0"/>
            </a:endParaRPr>
          </a:p>
        </p:txBody>
      </p:sp>
      <p:sp>
        <p:nvSpPr>
          <p:cNvPr id="26" name="Up Arrow 25"/>
          <p:cNvSpPr/>
          <p:nvPr/>
        </p:nvSpPr>
        <p:spPr>
          <a:xfrm>
            <a:off x="4470981" y="3912882"/>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AutoShape 8"/>
          <p:cNvSpPr>
            <a:spLocks noChangeArrowheads="1"/>
          </p:cNvSpPr>
          <p:nvPr/>
        </p:nvSpPr>
        <p:spPr bwMode="auto">
          <a:xfrm>
            <a:off x="3787792" y="4275498"/>
            <a:ext cx="1756334"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past tense</a:t>
            </a:r>
            <a:endParaRPr lang="en-GB" altLang="en-US" sz="2600" b="1" i="1" dirty="0">
              <a:latin typeface="Calibri" panose="020F0502020204030204" pitchFamily="34" charset="0"/>
              <a:cs typeface="Calibri" panose="020F0502020204030204" pitchFamily="34" charset="0"/>
            </a:endParaRPr>
          </a:p>
        </p:txBody>
      </p:sp>
      <p:sp>
        <p:nvSpPr>
          <p:cNvPr id="18" name="AutoShape 8"/>
          <p:cNvSpPr>
            <a:spLocks noChangeArrowheads="1"/>
          </p:cNvSpPr>
          <p:nvPr/>
        </p:nvSpPr>
        <p:spPr bwMode="auto">
          <a:xfrm>
            <a:off x="306147" y="5065191"/>
            <a:ext cx="9289914" cy="578882"/>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Sarah </a:t>
            </a:r>
            <a:r>
              <a:rPr lang="en-GB" altLang="en-US" sz="2800" b="1" dirty="0">
                <a:latin typeface="Calibri" panose="020F0502020204030204" pitchFamily="34" charset="0"/>
                <a:cs typeface="Calibri" panose="020F0502020204030204" pitchFamily="34" charset="0"/>
              </a:rPr>
              <a:t>holds</a:t>
            </a:r>
            <a:r>
              <a:rPr lang="en-GB" altLang="en-US" sz="2800" dirty="0">
                <a:latin typeface="Calibri" panose="020F0502020204030204" pitchFamily="34" charset="0"/>
                <a:cs typeface="Calibri" panose="020F0502020204030204" pitchFamily="34" charset="0"/>
              </a:rPr>
              <a:t> the worm carefully as she </a:t>
            </a:r>
            <a:r>
              <a:rPr lang="en-GB" altLang="en-US" sz="2800" b="1" dirty="0">
                <a:latin typeface="Calibri" panose="020F0502020204030204" pitchFamily="34" charset="0"/>
                <a:cs typeface="Calibri" panose="020F0502020204030204" pitchFamily="34" charset="0"/>
              </a:rPr>
              <a:t>places</a:t>
            </a:r>
            <a:r>
              <a:rPr lang="en-GB" altLang="en-US" sz="2800" dirty="0">
                <a:latin typeface="Calibri" panose="020F0502020204030204" pitchFamily="34" charset="0"/>
                <a:cs typeface="Calibri" panose="020F0502020204030204" pitchFamily="34" charset="0"/>
              </a:rPr>
              <a:t> it on a leaf.</a:t>
            </a:r>
          </a:p>
        </p:txBody>
      </p:sp>
      <p:sp>
        <p:nvSpPr>
          <p:cNvPr id="19" name="Up Arrow 18"/>
          <p:cNvSpPr/>
          <p:nvPr/>
        </p:nvSpPr>
        <p:spPr>
          <a:xfrm>
            <a:off x="1878121" y="5519350"/>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AutoShape 8"/>
          <p:cNvSpPr>
            <a:spLocks noChangeArrowheads="1"/>
          </p:cNvSpPr>
          <p:nvPr/>
        </p:nvSpPr>
        <p:spPr bwMode="auto">
          <a:xfrm>
            <a:off x="981092" y="5864186"/>
            <a:ext cx="2219982"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present tense</a:t>
            </a:r>
            <a:endParaRPr lang="en-GB" altLang="en-US" sz="2600" b="1" i="1" dirty="0">
              <a:latin typeface="Calibri" panose="020F0502020204030204" pitchFamily="34" charset="0"/>
              <a:cs typeface="Calibri" panose="020F0502020204030204" pitchFamily="34" charset="0"/>
            </a:endParaRPr>
          </a:p>
        </p:txBody>
      </p:sp>
      <p:sp>
        <p:nvSpPr>
          <p:cNvPr id="21" name="Up Arrow 20"/>
          <p:cNvSpPr/>
          <p:nvPr/>
        </p:nvSpPr>
        <p:spPr>
          <a:xfrm>
            <a:off x="6670088" y="5537361"/>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AutoShape 8"/>
          <p:cNvSpPr>
            <a:spLocks noChangeArrowheads="1"/>
          </p:cNvSpPr>
          <p:nvPr/>
        </p:nvSpPr>
        <p:spPr bwMode="auto">
          <a:xfrm>
            <a:off x="5878818" y="5881244"/>
            <a:ext cx="2219982"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present tense</a:t>
            </a:r>
            <a:endParaRPr lang="en-GB" altLang="en-US" sz="2600" b="1" i="1" dirty="0">
              <a:latin typeface="Calibri" panose="020F0502020204030204" pitchFamily="34" charset="0"/>
              <a:cs typeface="Calibri" panose="020F0502020204030204" pitchFamily="34" charset="0"/>
            </a:endParaRPr>
          </a:p>
        </p:txBody>
      </p:sp>
      <p:pic>
        <p:nvPicPr>
          <p:cNvPr id="3" name="Graphic 2" descr="Bug under magnifying glass">
            <a:extLst>
              <a:ext uri="{FF2B5EF4-FFF2-40B4-BE49-F238E27FC236}">
                <a16:creationId xmlns:a16="http://schemas.microsoft.com/office/drawing/2014/main" id="{9786AD34-92D2-41E4-B2B2-41588DE4C04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9923450" y="3646822"/>
            <a:ext cx="1713411" cy="1713411"/>
          </a:xfrm>
          <a:prstGeom prst="rect">
            <a:avLst/>
          </a:prstGeom>
        </p:spPr>
      </p:pic>
    </p:spTree>
    <p:extLst>
      <p:ext uri="{BB962C8B-B14F-4D97-AF65-F5344CB8AC3E}">
        <p14:creationId xmlns:p14="http://schemas.microsoft.com/office/powerpoint/2010/main" val="2588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Using tenses correctly</a:t>
            </a:r>
            <a:endParaRPr lang="en-US" altLang="en-US" sz="4000" b="1" dirty="0"/>
          </a:p>
        </p:txBody>
      </p:sp>
      <p:sp>
        <p:nvSpPr>
          <p:cNvPr id="22" name="AutoShape 8">
            <a:extLst>
              <a:ext uri="{FF2B5EF4-FFF2-40B4-BE49-F238E27FC236}">
                <a16:creationId xmlns:a16="http://schemas.microsoft.com/office/drawing/2014/main" id="{9EB6A2A7-D997-4D20-8AC6-D7CF72018109}"/>
              </a:ext>
            </a:extLst>
          </p:cNvPr>
          <p:cNvSpPr>
            <a:spLocks noChangeArrowheads="1"/>
          </p:cNvSpPr>
          <p:nvPr/>
        </p:nvSpPr>
        <p:spPr bwMode="auto">
          <a:xfrm>
            <a:off x="332036" y="1651538"/>
            <a:ext cx="11352944" cy="1055608"/>
          </a:xfrm>
          <a:prstGeom prst="roundRect">
            <a:avLst>
              <a:gd name="adj" fmla="val 16667"/>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GB" altLang="en-US" sz="2800" dirty="0">
                <a:solidFill>
                  <a:schemeClr val="tx1"/>
                </a:solidFill>
                <a:latin typeface="+mn-lt"/>
              </a:rPr>
              <a:t>Look at what happens when the tense changes. It gets a little confusing for the reader.</a:t>
            </a:r>
          </a:p>
        </p:txBody>
      </p:sp>
      <p:sp>
        <p:nvSpPr>
          <p:cNvPr id="24" name="Up Arrow 23"/>
          <p:cNvSpPr/>
          <p:nvPr/>
        </p:nvSpPr>
        <p:spPr>
          <a:xfrm>
            <a:off x="3094753" y="3789596"/>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AutoShape 8"/>
          <p:cNvSpPr>
            <a:spLocks noChangeArrowheads="1"/>
          </p:cNvSpPr>
          <p:nvPr/>
        </p:nvSpPr>
        <p:spPr bwMode="auto">
          <a:xfrm>
            <a:off x="2429548" y="4134432"/>
            <a:ext cx="1756334"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past tense</a:t>
            </a:r>
            <a:endParaRPr lang="en-GB" altLang="en-US" sz="2600" b="1" i="1" dirty="0">
              <a:latin typeface="Calibri" panose="020F0502020204030204" pitchFamily="34" charset="0"/>
              <a:cs typeface="Calibri" panose="020F0502020204030204" pitchFamily="34" charset="0"/>
            </a:endParaRPr>
          </a:p>
        </p:txBody>
      </p:sp>
      <p:sp>
        <p:nvSpPr>
          <p:cNvPr id="18" name="AutoShape 8"/>
          <p:cNvSpPr>
            <a:spLocks noChangeArrowheads="1"/>
          </p:cNvSpPr>
          <p:nvPr/>
        </p:nvSpPr>
        <p:spPr bwMode="auto">
          <a:xfrm>
            <a:off x="928355" y="3210714"/>
            <a:ext cx="9289914" cy="578882"/>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Mr Cleaver </a:t>
            </a:r>
            <a:r>
              <a:rPr lang="en-GB" altLang="en-US" sz="2800" b="1" dirty="0">
                <a:latin typeface="Calibri" panose="020F0502020204030204" pitchFamily="34" charset="0"/>
                <a:cs typeface="Calibri" panose="020F0502020204030204" pitchFamily="34" charset="0"/>
              </a:rPr>
              <a:t>passed</a:t>
            </a:r>
            <a:r>
              <a:rPr lang="en-GB" altLang="en-US" sz="2800" dirty="0">
                <a:latin typeface="Calibri" panose="020F0502020204030204" pitchFamily="34" charset="0"/>
                <a:cs typeface="Calibri" panose="020F0502020204030204" pitchFamily="34" charset="0"/>
              </a:rPr>
              <a:t> the books to James as he </a:t>
            </a:r>
            <a:r>
              <a:rPr lang="en-GB" altLang="en-US" sz="2800" b="1" dirty="0">
                <a:latin typeface="Calibri" panose="020F0502020204030204" pitchFamily="34" charset="0"/>
                <a:cs typeface="Calibri" panose="020F0502020204030204" pitchFamily="34" charset="0"/>
              </a:rPr>
              <a:t>explains</a:t>
            </a:r>
            <a:r>
              <a:rPr lang="en-GB" altLang="en-US" sz="2800" dirty="0">
                <a:latin typeface="Calibri" panose="020F0502020204030204" pitchFamily="34" charset="0"/>
                <a:cs typeface="Calibri" panose="020F0502020204030204" pitchFamily="34" charset="0"/>
              </a:rPr>
              <a:t> the task.  </a:t>
            </a:r>
          </a:p>
        </p:txBody>
      </p:sp>
      <p:sp>
        <p:nvSpPr>
          <p:cNvPr id="19" name="Up Arrow 18"/>
          <p:cNvSpPr/>
          <p:nvPr/>
        </p:nvSpPr>
        <p:spPr>
          <a:xfrm>
            <a:off x="7877881" y="3789596"/>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AutoShape 8"/>
          <p:cNvSpPr>
            <a:spLocks noChangeArrowheads="1"/>
          </p:cNvSpPr>
          <p:nvPr/>
        </p:nvSpPr>
        <p:spPr bwMode="auto">
          <a:xfrm>
            <a:off x="6980852" y="4134432"/>
            <a:ext cx="2219982"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present tense</a:t>
            </a:r>
            <a:endParaRPr lang="en-GB" altLang="en-US" sz="2600" b="1" i="1" dirty="0">
              <a:latin typeface="Calibri" panose="020F0502020204030204" pitchFamily="34" charset="0"/>
              <a:cs typeface="Calibri" panose="020F0502020204030204" pitchFamily="34" charset="0"/>
            </a:endParaRPr>
          </a:p>
        </p:txBody>
      </p:sp>
      <p:sp>
        <p:nvSpPr>
          <p:cNvPr id="2" name="Cross 1">
            <a:extLst>
              <a:ext uri="{FF2B5EF4-FFF2-40B4-BE49-F238E27FC236}">
                <a16:creationId xmlns:a16="http://schemas.microsoft.com/office/drawing/2014/main" id="{C0F1C48B-09AF-457A-A89F-19D6A4C2B97C}"/>
              </a:ext>
            </a:extLst>
          </p:cNvPr>
          <p:cNvSpPr/>
          <p:nvPr/>
        </p:nvSpPr>
        <p:spPr>
          <a:xfrm rot="18817805">
            <a:off x="10475150" y="2957919"/>
            <a:ext cx="1154590" cy="1084472"/>
          </a:xfrm>
          <a:prstGeom prst="plus">
            <a:avLst>
              <a:gd name="adj" fmla="val 383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 name="AutoShape 8">
            <a:extLst>
              <a:ext uri="{FF2B5EF4-FFF2-40B4-BE49-F238E27FC236}">
                <a16:creationId xmlns:a16="http://schemas.microsoft.com/office/drawing/2014/main" id="{3E477AEB-1FBF-4816-9CCC-18BD51B240BB}"/>
              </a:ext>
            </a:extLst>
          </p:cNvPr>
          <p:cNvSpPr>
            <a:spLocks noChangeArrowheads="1"/>
          </p:cNvSpPr>
          <p:nvPr/>
        </p:nvSpPr>
        <p:spPr bwMode="auto">
          <a:xfrm>
            <a:off x="928355" y="4868497"/>
            <a:ext cx="9289914" cy="1055608"/>
          </a:xfrm>
          <a:prstGeom prst="roundRect">
            <a:avLst>
              <a:gd name="adj" fmla="val 16667"/>
            </a:avLst>
          </a:prstGeom>
          <a:solidFill>
            <a:schemeClr val="bg1">
              <a:lumMod val="95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Mr Cleaver </a:t>
            </a:r>
            <a:r>
              <a:rPr lang="en-GB" altLang="en-US" sz="2800" b="1" dirty="0">
                <a:latin typeface="Calibri" panose="020F0502020204030204" pitchFamily="34" charset="0"/>
                <a:cs typeface="Calibri" panose="020F0502020204030204" pitchFamily="34" charset="0"/>
              </a:rPr>
              <a:t>passed</a:t>
            </a:r>
            <a:r>
              <a:rPr lang="en-GB" altLang="en-US" sz="2800" dirty="0">
                <a:latin typeface="Calibri" panose="020F0502020204030204" pitchFamily="34" charset="0"/>
                <a:cs typeface="Calibri" panose="020F0502020204030204" pitchFamily="34" charset="0"/>
              </a:rPr>
              <a:t> the books to James as he </a:t>
            </a:r>
            <a:r>
              <a:rPr lang="en-GB" altLang="en-US" sz="2800" b="1" dirty="0">
                <a:latin typeface="Calibri" panose="020F0502020204030204" pitchFamily="34" charset="0"/>
                <a:cs typeface="Calibri" panose="020F0502020204030204" pitchFamily="34" charset="0"/>
              </a:rPr>
              <a:t>explained</a:t>
            </a:r>
            <a:r>
              <a:rPr lang="en-GB" altLang="en-US" sz="2800" dirty="0">
                <a:latin typeface="Calibri" panose="020F0502020204030204" pitchFamily="34" charset="0"/>
                <a:cs typeface="Calibri" panose="020F0502020204030204" pitchFamily="34" charset="0"/>
              </a:rPr>
              <a:t> the task.  </a:t>
            </a:r>
          </a:p>
        </p:txBody>
      </p:sp>
      <p:sp>
        <p:nvSpPr>
          <p:cNvPr id="6" name="Up Arrow 18">
            <a:extLst>
              <a:ext uri="{FF2B5EF4-FFF2-40B4-BE49-F238E27FC236}">
                <a16:creationId xmlns:a16="http://schemas.microsoft.com/office/drawing/2014/main" id="{EEC5191D-E347-40CC-9A09-DF5400C10107}"/>
              </a:ext>
            </a:extLst>
          </p:cNvPr>
          <p:cNvSpPr/>
          <p:nvPr/>
        </p:nvSpPr>
        <p:spPr>
          <a:xfrm>
            <a:off x="8094447" y="5685742"/>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8" name="AutoShape 8">
            <a:extLst>
              <a:ext uri="{FF2B5EF4-FFF2-40B4-BE49-F238E27FC236}">
                <a16:creationId xmlns:a16="http://schemas.microsoft.com/office/drawing/2014/main" id="{81CCF64F-CED2-4DBD-88D2-442F0B210334}"/>
              </a:ext>
            </a:extLst>
          </p:cNvPr>
          <p:cNvSpPr>
            <a:spLocks noChangeArrowheads="1"/>
          </p:cNvSpPr>
          <p:nvPr/>
        </p:nvSpPr>
        <p:spPr bwMode="auto">
          <a:xfrm>
            <a:off x="7197418" y="6030578"/>
            <a:ext cx="2219982"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past tense</a:t>
            </a:r>
            <a:endParaRPr lang="en-GB" altLang="en-US" sz="2600" b="1" i="1" dirty="0">
              <a:latin typeface="Calibri" panose="020F0502020204030204" pitchFamily="34" charset="0"/>
              <a:cs typeface="Calibri" panose="020F0502020204030204" pitchFamily="34" charset="0"/>
            </a:endParaRPr>
          </a:p>
        </p:txBody>
      </p:sp>
      <p:pic>
        <p:nvPicPr>
          <p:cNvPr id="10" name="Picture 6">
            <a:extLst>
              <a:ext uri="{FF2B5EF4-FFF2-40B4-BE49-F238E27FC236}">
                <a16:creationId xmlns:a16="http://schemas.microsoft.com/office/drawing/2014/main" id="{DFEF0AC6-8485-4F50-B829-1507930EA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499" y="5034244"/>
            <a:ext cx="1219892" cy="109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3">
            <a:extLst>
              <a:ext uri="{FF2B5EF4-FFF2-40B4-BE49-F238E27FC236}">
                <a16:creationId xmlns:a16="http://schemas.microsoft.com/office/drawing/2014/main" id="{BFA0009D-8FE5-4372-8FF3-BBC7755ACD66}"/>
              </a:ext>
            </a:extLst>
          </p:cNvPr>
          <p:cNvSpPr/>
          <p:nvPr/>
        </p:nvSpPr>
        <p:spPr>
          <a:xfrm>
            <a:off x="3094753" y="5685742"/>
            <a:ext cx="389956" cy="527050"/>
          </a:xfrm>
          <a:prstGeom prst="upArrow">
            <a:avLst/>
          </a:prstGeom>
          <a:solidFill>
            <a:schemeClr val="accent5">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 name="AutoShape 8">
            <a:extLst>
              <a:ext uri="{FF2B5EF4-FFF2-40B4-BE49-F238E27FC236}">
                <a16:creationId xmlns:a16="http://schemas.microsoft.com/office/drawing/2014/main" id="{33621002-437D-4F13-A951-8C771B880807}"/>
              </a:ext>
            </a:extLst>
          </p:cNvPr>
          <p:cNvSpPr>
            <a:spLocks noChangeArrowheads="1"/>
          </p:cNvSpPr>
          <p:nvPr/>
        </p:nvSpPr>
        <p:spPr bwMode="auto">
          <a:xfrm>
            <a:off x="2429548" y="6030578"/>
            <a:ext cx="1756334" cy="544830"/>
          </a:xfrm>
          <a:prstGeom prst="roundRect">
            <a:avLst>
              <a:gd name="adj" fmla="val 16667"/>
            </a:avLst>
          </a:prstGeom>
          <a:solidFill>
            <a:schemeClr val="accent5">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2600" b="1" dirty="0">
                <a:latin typeface="Calibri" panose="020F0502020204030204" pitchFamily="34" charset="0"/>
                <a:cs typeface="Calibri" panose="020F0502020204030204" pitchFamily="34" charset="0"/>
              </a:rPr>
              <a:t>past tense</a:t>
            </a:r>
            <a:endParaRPr lang="en-GB" altLang="en-US" sz="2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8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647271" y="1753767"/>
            <a:ext cx="11034445" cy="1055608"/>
          </a:xfrm>
          <a:prstGeom prst="roundRect">
            <a:avLst>
              <a:gd name="adj" fmla="val 16667"/>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The sentence below should all be in the </a:t>
            </a:r>
            <a:r>
              <a:rPr lang="en-GB" altLang="en-US" sz="2800" b="1" dirty="0">
                <a:latin typeface="Calibri" panose="020F0502020204030204" pitchFamily="34" charset="0"/>
                <a:cs typeface="Calibri" panose="020F0502020204030204" pitchFamily="34" charset="0"/>
              </a:rPr>
              <a:t>present tense</a:t>
            </a:r>
            <a:r>
              <a:rPr lang="en-GB" altLang="en-US" sz="2800" dirty="0">
                <a:latin typeface="Calibri" panose="020F0502020204030204" pitchFamily="34" charset="0"/>
                <a:cs typeface="Calibri" panose="020F0502020204030204" pitchFamily="34" charset="0"/>
              </a:rPr>
              <a:t>. Circle </a:t>
            </a:r>
            <a:r>
              <a:rPr lang="en-GB" altLang="en-US" sz="2800" b="1" dirty="0">
                <a:latin typeface="Calibri" panose="020F0502020204030204" pitchFamily="34" charset="0"/>
                <a:cs typeface="Calibri" panose="020F0502020204030204" pitchFamily="34" charset="0"/>
              </a:rPr>
              <a:t>one </a:t>
            </a:r>
            <a:r>
              <a:rPr lang="en-GB" altLang="en-US" sz="2800" dirty="0">
                <a:latin typeface="Calibri" panose="020F0502020204030204" pitchFamily="34" charset="0"/>
                <a:cs typeface="Calibri" panose="020F0502020204030204" pitchFamily="34" charset="0"/>
              </a:rPr>
              <a:t>word that needs to be changed.</a:t>
            </a:r>
          </a:p>
        </p:txBody>
      </p:sp>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Your turn</a:t>
            </a:r>
            <a:endParaRPr lang="en-US" altLang="en-US" sz="4000" b="1" dirty="0"/>
          </a:p>
        </p:txBody>
      </p:sp>
      <p:sp>
        <p:nvSpPr>
          <p:cNvPr id="16" name="AutoShape 8"/>
          <p:cNvSpPr>
            <a:spLocks noChangeArrowheads="1"/>
          </p:cNvSpPr>
          <p:nvPr/>
        </p:nvSpPr>
        <p:spPr bwMode="auto">
          <a:xfrm>
            <a:off x="1390435" y="3102680"/>
            <a:ext cx="9411129" cy="1038582"/>
          </a:xfrm>
          <a:prstGeom prst="roundRect">
            <a:avLst>
              <a:gd name="adj" fmla="val 16667"/>
            </a:avLst>
          </a:prstGeom>
          <a:solidFill>
            <a:schemeClr val="bg1">
              <a:lumMod val="95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100" dirty="0">
                <a:latin typeface="Calibri" panose="020F0502020204030204" pitchFamily="34" charset="0"/>
                <a:cs typeface="Calibri" panose="020F0502020204030204" pitchFamily="34" charset="0"/>
              </a:rPr>
              <a:t> </a:t>
            </a:r>
          </a:p>
          <a:p>
            <a:pPr algn="ctr">
              <a:spcBef>
                <a:spcPct val="50000"/>
              </a:spcBef>
              <a:buFontTx/>
              <a:buNone/>
            </a:pPr>
            <a:r>
              <a:rPr lang="en-GB" altLang="en-US" sz="2800" dirty="0">
                <a:latin typeface="Calibri" panose="020F0502020204030204" pitchFamily="34" charset="0"/>
                <a:cs typeface="Calibri" panose="020F0502020204030204" pitchFamily="34" charset="0"/>
              </a:rPr>
              <a:t>Karla walks into the classroom and picked up her lunchbox.</a:t>
            </a:r>
          </a:p>
          <a:p>
            <a:pPr algn="ctr">
              <a:spcBef>
                <a:spcPct val="50000"/>
              </a:spcBef>
              <a:buNone/>
            </a:pPr>
            <a:r>
              <a:rPr lang="en-GB" altLang="en-US" sz="800" dirty="0">
                <a:latin typeface="Calibri" panose="020F0502020204030204" pitchFamily="34" charset="0"/>
                <a:cs typeface="Calibri" panose="020F0502020204030204" pitchFamily="34" charset="0"/>
              </a:rPr>
              <a:t> </a:t>
            </a:r>
          </a:p>
        </p:txBody>
      </p:sp>
      <p:pic>
        <p:nvPicPr>
          <p:cNvPr id="6146" name="Picture 2" descr="See the source image">
            <a:extLst>
              <a:ext uri="{FF2B5EF4-FFF2-40B4-BE49-F238E27FC236}">
                <a16:creationId xmlns:a16="http://schemas.microsoft.com/office/drawing/2014/main" id="{9617A0B1-2B4B-46BD-9567-1B9BF65A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817" y="4280512"/>
            <a:ext cx="2588364" cy="257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4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How did you do?</a:t>
            </a:r>
            <a:endParaRPr lang="en-US" altLang="en-US" sz="4000" b="1" dirty="0"/>
          </a:p>
        </p:txBody>
      </p:sp>
      <p:sp>
        <p:nvSpPr>
          <p:cNvPr id="16" name="AutoShape 8"/>
          <p:cNvSpPr>
            <a:spLocks noChangeArrowheads="1"/>
          </p:cNvSpPr>
          <p:nvPr/>
        </p:nvSpPr>
        <p:spPr bwMode="auto">
          <a:xfrm>
            <a:off x="1267145" y="2197447"/>
            <a:ext cx="9839219" cy="1038582"/>
          </a:xfrm>
          <a:prstGeom prst="roundRect">
            <a:avLst>
              <a:gd name="adj" fmla="val 16667"/>
            </a:avLst>
          </a:prstGeom>
          <a:solidFill>
            <a:schemeClr val="bg1">
              <a:lumMod val="95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100" dirty="0">
                <a:latin typeface="Calibri" panose="020F0502020204030204" pitchFamily="34" charset="0"/>
                <a:cs typeface="Calibri" panose="020F0502020204030204" pitchFamily="34" charset="0"/>
              </a:rPr>
              <a:t> </a:t>
            </a:r>
          </a:p>
          <a:p>
            <a:pPr algn="ctr">
              <a:spcBef>
                <a:spcPct val="50000"/>
              </a:spcBef>
              <a:buFontTx/>
              <a:buNone/>
            </a:pPr>
            <a:r>
              <a:rPr lang="en-GB" altLang="en-US" sz="2800" dirty="0">
                <a:latin typeface="Calibri" panose="020F0502020204030204" pitchFamily="34" charset="0"/>
                <a:cs typeface="Calibri" panose="020F0502020204030204" pitchFamily="34" charset="0"/>
              </a:rPr>
              <a:t>Karla  walks  into  the  classroom  and  picked  up  her  lunchbox.</a:t>
            </a:r>
          </a:p>
          <a:p>
            <a:pPr algn="ctr">
              <a:spcBef>
                <a:spcPct val="50000"/>
              </a:spcBef>
              <a:buNone/>
            </a:pPr>
            <a:r>
              <a:rPr lang="en-GB" altLang="en-US" sz="800" dirty="0">
                <a:latin typeface="Calibri" panose="020F0502020204030204" pitchFamily="34" charset="0"/>
                <a:cs typeface="Calibri" panose="020F0502020204030204" pitchFamily="34" charset="0"/>
              </a:rPr>
              <a:t> </a:t>
            </a:r>
          </a:p>
        </p:txBody>
      </p:sp>
      <p:pic>
        <p:nvPicPr>
          <p:cNvPr id="6146" name="Picture 2" descr="See the source image">
            <a:extLst>
              <a:ext uri="{FF2B5EF4-FFF2-40B4-BE49-F238E27FC236}">
                <a16:creationId xmlns:a16="http://schemas.microsoft.com/office/drawing/2014/main" id="{9617A0B1-2B4B-46BD-9567-1B9BF65A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82" y="3802214"/>
            <a:ext cx="2588364" cy="257748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980EC134-9B10-45CA-A7BB-3310B592DF9A}"/>
              </a:ext>
            </a:extLst>
          </p:cNvPr>
          <p:cNvSpPr/>
          <p:nvPr/>
        </p:nvSpPr>
        <p:spPr>
          <a:xfrm>
            <a:off x="7030545" y="2388798"/>
            <a:ext cx="1106587" cy="729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242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1260389" y="286334"/>
            <a:ext cx="9399405" cy="970559"/>
          </a:xfrm>
          <a:solidFill>
            <a:srgbClr val="FDFEDA"/>
          </a:solidFill>
          <a:ln>
            <a:solidFill>
              <a:schemeClr val="accent1"/>
            </a:solidFill>
          </a:ln>
        </p:spPr>
        <p:txBody>
          <a:bodyPr>
            <a:normAutofit/>
          </a:bodyPr>
          <a:lstStyle/>
          <a:p>
            <a:pPr algn="ctr"/>
            <a:r>
              <a:rPr lang="en-GB" sz="4000" b="1" dirty="0">
                <a:latin typeface="+mn-lt"/>
              </a:rPr>
              <a:t>Choosing the correct tense</a:t>
            </a:r>
          </a:p>
        </p:txBody>
      </p:sp>
      <p:sp>
        <p:nvSpPr>
          <p:cNvPr id="15" name="Rectangle: Rounded Corners 14">
            <a:extLst>
              <a:ext uri="{FF2B5EF4-FFF2-40B4-BE49-F238E27FC236}">
                <a16:creationId xmlns:a16="http://schemas.microsoft.com/office/drawing/2014/main" id="{391E6CEB-05E5-413A-BFA6-54E6C6C473AE}"/>
              </a:ext>
            </a:extLst>
          </p:cNvPr>
          <p:cNvSpPr/>
          <p:nvPr/>
        </p:nvSpPr>
        <p:spPr>
          <a:xfrm>
            <a:off x="1260389" y="2516639"/>
            <a:ext cx="4259530" cy="1015542"/>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Non-chronological reports require the </a:t>
            </a:r>
            <a:r>
              <a:rPr lang="en-GB" altLang="en-US" sz="2800" b="1" dirty="0">
                <a:solidFill>
                  <a:schemeClr val="tx1"/>
                </a:solidFill>
              </a:rPr>
              <a:t>present</a:t>
            </a:r>
            <a:r>
              <a:rPr lang="en-GB" altLang="en-US" sz="2800" dirty="0">
                <a:solidFill>
                  <a:schemeClr val="tx1"/>
                </a:solidFill>
              </a:rPr>
              <a:t> tense.</a:t>
            </a:r>
          </a:p>
        </p:txBody>
      </p:sp>
      <p:sp>
        <p:nvSpPr>
          <p:cNvPr id="16" name="Rectangle: Rounded Corners 15">
            <a:extLst>
              <a:ext uri="{FF2B5EF4-FFF2-40B4-BE49-F238E27FC236}">
                <a16:creationId xmlns:a16="http://schemas.microsoft.com/office/drawing/2014/main" id="{10EF6E0F-EC31-4702-9AFF-A11ACB0315B7}"/>
              </a:ext>
            </a:extLst>
          </p:cNvPr>
          <p:cNvSpPr/>
          <p:nvPr/>
        </p:nvSpPr>
        <p:spPr>
          <a:xfrm>
            <a:off x="1016568" y="1361992"/>
            <a:ext cx="10136156" cy="816214"/>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Different </a:t>
            </a:r>
            <a:r>
              <a:rPr lang="en-GB" altLang="en-US" sz="2800" b="1" dirty="0">
                <a:solidFill>
                  <a:schemeClr val="tx1"/>
                </a:solidFill>
              </a:rPr>
              <a:t>text types </a:t>
            </a:r>
            <a:r>
              <a:rPr lang="en-GB" altLang="en-US" sz="2800" dirty="0">
                <a:solidFill>
                  <a:schemeClr val="tx1"/>
                </a:solidFill>
              </a:rPr>
              <a:t>require different </a:t>
            </a:r>
            <a:r>
              <a:rPr lang="en-GB" altLang="en-US" sz="2800" b="1" dirty="0">
                <a:solidFill>
                  <a:schemeClr val="tx1"/>
                </a:solidFill>
              </a:rPr>
              <a:t>tenses</a:t>
            </a:r>
            <a:r>
              <a:rPr lang="en-GB" altLang="en-US" sz="2800" dirty="0">
                <a:solidFill>
                  <a:schemeClr val="tx1"/>
                </a:solidFill>
              </a:rPr>
              <a:t>.</a:t>
            </a:r>
          </a:p>
        </p:txBody>
      </p:sp>
      <p:sp>
        <p:nvSpPr>
          <p:cNvPr id="11" name="Rectangle: Rounded Corners 10">
            <a:extLst>
              <a:ext uri="{FF2B5EF4-FFF2-40B4-BE49-F238E27FC236}">
                <a16:creationId xmlns:a16="http://schemas.microsoft.com/office/drawing/2014/main" id="{CF45850F-45DA-4A3A-9142-83D4A9814719}"/>
              </a:ext>
            </a:extLst>
          </p:cNvPr>
          <p:cNvSpPr/>
          <p:nvPr/>
        </p:nvSpPr>
        <p:spPr>
          <a:xfrm>
            <a:off x="1260389" y="3722177"/>
            <a:ext cx="4259530" cy="1015542"/>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Instruction texts require the </a:t>
            </a:r>
            <a:r>
              <a:rPr lang="en-GB" altLang="en-US" sz="2800" b="1" dirty="0">
                <a:solidFill>
                  <a:schemeClr val="tx1"/>
                </a:solidFill>
              </a:rPr>
              <a:t>present</a:t>
            </a:r>
            <a:r>
              <a:rPr lang="en-GB" altLang="en-US" sz="2800" dirty="0">
                <a:solidFill>
                  <a:schemeClr val="tx1"/>
                </a:solidFill>
              </a:rPr>
              <a:t> tense.</a:t>
            </a:r>
          </a:p>
        </p:txBody>
      </p:sp>
      <p:sp>
        <p:nvSpPr>
          <p:cNvPr id="2" name="Rectangle: Rounded Corners 1">
            <a:extLst>
              <a:ext uri="{FF2B5EF4-FFF2-40B4-BE49-F238E27FC236}">
                <a16:creationId xmlns:a16="http://schemas.microsoft.com/office/drawing/2014/main" id="{AAF78194-F89F-41EA-A856-3666621D9E6D}"/>
              </a:ext>
            </a:extLst>
          </p:cNvPr>
          <p:cNvSpPr/>
          <p:nvPr/>
        </p:nvSpPr>
        <p:spPr>
          <a:xfrm>
            <a:off x="1226865" y="4928885"/>
            <a:ext cx="4259530" cy="1015542"/>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Letter are mostly written in the </a:t>
            </a:r>
            <a:r>
              <a:rPr lang="en-GB" altLang="en-US" sz="2800" b="1" dirty="0">
                <a:solidFill>
                  <a:schemeClr val="tx1"/>
                </a:solidFill>
              </a:rPr>
              <a:t>present</a:t>
            </a:r>
            <a:r>
              <a:rPr lang="en-GB" altLang="en-US" sz="2800" dirty="0">
                <a:solidFill>
                  <a:schemeClr val="tx1"/>
                </a:solidFill>
              </a:rPr>
              <a:t> tense.</a:t>
            </a:r>
          </a:p>
        </p:txBody>
      </p:sp>
      <p:sp>
        <p:nvSpPr>
          <p:cNvPr id="5" name="Rectangle: Rounded Corners 4">
            <a:extLst>
              <a:ext uri="{FF2B5EF4-FFF2-40B4-BE49-F238E27FC236}">
                <a16:creationId xmlns:a16="http://schemas.microsoft.com/office/drawing/2014/main" id="{CE8FA949-BDE7-434A-B8DE-2EBD0C341C10}"/>
              </a:ext>
            </a:extLst>
          </p:cNvPr>
          <p:cNvSpPr/>
          <p:nvPr/>
        </p:nvSpPr>
        <p:spPr>
          <a:xfrm>
            <a:off x="6263904" y="4126767"/>
            <a:ext cx="4531976" cy="1015542"/>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Recount texts require the </a:t>
            </a:r>
            <a:r>
              <a:rPr lang="en-GB" altLang="en-US" sz="2800" b="1" dirty="0">
                <a:solidFill>
                  <a:schemeClr val="tx1"/>
                </a:solidFill>
              </a:rPr>
              <a:t>past</a:t>
            </a:r>
            <a:r>
              <a:rPr lang="en-GB" altLang="en-US" sz="2800" dirty="0">
                <a:solidFill>
                  <a:schemeClr val="tx1"/>
                </a:solidFill>
              </a:rPr>
              <a:t> tense.</a:t>
            </a:r>
          </a:p>
        </p:txBody>
      </p:sp>
      <p:sp>
        <p:nvSpPr>
          <p:cNvPr id="6" name="Rectangle: Rounded Corners 5">
            <a:extLst>
              <a:ext uri="{FF2B5EF4-FFF2-40B4-BE49-F238E27FC236}">
                <a16:creationId xmlns:a16="http://schemas.microsoft.com/office/drawing/2014/main" id="{AC1987DA-7A99-41E5-A0D8-553077F53B2B}"/>
              </a:ext>
            </a:extLst>
          </p:cNvPr>
          <p:cNvSpPr/>
          <p:nvPr/>
        </p:nvSpPr>
        <p:spPr>
          <a:xfrm>
            <a:off x="6263904" y="2921229"/>
            <a:ext cx="4531976" cy="1015542"/>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Narrative (stories) texts often require the </a:t>
            </a:r>
            <a:r>
              <a:rPr lang="en-GB" altLang="en-US" sz="2800" b="1" dirty="0">
                <a:solidFill>
                  <a:schemeClr val="tx1"/>
                </a:solidFill>
              </a:rPr>
              <a:t>past</a:t>
            </a:r>
            <a:r>
              <a:rPr lang="en-GB" altLang="en-US" sz="2800" dirty="0">
                <a:solidFill>
                  <a:schemeClr val="tx1"/>
                </a:solidFill>
              </a:rPr>
              <a:t> tense.</a:t>
            </a:r>
          </a:p>
        </p:txBody>
      </p:sp>
    </p:spTree>
    <p:extLst>
      <p:ext uri="{BB962C8B-B14F-4D97-AF65-F5344CB8AC3E}">
        <p14:creationId xmlns:p14="http://schemas.microsoft.com/office/powerpoint/2010/main" val="18488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1260389" y="286334"/>
            <a:ext cx="9399405" cy="970559"/>
          </a:xfrm>
          <a:solidFill>
            <a:srgbClr val="FDFEDA"/>
          </a:solidFill>
          <a:ln>
            <a:solidFill>
              <a:schemeClr val="accent1"/>
            </a:solidFill>
          </a:ln>
        </p:spPr>
        <p:txBody>
          <a:bodyPr>
            <a:normAutofit/>
          </a:bodyPr>
          <a:lstStyle/>
          <a:p>
            <a:pPr algn="ctr"/>
            <a:r>
              <a:rPr lang="en-GB" sz="4000" b="1" dirty="0">
                <a:latin typeface="+mn-lt"/>
              </a:rPr>
              <a:t>Sustaining the correct tense</a:t>
            </a:r>
          </a:p>
        </p:txBody>
      </p:sp>
      <p:sp>
        <p:nvSpPr>
          <p:cNvPr id="16" name="Rectangle: Rounded Corners 15">
            <a:extLst>
              <a:ext uri="{FF2B5EF4-FFF2-40B4-BE49-F238E27FC236}">
                <a16:creationId xmlns:a16="http://schemas.microsoft.com/office/drawing/2014/main" id="{10EF6E0F-EC31-4702-9AFF-A11ACB0315B7}"/>
              </a:ext>
            </a:extLst>
          </p:cNvPr>
          <p:cNvSpPr/>
          <p:nvPr/>
        </p:nvSpPr>
        <p:spPr>
          <a:xfrm>
            <a:off x="462337" y="1488016"/>
            <a:ext cx="11126912" cy="1162717"/>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Once you have decided which tense you need for the text type that you are writing, it is important that you sustain (keep up) the same tense. </a:t>
            </a:r>
          </a:p>
        </p:txBody>
      </p:sp>
      <p:sp>
        <p:nvSpPr>
          <p:cNvPr id="14" name="Rectangle: Rounded Corners 13">
            <a:extLst>
              <a:ext uri="{FF2B5EF4-FFF2-40B4-BE49-F238E27FC236}">
                <a16:creationId xmlns:a16="http://schemas.microsoft.com/office/drawing/2014/main" id="{4F2B2CE8-2E76-400A-A5ED-9179BE8908C5}"/>
              </a:ext>
            </a:extLst>
          </p:cNvPr>
          <p:cNvSpPr/>
          <p:nvPr/>
        </p:nvSpPr>
        <p:spPr>
          <a:xfrm>
            <a:off x="3505609" y="3204498"/>
            <a:ext cx="7986163" cy="1720900"/>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The mummy dragon </a:t>
            </a:r>
            <a:r>
              <a:rPr lang="en-GB" altLang="en-US" sz="2800" b="1" dirty="0">
                <a:solidFill>
                  <a:schemeClr val="tx1"/>
                </a:solidFill>
              </a:rPr>
              <a:t>flew</a:t>
            </a:r>
            <a:r>
              <a:rPr lang="en-GB" altLang="en-US" sz="2800" dirty="0">
                <a:solidFill>
                  <a:schemeClr val="tx1"/>
                </a:solidFill>
              </a:rPr>
              <a:t> over the cave. She </a:t>
            </a:r>
            <a:r>
              <a:rPr lang="en-GB" altLang="en-US" sz="2800" b="1" dirty="0">
                <a:solidFill>
                  <a:schemeClr val="tx1"/>
                </a:solidFill>
              </a:rPr>
              <a:t>had</a:t>
            </a:r>
            <a:r>
              <a:rPr lang="en-GB" altLang="en-US" sz="2800" dirty="0">
                <a:solidFill>
                  <a:schemeClr val="tx1"/>
                </a:solidFill>
              </a:rPr>
              <a:t> </a:t>
            </a:r>
            <a:r>
              <a:rPr lang="en-GB" altLang="en-US" sz="2800" b="1" dirty="0">
                <a:solidFill>
                  <a:schemeClr val="tx1"/>
                </a:solidFill>
              </a:rPr>
              <a:t>lost</a:t>
            </a:r>
            <a:r>
              <a:rPr lang="en-GB" altLang="en-US" sz="2800" dirty="0">
                <a:solidFill>
                  <a:schemeClr val="tx1"/>
                </a:solidFill>
              </a:rPr>
              <a:t> her baby. She </a:t>
            </a:r>
            <a:r>
              <a:rPr lang="en-GB" altLang="en-US" sz="2800" b="1" dirty="0">
                <a:solidFill>
                  <a:schemeClr val="tx1"/>
                </a:solidFill>
              </a:rPr>
              <a:t>was</a:t>
            </a:r>
            <a:r>
              <a:rPr lang="en-GB" altLang="en-US" sz="2800" dirty="0">
                <a:solidFill>
                  <a:schemeClr val="tx1"/>
                </a:solidFill>
              </a:rPr>
              <a:t> frantic with worry. With a puff of fire, she </a:t>
            </a:r>
            <a:r>
              <a:rPr lang="en-GB" altLang="en-US" sz="2800" b="1" dirty="0">
                <a:solidFill>
                  <a:schemeClr val="tx1"/>
                </a:solidFill>
              </a:rPr>
              <a:t>roared</a:t>
            </a:r>
            <a:r>
              <a:rPr lang="en-GB" altLang="en-US" sz="2800" dirty="0">
                <a:solidFill>
                  <a:schemeClr val="tx1"/>
                </a:solidFill>
              </a:rPr>
              <a:t> out his name.</a:t>
            </a:r>
          </a:p>
        </p:txBody>
      </p:sp>
      <p:sp>
        <p:nvSpPr>
          <p:cNvPr id="17" name="Rectangle: Rounded Corners 16">
            <a:extLst>
              <a:ext uri="{FF2B5EF4-FFF2-40B4-BE49-F238E27FC236}">
                <a16:creationId xmlns:a16="http://schemas.microsoft.com/office/drawing/2014/main" id="{4EF7B31A-30D0-405D-B065-A5273BCD3EDB}"/>
              </a:ext>
            </a:extLst>
          </p:cNvPr>
          <p:cNvSpPr/>
          <p:nvPr/>
        </p:nvSpPr>
        <p:spPr>
          <a:xfrm>
            <a:off x="6025793" y="5158677"/>
            <a:ext cx="3372581" cy="81621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b="1" dirty="0">
                <a:solidFill>
                  <a:schemeClr val="tx1"/>
                </a:solidFill>
              </a:rPr>
              <a:t>sustained past tense</a:t>
            </a:r>
          </a:p>
        </p:txBody>
      </p:sp>
      <p:pic>
        <p:nvPicPr>
          <p:cNvPr id="8194" name="Picture 2" descr="See the source image">
            <a:extLst>
              <a:ext uri="{FF2B5EF4-FFF2-40B4-BE49-F238E27FC236}">
                <a16:creationId xmlns:a16="http://schemas.microsoft.com/office/drawing/2014/main" id="{48240008-00E6-45DA-9171-9E23F05C3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2337" y="3307520"/>
            <a:ext cx="2964094" cy="296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2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smtClean="0"/>
              <a:t>Parent </a:t>
            </a:r>
            <a:r>
              <a:rPr lang="en-GB" b="1" dirty="0" smtClean="0"/>
              <a:t>Guidance</a:t>
            </a:r>
            <a:endParaRPr lang="en-GB" b="1" dirty="0"/>
          </a:p>
        </p:txBody>
      </p:sp>
      <p:sp>
        <p:nvSpPr>
          <p:cNvPr id="4" name="5-Point Star 4">
            <a:extLst>
              <a:ext uri="{FF2B5EF4-FFF2-40B4-BE49-F238E27FC236}">
                <a16:creationId xmlns:a16="http://schemas.microsoft.com/office/drawing/2014/main" id="{8B3E8FF2-5177-4593-ACA3-98E208BBB75E}"/>
              </a:ext>
            </a:extLst>
          </p:cNvPr>
          <p:cNvSpPr/>
          <p:nvPr/>
        </p:nvSpPr>
        <p:spPr>
          <a:xfrm>
            <a:off x="3062568" y="333042"/>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Content Placeholder 2">
            <a:extLst>
              <a:ext uri="{FF2B5EF4-FFF2-40B4-BE49-F238E27FC236}">
                <a16:creationId xmlns:a16="http://schemas.microsoft.com/office/drawing/2014/main" id="{B1F5428B-1EB1-4498-BF67-7BE655789F38}"/>
              </a:ext>
            </a:extLst>
          </p:cNvPr>
          <p:cNvSpPr>
            <a:spLocks noGrp="1"/>
          </p:cNvSpPr>
          <p:nvPr>
            <p:ph idx="1"/>
          </p:nvPr>
        </p:nvSpPr>
        <p:spPr>
          <a:xfrm>
            <a:off x="838200" y="1473659"/>
            <a:ext cx="10681447" cy="5019215"/>
          </a:xfrm>
          <a:solidFill>
            <a:srgbClr val="FFFED8"/>
          </a:solidFill>
          <a:ln>
            <a:solidFill>
              <a:schemeClr val="accent1"/>
            </a:solidFill>
          </a:ln>
        </p:spPr>
        <p:txBody>
          <a:bodyPr>
            <a:noAutofit/>
          </a:bodyPr>
          <a:lstStyle/>
          <a:p>
            <a:pPr marL="0" indent="0">
              <a:buNone/>
            </a:pPr>
            <a:r>
              <a:rPr lang="en-GB" sz="2500" b="1" u="sng" dirty="0"/>
              <a:t>Common misconceptions to be aware of:</a:t>
            </a:r>
          </a:p>
          <a:p>
            <a:pPr>
              <a:buFont typeface="Wingdings" panose="05000000000000000000" pitchFamily="2" charset="2"/>
              <a:buChar char="q"/>
            </a:pPr>
            <a:r>
              <a:rPr lang="en-GB" sz="2500" dirty="0"/>
              <a:t>Incorrect belief that words such as today, tomorrow etc. indicate the tense of a sentence. </a:t>
            </a:r>
            <a:r>
              <a:rPr lang="en-GB" sz="2500" b="1" dirty="0"/>
              <a:t>Reality: the verb shows the tense of a sentence, e.g. </a:t>
            </a:r>
            <a:r>
              <a:rPr lang="en-GB" sz="2500" b="1" u="sng" dirty="0"/>
              <a:t>Past tense</a:t>
            </a:r>
            <a:r>
              <a:rPr lang="en-GB" sz="2500" b="1" dirty="0"/>
              <a:t>: Today, I </a:t>
            </a:r>
            <a:r>
              <a:rPr lang="en-GB" sz="2500" b="1" u="sng" dirty="0"/>
              <a:t>visited</a:t>
            </a:r>
            <a:r>
              <a:rPr lang="en-GB" sz="2500" b="1" dirty="0"/>
              <a:t> my sister. </a:t>
            </a:r>
            <a:r>
              <a:rPr lang="en-GB" sz="2500" b="1" u="sng" dirty="0"/>
              <a:t>Present progressive tense</a:t>
            </a:r>
            <a:r>
              <a:rPr lang="en-GB" sz="2500" b="1" dirty="0"/>
              <a:t>: Today, I </a:t>
            </a:r>
            <a:r>
              <a:rPr lang="en-GB" sz="2500" b="1" u="sng" dirty="0"/>
              <a:t>am visiting</a:t>
            </a:r>
            <a:r>
              <a:rPr lang="en-GB" sz="2500" b="1" dirty="0"/>
              <a:t> my sister.</a:t>
            </a:r>
          </a:p>
          <a:p>
            <a:pPr>
              <a:buFont typeface="Wingdings" panose="05000000000000000000" pitchFamily="2" charset="2"/>
              <a:buChar char="q"/>
            </a:pPr>
            <a:r>
              <a:rPr lang="en-GB" sz="2500" dirty="0"/>
              <a:t>Incorrect belief that all sentences in the simple past tense contain a verb ending in the -</a:t>
            </a:r>
            <a:r>
              <a:rPr lang="en-GB" sz="2500" u="sng" dirty="0"/>
              <a:t>ed</a:t>
            </a:r>
            <a:r>
              <a:rPr lang="en-GB" sz="2500" dirty="0"/>
              <a:t> suffix. </a:t>
            </a:r>
            <a:r>
              <a:rPr lang="en-GB" sz="2500" b="1" dirty="0"/>
              <a:t>Reality: regular verbs use the -ed suffix in their simple past tense form. However, many verbs have irregular past tense forms, e.g. I was, they had, we caught, she saw etc.</a:t>
            </a:r>
          </a:p>
          <a:p>
            <a:pPr>
              <a:buFont typeface="Wingdings" panose="05000000000000000000" pitchFamily="2" charset="2"/>
              <a:buChar char="q"/>
            </a:pPr>
            <a:r>
              <a:rPr lang="en-GB" sz="2500" dirty="0"/>
              <a:t>Incorrect assumption that every word that ends in -</a:t>
            </a:r>
            <a:r>
              <a:rPr lang="en-GB" sz="2500" u="sng" dirty="0"/>
              <a:t>ed</a:t>
            </a:r>
            <a:r>
              <a:rPr lang="en-GB" sz="2500" dirty="0"/>
              <a:t> is a past tense verb. </a:t>
            </a:r>
            <a:r>
              <a:rPr lang="en-GB" sz="2500" b="1" dirty="0"/>
              <a:t>Reality: some words that end in -</a:t>
            </a:r>
            <a:r>
              <a:rPr lang="en-GB" sz="2500" b="1" u="sng" dirty="0"/>
              <a:t>ed</a:t>
            </a:r>
            <a:r>
              <a:rPr lang="en-GB" sz="2500" b="1" dirty="0"/>
              <a:t> are not verbs, e.g. I am delighted. (‘Delighted’ is an adjective in this sentence; the verb is ‘am’ so this sentence is in the present tense.)</a:t>
            </a:r>
          </a:p>
          <a:p>
            <a:pPr marL="0" indent="0">
              <a:buNone/>
            </a:pPr>
            <a:endParaRPr lang="en-GB" sz="2500" b="1" dirty="0">
              <a:solidFill>
                <a:srgbClr val="002060"/>
              </a:solidFill>
            </a:endParaRPr>
          </a:p>
        </p:txBody>
      </p:sp>
    </p:spTree>
    <p:extLst>
      <p:ext uri="{BB962C8B-B14F-4D97-AF65-F5344CB8AC3E}">
        <p14:creationId xmlns:p14="http://schemas.microsoft.com/office/powerpoint/2010/main" val="101360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Your turn</a:t>
            </a:r>
            <a:endParaRPr lang="en-US" altLang="en-US" sz="4000" b="1" dirty="0"/>
          </a:p>
        </p:txBody>
      </p:sp>
      <p:sp>
        <p:nvSpPr>
          <p:cNvPr id="2" name="Rectangle: Rounded Corners 1">
            <a:extLst>
              <a:ext uri="{FF2B5EF4-FFF2-40B4-BE49-F238E27FC236}">
                <a16:creationId xmlns:a16="http://schemas.microsoft.com/office/drawing/2014/main" id="{55C0B4D8-3AEC-4634-95FA-404B299DCDFF}"/>
              </a:ext>
            </a:extLst>
          </p:cNvPr>
          <p:cNvSpPr/>
          <p:nvPr/>
        </p:nvSpPr>
        <p:spPr>
          <a:xfrm>
            <a:off x="668326" y="1826829"/>
            <a:ext cx="10136156" cy="816214"/>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Has the </a:t>
            </a:r>
            <a:r>
              <a:rPr lang="en-GB" altLang="en-US" sz="2800" b="1" dirty="0">
                <a:solidFill>
                  <a:schemeClr val="tx1"/>
                </a:solidFill>
              </a:rPr>
              <a:t>past tense </a:t>
            </a:r>
            <a:r>
              <a:rPr lang="en-GB" altLang="en-US" sz="2800" dirty="0">
                <a:solidFill>
                  <a:schemeClr val="tx1"/>
                </a:solidFill>
              </a:rPr>
              <a:t>been sustained in this extract? Explain your answer.</a:t>
            </a:r>
          </a:p>
        </p:txBody>
      </p:sp>
      <p:sp>
        <p:nvSpPr>
          <p:cNvPr id="3" name="Rectangle: Rounded Corners 2">
            <a:extLst>
              <a:ext uri="{FF2B5EF4-FFF2-40B4-BE49-F238E27FC236}">
                <a16:creationId xmlns:a16="http://schemas.microsoft.com/office/drawing/2014/main" id="{F642981F-EACA-4E4A-9103-BC2094250C16}"/>
              </a:ext>
            </a:extLst>
          </p:cNvPr>
          <p:cNvSpPr/>
          <p:nvPr/>
        </p:nvSpPr>
        <p:spPr>
          <a:xfrm>
            <a:off x="402814" y="3416157"/>
            <a:ext cx="7986163" cy="17209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Henry ran for the bus, but he missed it. He was angry because now he was going to be late. He stomped down the road as he drags his bag behind him. </a:t>
            </a:r>
          </a:p>
        </p:txBody>
      </p:sp>
      <p:pic>
        <p:nvPicPr>
          <p:cNvPr id="10242" name="Picture 2" descr="See the source image">
            <a:extLst>
              <a:ext uri="{FF2B5EF4-FFF2-40B4-BE49-F238E27FC236}">
                <a16:creationId xmlns:a16="http://schemas.microsoft.com/office/drawing/2014/main" id="{A226B761-92B1-4B67-B28D-E8015A65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878" y="3904180"/>
            <a:ext cx="3596479" cy="282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1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How did you do?</a:t>
            </a:r>
            <a:endParaRPr lang="en-US" altLang="en-US" sz="4000" b="1" dirty="0"/>
          </a:p>
        </p:txBody>
      </p:sp>
      <p:sp>
        <p:nvSpPr>
          <p:cNvPr id="2" name="Rectangle: Rounded Corners 1">
            <a:extLst>
              <a:ext uri="{FF2B5EF4-FFF2-40B4-BE49-F238E27FC236}">
                <a16:creationId xmlns:a16="http://schemas.microsoft.com/office/drawing/2014/main" id="{55C0B4D8-3AEC-4634-95FA-404B299DCDFF}"/>
              </a:ext>
            </a:extLst>
          </p:cNvPr>
          <p:cNvSpPr/>
          <p:nvPr/>
        </p:nvSpPr>
        <p:spPr>
          <a:xfrm>
            <a:off x="668326" y="1826829"/>
            <a:ext cx="10136156" cy="816214"/>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No, the </a:t>
            </a:r>
            <a:r>
              <a:rPr lang="en-GB" altLang="en-US" sz="2800" b="1" dirty="0">
                <a:solidFill>
                  <a:schemeClr val="tx1"/>
                </a:solidFill>
              </a:rPr>
              <a:t>past tense </a:t>
            </a:r>
            <a:r>
              <a:rPr lang="en-GB" altLang="en-US" sz="2800" dirty="0">
                <a:solidFill>
                  <a:schemeClr val="tx1"/>
                </a:solidFill>
              </a:rPr>
              <a:t>has not been sustained. The verb ‘drags’ is in the present tense and should be changed to ‘dragged’.</a:t>
            </a:r>
          </a:p>
        </p:txBody>
      </p:sp>
      <p:sp>
        <p:nvSpPr>
          <p:cNvPr id="3" name="Rectangle: Rounded Corners 2">
            <a:extLst>
              <a:ext uri="{FF2B5EF4-FFF2-40B4-BE49-F238E27FC236}">
                <a16:creationId xmlns:a16="http://schemas.microsoft.com/office/drawing/2014/main" id="{F642981F-EACA-4E4A-9103-BC2094250C16}"/>
              </a:ext>
            </a:extLst>
          </p:cNvPr>
          <p:cNvSpPr/>
          <p:nvPr/>
        </p:nvSpPr>
        <p:spPr>
          <a:xfrm>
            <a:off x="402814" y="3416157"/>
            <a:ext cx="7986163" cy="17209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Henry ran for the bus, but he missed it. He was angry because now he was going to be late. He stomped down the road as he </a:t>
            </a:r>
            <a:r>
              <a:rPr lang="en-GB" altLang="en-US" sz="2800" b="1" dirty="0">
                <a:solidFill>
                  <a:schemeClr val="tx1"/>
                </a:solidFill>
              </a:rPr>
              <a:t>dragged</a:t>
            </a:r>
            <a:r>
              <a:rPr lang="en-GB" altLang="en-US" sz="2800" dirty="0">
                <a:solidFill>
                  <a:schemeClr val="tx1"/>
                </a:solidFill>
              </a:rPr>
              <a:t> his bag behind him. </a:t>
            </a:r>
          </a:p>
        </p:txBody>
      </p:sp>
      <p:pic>
        <p:nvPicPr>
          <p:cNvPr id="10242" name="Picture 2" descr="See the source image">
            <a:extLst>
              <a:ext uri="{FF2B5EF4-FFF2-40B4-BE49-F238E27FC236}">
                <a16:creationId xmlns:a16="http://schemas.microsoft.com/office/drawing/2014/main" id="{A226B761-92B1-4B67-B28D-E8015A65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878" y="3904180"/>
            <a:ext cx="3596479" cy="282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4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Your turn</a:t>
            </a:r>
            <a:endParaRPr lang="en-US" altLang="en-US" sz="4000" b="1" dirty="0"/>
          </a:p>
        </p:txBody>
      </p:sp>
      <p:sp>
        <p:nvSpPr>
          <p:cNvPr id="2" name="Rectangle: Rounded Corners 1">
            <a:extLst>
              <a:ext uri="{FF2B5EF4-FFF2-40B4-BE49-F238E27FC236}">
                <a16:creationId xmlns:a16="http://schemas.microsoft.com/office/drawing/2014/main" id="{55C0B4D8-3AEC-4634-95FA-404B299DCDFF}"/>
              </a:ext>
            </a:extLst>
          </p:cNvPr>
          <p:cNvSpPr/>
          <p:nvPr/>
        </p:nvSpPr>
        <p:spPr>
          <a:xfrm>
            <a:off x="668326" y="1826829"/>
            <a:ext cx="10136156" cy="816214"/>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Has the </a:t>
            </a:r>
            <a:r>
              <a:rPr lang="en-GB" altLang="en-US" sz="2800" b="1" dirty="0">
                <a:solidFill>
                  <a:schemeClr val="tx1"/>
                </a:solidFill>
              </a:rPr>
              <a:t>present tense </a:t>
            </a:r>
            <a:r>
              <a:rPr lang="en-GB" altLang="en-US" sz="2800" dirty="0">
                <a:solidFill>
                  <a:schemeClr val="tx1"/>
                </a:solidFill>
              </a:rPr>
              <a:t>been sustained in this letter extract? Explain your answer.</a:t>
            </a:r>
          </a:p>
        </p:txBody>
      </p:sp>
      <p:sp>
        <p:nvSpPr>
          <p:cNvPr id="3" name="Rectangle: Rounded Corners 2">
            <a:extLst>
              <a:ext uri="{FF2B5EF4-FFF2-40B4-BE49-F238E27FC236}">
                <a16:creationId xmlns:a16="http://schemas.microsoft.com/office/drawing/2014/main" id="{F642981F-EACA-4E4A-9103-BC2094250C16}"/>
              </a:ext>
            </a:extLst>
          </p:cNvPr>
          <p:cNvSpPr/>
          <p:nvPr/>
        </p:nvSpPr>
        <p:spPr>
          <a:xfrm>
            <a:off x="402814" y="3416156"/>
            <a:ext cx="7986163" cy="242983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Dear Granny</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I am writing to thank you for my new bike. I loved it. I am riding to school everyday. Daddy says I am a whizz on my bike!</a:t>
            </a:r>
          </a:p>
        </p:txBody>
      </p:sp>
      <p:pic>
        <p:nvPicPr>
          <p:cNvPr id="11266" name="Picture 2" descr="See the source image">
            <a:extLst>
              <a:ext uri="{FF2B5EF4-FFF2-40B4-BE49-F238E27FC236}">
                <a16:creationId xmlns:a16="http://schemas.microsoft.com/office/drawing/2014/main" id="{BC896177-9A91-454D-85D9-DFB4BB442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784" y="3136133"/>
            <a:ext cx="3238500" cy="31337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59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How did you do?</a:t>
            </a:r>
            <a:endParaRPr lang="en-US" altLang="en-US" sz="4000" b="1" dirty="0"/>
          </a:p>
        </p:txBody>
      </p:sp>
      <p:sp>
        <p:nvSpPr>
          <p:cNvPr id="2" name="Rectangle: Rounded Corners 1">
            <a:extLst>
              <a:ext uri="{FF2B5EF4-FFF2-40B4-BE49-F238E27FC236}">
                <a16:creationId xmlns:a16="http://schemas.microsoft.com/office/drawing/2014/main" id="{55C0B4D8-3AEC-4634-95FA-404B299DCDFF}"/>
              </a:ext>
            </a:extLst>
          </p:cNvPr>
          <p:cNvSpPr/>
          <p:nvPr/>
        </p:nvSpPr>
        <p:spPr>
          <a:xfrm>
            <a:off x="668326" y="1826829"/>
            <a:ext cx="10136156" cy="816214"/>
          </a:xfrm>
          <a:prstGeom prst="roundRect">
            <a:avLst/>
          </a:prstGeom>
          <a:solidFill>
            <a:srgbClr val="FFFE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No, the </a:t>
            </a:r>
            <a:r>
              <a:rPr lang="en-GB" altLang="en-US" sz="2800" b="1" dirty="0">
                <a:solidFill>
                  <a:schemeClr val="tx1"/>
                </a:solidFill>
              </a:rPr>
              <a:t>present tense </a:t>
            </a:r>
            <a:r>
              <a:rPr lang="en-GB" altLang="en-US" sz="2800" dirty="0">
                <a:solidFill>
                  <a:schemeClr val="tx1"/>
                </a:solidFill>
              </a:rPr>
              <a:t>has not been sustained. The verb ‘loved’ is in the past tense. It should be ‘love’. </a:t>
            </a:r>
          </a:p>
        </p:txBody>
      </p:sp>
      <p:sp>
        <p:nvSpPr>
          <p:cNvPr id="3" name="Rectangle: Rounded Corners 2">
            <a:extLst>
              <a:ext uri="{FF2B5EF4-FFF2-40B4-BE49-F238E27FC236}">
                <a16:creationId xmlns:a16="http://schemas.microsoft.com/office/drawing/2014/main" id="{F642981F-EACA-4E4A-9103-BC2094250C16}"/>
              </a:ext>
            </a:extLst>
          </p:cNvPr>
          <p:cNvSpPr/>
          <p:nvPr/>
        </p:nvSpPr>
        <p:spPr>
          <a:xfrm>
            <a:off x="402814" y="3416156"/>
            <a:ext cx="7986163" cy="242983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Dear Granny</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I am writing to thank you for my new bike. I </a:t>
            </a:r>
            <a:r>
              <a:rPr lang="en-GB" altLang="en-US" sz="2800" dirty="0">
                <a:solidFill>
                  <a:srgbClr val="FF0000"/>
                </a:solidFill>
              </a:rPr>
              <a:t>love</a:t>
            </a:r>
            <a:r>
              <a:rPr lang="en-GB" altLang="en-US" sz="2800" dirty="0">
                <a:solidFill>
                  <a:schemeClr val="tx1"/>
                </a:solidFill>
              </a:rPr>
              <a:t> it. I am riding to school everyday. Daddy says I am a whizz on my bike!</a:t>
            </a:r>
          </a:p>
        </p:txBody>
      </p:sp>
      <p:pic>
        <p:nvPicPr>
          <p:cNvPr id="11266" name="Picture 2" descr="See the source image">
            <a:extLst>
              <a:ext uri="{FF2B5EF4-FFF2-40B4-BE49-F238E27FC236}">
                <a16:creationId xmlns:a16="http://schemas.microsoft.com/office/drawing/2014/main" id="{BC896177-9A91-454D-85D9-DFB4BB442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784" y="3136133"/>
            <a:ext cx="3238500" cy="31337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0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0961"/>
            <a:ext cx="8619970" cy="1116565"/>
          </a:xfrm>
          <a:solidFill>
            <a:srgbClr val="FDFEDA"/>
          </a:solidFill>
          <a:ln>
            <a:solidFill>
              <a:schemeClr val="accent1"/>
            </a:solidFill>
          </a:ln>
        </p:spPr>
        <p:txBody>
          <a:bodyPr>
            <a:normAutofit/>
          </a:bodyPr>
          <a:lstStyle/>
          <a:p>
            <a:pPr algn="ctr"/>
            <a:r>
              <a:rPr lang="en-GB" sz="4000" dirty="0">
                <a:latin typeface="+mn-lt"/>
              </a:rPr>
              <a:t>Writing challenge</a:t>
            </a:r>
          </a:p>
        </p:txBody>
      </p:sp>
      <p:sp>
        <p:nvSpPr>
          <p:cNvPr id="6" name="Rectangle: Rounded Corners 5">
            <a:extLst>
              <a:ext uri="{FF2B5EF4-FFF2-40B4-BE49-F238E27FC236}">
                <a16:creationId xmlns:a16="http://schemas.microsoft.com/office/drawing/2014/main" id="{5BBAB6C4-ABB9-4556-99E4-03CFF7002394}"/>
              </a:ext>
            </a:extLst>
          </p:cNvPr>
          <p:cNvSpPr/>
          <p:nvPr/>
        </p:nvSpPr>
        <p:spPr>
          <a:xfrm>
            <a:off x="1318950" y="2443844"/>
            <a:ext cx="9342650" cy="197031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It started like any other day. I got up and went to the barn. I let out the animals and collected the feed. I was cleaning out my horse’s stall when I heard an almighty bang!</a:t>
            </a:r>
          </a:p>
        </p:txBody>
      </p:sp>
      <p:sp>
        <p:nvSpPr>
          <p:cNvPr id="3" name="Rounded Rectangle 4">
            <a:extLst>
              <a:ext uri="{FF2B5EF4-FFF2-40B4-BE49-F238E27FC236}">
                <a16:creationId xmlns:a16="http://schemas.microsoft.com/office/drawing/2014/main" id="{68941A2F-3375-448B-8418-D96D93930D1A}"/>
              </a:ext>
            </a:extLst>
          </p:cNvPr>
          <p:cNvSpPr/>
          <p:nvPr/>
        </p:nvSpPr>
        <p:spPr>
          <a:xfrm>
            <a:off x="507516" y="1731514"/>
            <a:ext cx="10718938" cy="505438"/>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Continue this story, making sure you sustain the </a:t>
            </a:r>
            <a:r>
              <a:rPr lang="en-GB" sz="2800" b="1" dirty="0">
                <a:solidFill>
                  <a:schemeClr val="tx1"/>
                </a:solidFill>
                <a:cs typeface="Arial" charset="0"/>
              </a:rPr>
              <a:t>past tense</a:t>
            </a:r>
            <a:r>
              <a:rPr lang="en-GB" sz="2800" dirty="0">
                <a:solidFill>
                  <a:schemeClr val="tx1"/>
                </a:solidFill>
                <a:cs typeface="Arial" charset="0"/>
              </a:rPr>
              <a:t>.</a:t>
            </a:r>
          </a:p>
        </p:txBody>
      </p:sp>
      <p:pic>
        <p:nvPicPr>
          <p:cNvPr id="13314" name="Picture 2" descr="See the source image">
            <a:extLst>
              <a:ext uri="{FF2B5EF4-FFF2-40B4-BE49-F238E27FC236}">
                <a16:creationId xmlns:a16="http://schemas.microsoft.com/office/drawing/2014/main" id="{532D37EB-3EA1-418F-8151-6DD903AF8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108" y="3679003"/>
            <a:ext cx="3261189" cy="326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0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0961"/>
            <a:ext cx="8619970" cy="1116565"/>
          </a:xfrm>
          <a:solidFill>
            <a:srgbClr val="FDFEDA"/>
          </a:solidFill>
          <a:ln>
            <a:solidFill>
              <a:schemeClr val="accent1"/>
            </a:solidFill>
          </a:ln>
        </p:spPr>
        <p:txBody>
          <a:bodyPr>
            <a:normAutofit/>
          </a:bodyPr>
          <a:lstStyle/>
          <a:p>
            <a:pPr algn="ctr"/>
            <a:r>
              <a:rPr lang="en-GB" sz="4000" dirty="0">
                <a:latin typeface="+mn-lt"/>
              </a:rPr>
              <a:t>Writing challenge</a:t>
            </a:r>
          </a:p>
        </p:txBody>
      </p:sp>
      <p:sp>
        <p:nvSpPr>
          <p:cNvPr id="6" name="Rectangle: Rounded Corners 5">
            <a:extLst>
              <a:ext uri="{FF2B5EF4-FFF2-40B4-BE49-F238E27FC236}">
                <a16:creationId xmlns:a16="http://schemas.microsoft.com/office/drawing/2014/main" id="{5BBAB6C4-ABB9-4556-99E4-03CFF7002394}"/>
              </a:ext>
            </a:extLst>
          </p:cNvPr>
          <p:cNvSpPr/>
          <p:nvPr/>
        </p:nvSpPr>
        <p:spPr>
          <a:xfrm>
            <a:off x="507517" y="2383858"/>
            <a:ext cx="6530282" cy="428407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0000"/>
              </a:lnSpc>
              <a:spcBef>
                <a:spcPct val="0"/>
              </a:spcBef>
            </a:pPr>
            <a:r>
              <a:rPr lang="en-GB" altLang="en-US" sz="2800" dirty="0">
                <a:solidFill>
                  <a:schemeClr val="tx1"/>
                </a:solidFill>
              </a:rPr>
              <a:t>23 November 2020</a:t>
            </a:r>
          </a:p>
          <a:p>
            <a:pPr>
              <a:lnSpc>
                <a:spcPct val="100000"/>
              </a:lnSpc>
              <a:spcBef>
                <a:spcPct val="0"/>
              </a:spcBef>
            </a:pPr>
            <a:endParaRPr lang="en-GB" altLang="en-US" sz="2800" dirty="0">
              <a:solidFill>
                <a:schemeClr val="tx1"/>
              </a:solidFill>
            </a:endParaRPr>
          </a:p>
          <a:p>
            <a:pPr>
              <a:lnSpc>
                <a:spcPct val="100000"/>
              </a:lnSpc>
              <a:spcBef>
                <a:spcPct val="0"/>
              </a:spcBef>
            </a:pPr>
            <a:r>
              <a:rPr lang="en-GB" altLang="en-US" sz="2800" dirty="0">
                <a:solidFill>
                  <a:schemeClr val="tx1"/>
                </a:solidFill>
              </a:rPr>
              <a:t>Dear Manager</a:t>
            </a:r>
          </a:p>
          <a:p>
            <a:pPr>
              <a:lnSpc>
                <a:spcPct val="100000"/>
              </a:lnSpc>
              <a:spcBef>
                <a:spcPct val="0"/>
              </a:spcBef>
            </a:pPr>
            <a:endParaRPr lang="en-GB" altLang="en-US" sz="2800" dirty="0">
              <a:solidFill>
                <a:schemeClr val="tx1"/>
              </a:solidFill>
            </a:endParaRPr>
          </a:p>
          <a:p>
            <a:pPr>
              <a:lnSpc>
                <a:spcPct val="100000"/>
              </a:lnSpc>
              <a:spcBef>
                <a:spcPct val="0"/>
              </a:spcBef>
            </a:pPr>
            <a:r>
              <a:rPr lang="en-GB" altLang="en-US" sz="2800" dirty="0">
                <a:solidFill>
                  <a:schemeClr val="tx1"/>
                </a:solidFill>
              </a:rPr>
              <a:t>I am writing to complain about your trampoline park. Your trampolines are dirty and worn. The staff are unfriendly and at times rude.   </a:t>
            </a:r>
          </a:p>
        </p:txBody>
      </p:sp>
      <p:sp>
        <p:nvSpPr>
          <p:cNvPr id="3" name="Rounded Rectangle 4">
            <a:extLst>
              <a:ext uri="{FF2B5EF4-FFF2-40B4-BE49-F238E27FC236}">
                <a16:creationId xmlns:a16="http://schemas.microsoft.com/office/drawing/2014/main" id="{68941A2F-3375-448B-8418-D96D93930D1A}"/>
              </a:ext>
            </a:extLst>
          </p:cNvPr>
          <p:cNvSpPr/>
          <p:nvPr/>
        </p:nvSpPr>
        <p:spPr>
          <a:xfrm>
            <a:off x="507516" y="1731514"/>
            <a:ext cx="10718938" cy="505438"/>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Continue this letter of complaint in the </a:t>
            </a:r>
            <a:r>
              <a:rPr lang="en-GB" sz="2800" b="1" dirty="0">
                <a:solidFill>
                  <a:schemeClr val="tx1"/>
                </a:solidFill>
                <a:cs typeface="Arial" charset="0"/>
              </a:rPr>
              <a:t>present tense</a:t>
            </a:r>
            <a:r>
              <a:rPr lang="en-GB" sz="2800" dirty="0">
                <a:solidFill>
                  <a:schemeClr val="tx1"/>
                </a:solidFill>
                <a:cs typeface="Arial" charset="0"/>
              </a:rPr>
              <a:t>.</a:t>
            </a:r>
          </a:p>
        </p:txBody>
      </p:sp>
      <p:pic>
        <p:nvPicPr>
          <p:cNvPr id="15362" name="Picture 2" descr="See the source image">
            <a:extLst>
              <a:ext uri="{FF2B5EF4-FFF2-40B4-BE49-F238E27FC236}">
                <a16:creationId xmlns:a16="http://schemas.microsoft.com/office/drawing/2014/main" id="{FCE42D96-8A4D-48A5-A96A-5684317D9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313" y="3174715"/>
            <a:ext cx="4102422" cy="230120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54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t>Remember</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439092" y="1551153"/>
            <a:ext cx="10931704" cy="4392692"/>
          </a:xfrm>
          <a:prstGeom prst="roundRect">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100000"/>
              </a:lnSpc>
              <a:spcBef>
                <a:spcPct val="0"/>
              </a:spcBef>
              <a:buFont typeface="Arial" panose="020B0604020202020204" pitchFamily="34" charset="0"/>
              <a:buChar char="•"/>
            </a:pPr>
            <a:endParaRPr lang="en-GB" sz="2800" dirty="0">
              <a:solidFill>
                <a:schemeClr val="tx1"/>
              </a:solidFill>
              <a:latin typeface="+mn-lt"/>
            </a:endParaRPr>
          </a:p>
          <a:p>
            <a:pPr marL="457200" indent="-457200">
              <a:lnSpc>
                <a:spcPct val="100000"/>
              </a:lnSpc>
              <a:spcBef>
                <a:spcPct val="0"/>
              </a:spcBef>
              <a:buFont typeface="Arial" panose="020B0604020202020204" pitchFamily="34" charset="0"/>
              <a:buChar char="•"/>
            </a:pPr>
            <a:r>
              <a:rPr lang="en-GB" sz="2800" dirty="0">
                <a:solidFill>
                  <a:schemeClr val="tx1"/>
                </a:solidFill>
                <a:latin typeface="+mn-lt"/>
              </a:rPr>
              <a:t>Tenses tell us when things are happening: past, present or future.</a:t>
            </a:r>
          </a:p>
          <a:p>
            <a:pPr marL="457200" indent="-457200">
              <a:lnSpc>
                <a:spcPct val="100000"/>
              </a:lnSpc>
              <a:spcBef>
                <a:spcPct val="0"/>
              </a:spcBef>
              <a:buFont typeface="Arial" panose="020B0604020202020204" pitchFamily="34" charset="0"/>
              <a:buChar char="•"/>
            </a:pPr>
            <a:endParaRPr lang="en-GB" sz="2800" dirty="0">
              <a:solidFill>
                <a:schemeClr val="tx1"/>
              </a:solidFill>
              <a:latin typeface="+mn-lt"/>
            </a:endParaRPr>
          </a:p>
          <a:p>
            <a:pPr marL="457200" indent="-457200">
              <a:lnSpc>
                <a:spcPct val="100000"/>
              </a:lnSpc>
              <a:spcBef>
                <a:spcPct val="0"/>
              </a:spcBef>
              <a:buFont typeface="Arial" panose="020B0604020202020204" pitchFamily="34" charset="0"/>
              <a:buChar char="•"/>
            </a:pPr>
            <a:r>
              <a:rPr lang="en-GB" sz="2800" dirty="0">
                <a:solidFill>
                  <a:schemeClr val="tx1"/>
                </a:solidFill>
                <a:latin typeface="+mn-lt"/>
              </a:rPr>
              <a:t>The tense of the writing is shown by the verbs.</a:t>
            </a:r>
          </a:p>
          <a:p>
            <a:pPr marL="457200" indent="-457200">
              <a:lnSpc>
                <a:spcPct val="100000"/>
              </a:lnSpc>
              <a:spcBef>
                <a:spcPct val="0"/>
              </a:spcBef>
              <a:buFont typeface="Arial" panose="020B0604020202020204" pitchFamily="34" charset="0"/>
              <a:buChar char="•"/>
            </a:pPr>
            <a:endParaRPr lang="en-GB" sz="2800" dirty="0">
              <a:solidFill>
                <a:schemeClr val="tx1"/>
              </a:solidFill>
              <a:latin typeface="+mn-lt"/>
            </a:endParaRPr>
          </a:p>
          <a:p>
            <a:pPr marL="457200" indent="-457200">
              <a:spcBef>
                <a:spcPct val="0"/>
              </a:spcBef>
            </a:pPr>
            <a:r>
              <a:rPr lang="en-GB" altLang="en-US" sz="2800" dirty="0">
                <a:solidFill>
                  <a:schemeClr val="tx1"/>
                </a:solidFill>
                <a:latin typeface="+mn-lt"/>
              </a:rPr>
              <a:t>Different text types require different tenses.</a:t>
            </a:r>
          </a:p>
          <a:p>
            <a:pPr marL="457200" indent="-457200">
              <a:spcBef>
                <a:spcPct val="0"/>
              </a:spcBef>
            </a:pPr>
            <a:endParaRPr lang="en-GB" altLang="en-US" sz="2800" dirty="0">
              <a:solidFill>
                <a:schemeClr val="tx1"/>
              </a:solidFill>
              <a:latin typeface="+mn-lt"/>
            </a:endParaRPr>
          </a:p>
          <a:p>
            <a:pPr marL="457200" indent="-457200">
              <a:spcBef>
                <a:spcPct val="0"/>
              </a:spcBef>
              <a:buFont typeface="Arial" panose="020B0604020202020204" pitchFamily="34" charset="0"/>
              <a:buChar char="•"/>
            </a:pPr>
            <a:r>
              <a:rPr lang="en-GB" altLang="en-US" sz="2800" dirty="0">
                <a:solidFill>
                  <a:schemeClr val="tx1"/>
                </a:solidFill>
                <a:latin typeface="+mn-lt"/>
              </a:rPr>
              <a:t>Sustain the appropriate tense throughout your writing.</a:t>
            </a:r>
          </a:p>
          <a:p>
            <a:pPr marL="457200" indent="-457200">
              <a:spcBef>
                <a:spcPct val="0"/>
              </a:spcBef>
              <a:buFont typeface="Arial" panose="020B0604020202020204" pitchFamily="34" charset="0"/>
              <a:buChar char="•"/>
            </a:pPr>
            <a:endParaRPr lang="en-GB" sz="2800" dirty="0">
              <a:solidFill>
                <a:schemeClr val="tx1"/>
              </a:solidFill>
              <a:latin typeface="+mn-lt"/>
            </a:endParaRPr>
          </a:p>
        </p:txBody>
      </p:sp>
      <p:pic>
        <p:nvPicPr>
          <p:cNvPr id="16386" name="Picture 2" descr="See the source image">
            <a:extLst>
              <a:ext uri="{FF2B5EF4-FFF2-40B4-BE49-F238E27FC236}">
                <a16:creationId xmlns:a16="http://schemas.microsoft.com/office/drawing/2014/main" id="{49C70F3F-DE18-4C5C-83A4-8A8056FEB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206" y="2877192"/>
            <a:ext cx="2857500" cy="1905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3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sz="4000" b="1" dirty="0">
                <a:latin typeface="+mn-lt"/>
              </a:rPr>
              <a:t>Vocabulary task</a:t>
            </a:r>
          </a:p>
        </p:txBody>
      </p:sp>
      <p:pic>
        <p:nvPicPr>
          <p:cNvPr id="9" name="Graphic 6" descr="Handshake">
            <a:extLst>
              <a:ext uri="{FF2B5EF4-FFF2-40B4-BE49-F238E27FC236}">
                <a16:creationId xmlns:a16="http://schemas.microsoft.com/office/drawing/2014/main" id="{FCA8B582-F495-4BFD-9CE6-946CD052B6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28089" y="3429000"/>
            <a:ext cx="2537473" cy="2537473"/>
          </a:xfrm>
          <a:prstGeom prst="rect">
            <a:avLst/>
          </a:prstGeom>
        </p:spPr>
      </p:pic>
      <p:sp>
        <p:nvSpPr>
          <p:cNvPr id="10" name="Rectangle: Rounded Corners 4">
            <a:extLst>
              <a:ext uri="{FF2B5EF4-FFF2-40B4-BE49-F238E27FC236}">
                <a16:creationId xmlns:a16="http://schemas.microsoft.com/office/drawing/2014/main" id="{7D50DA88-D9F4-49CA-A55D-B9A2B90777AC}"/>
              </a:ext>
            </a:extLst>
          </p:cNvPr>
          <p:cNvSpPr/>
          <p:nvPr/>
        </p:nvSpPr>
        <p:spPr>
          <a:xfrm>
            <a:off x="3466983" y="3132617"/>
            <a:ext cx="4403312" cy="3222137"/>
          </a:xfrm>
          <a:prstGeom prst="roundRect">
            <a:avLst/>
          </a:prstGeom>
          <a:solidFill>
            <a:schemeClr val="bg1">
              <a:lumMod val="9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r>
              <a:rPr lang="en-GB" sz="3200" dirty="0"/>
              <a:t>name            tense</a:t>
            </a:r>
          </a:p>
          <a:p>
            <a:endParaRPr lang="en-GB" sz="3200" dirty="0"/>
          </a:p>
          <a:p>
            <a:r>
              <a:rPr lang="en-GB" sz="3200" dirty="0"/>
              <a:t>describe       noun</a:t>
            </a:r>
          </a:p>
          <a:p>
            <a:endParaRPr lang="en-GB" sz="3200" dirty="0"/>
          </a:p>
          <a:p>
            <a:r>
              <a:rPr lang="en-GB" sz="3200" dirty="0"/>
              <a:t>verb               adjective</a:t>
            </a:r>
          </a:p>
        </p:txBody>
      </p:sp>
      <p:sp>
        <p:nvSpPr>
          <p:cNvPr id="4" name="Rectangle: Rounded Corners 4">
            <a:extLst>
              <a:ext uri="{FF2B5EF4-FFF2-40B4-BE49-F238E27FC236}">
                <a16:creationId xmlns:a16="http://schemas.microsoft.com/office/drawing/2014/main" id="{4151B608-0DA2-47F1-BEDC-7BB9DF2899DE}"/>
              </a:ext>
            </a:extLst>
          </p:cNvPr>
          <p:cNvSpPr/>
          <p:nvPr/>
        </p:nvSpPr>
        <p:spPr>
          <a:xfrm>
            <a:off x="869461" y="1629886"/>
            <a:ext cx="10453078" cy="1202135"/>
          </a:xfrm>
          <a:prstGeom prst="roundRect">
            <a:avLst/>
          </a:prstGeom>
          <a:solidFill>
            <a:srgbClr val="FFFBDD"/>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Put these words into pairs. </a:t>
            </a:r>
          </a:p>
          <a:p>
            <a:pPr algn="ctr"/>
            <a:r>
              <a:rPr lang="en-GB" sz="2800" dirty="0"/>
              <a:t>Explain the connections that you made.  </a:t>
            </a:r>
          </a:p>
        </p:txBody>
      </p:sp>
    </p:spTree>
    <p:extLst>
      <p:ext uri="{BB962C8B-B14F-4D97-AF65-F5344CB8AC3E}">
        <p14:creationId xmlns:p14="http://schemas.microsoft.com/office/powerpoint/2010/main" val="222026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4176277" y="1650963"/>
            <a:ext cx="3467695" cy="1152526"/>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The mouse squealed.</a:t>
            </a:r>
          </a:p>
        </p:txBody>
      </p:sp>
      <p:sp>
        <p:nvSpPr>
          <p:cNvPr id="6" name="Rounded Rectangle 4"/>
          <p:cNvSpPr/>
          <p:nvPr/>
        </p:nvSpPr>
        <p:spPr>
          <a:xfrm>
            <a:off x="507596" y="1675490"/>
            <a:ext cx="3305187" cy="1152525"/>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The mouse squeals.</a:t>
            </a:r>
          </a:p>
        </p:txBody>
      </p:sp>
      <p:sp>
        <p:nvSpPr>
          <p:cNvPr id="5" name="Rounded Rectangle 4"/>
          <p:cNvSpPr/>
          <p:nvPr/>
        </p:nvSpPr>
        <p:spPr>
          <a:xfrm>
            <a:off x="633026" y="4340268"/>
            <a:ext cx="10925948" cy="221134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endParaRPr lang="en-GB" sz="2800" dirty="0">
              <a:solidFill>
                <a:schemeClr val="tx1"/>
              </a:solidFill>
              <a:cs typeface="Arial" charset="0"/>
            </a:endParaRPr>
          </a:p>
          <a:p>
            <a:pPr algn="ctr">
              <a:defRPr/>
            </a:pPr>
            <a:r>
              <a:rPr lang="en-GB" sz="2800" dirty="0">
                <a:solidFill>
                  <a:schemeClr val="tx1"/>
                </a:solidFill>
                <a:cs typeface="Arial" charset="0"/>
              </a:rPr>
              <a:t>Which sentence shows the mouse is squealing </a:t>
            </a:r>
            <a:r>
              <a:rPr lang="en-GB" sz="2800" b="1" dirty="0">
                <a:solidFill>
                  <a:schemeClr val="tx1"/>
                </a:solidFill>
                <a:cs typeface="Arial" charset="0"/>
              </a:rPr>
              <a:t>now</a:t>
            </a:r>
            <a:r>
              <a:rPr lang="en-GB" sz="2800" dirty="0">
                <a:solidFill>
                  <a:schemeClr val="tx1"/>
                </a:solidFill>
                <a:cs typeface="Arial" charset="0"/>
              </a:rPr>
              <a:t>?</a:t>
            </a:r>
          </a:p>
          <a:p>
            <a:pPr algn="ctr">
              <a:buFontTx/>
              <a:buChar char="•"/>
              <a:defRPr/>
            </a:pPr>
            <a:endParaRPr lang="en-GB" sz="2800" dirty="0">
              <a:solidFill>
                <a:schemeClr val="tx1"/>
              </a:solidFill>
              <a:cs typeface="Arial" charset="0"/>
            </a:endParaRPr>
          </a:p>
          <a:p>
            <a:pPr algn="ctr">
              <a:defRPr/>
            </a:pPr>
            <a:r>
              <a:rPr lang="en-GB" sz="2800" dirty="0">
                <a:solidFill>
                  <a:schemeClr val="tx1"/>
                </a:solidFill>
                <a:cs typeface="Arial" charset="0"/>
              </a:rPr>
              <a:t>Which sentence shows the mouse has </a:t>
            </a:r>
            <a:r>
              <a:rPr lang="en-GB" sz="2800" b="1" dirty="0">
                <a:solidFill>
                  <a:schemeClr val="tx1"/>
                </a:solidFill>
                <a:cs typeface="Arial" charset="0"/>
              </a:rPr>
              <a:t>already</a:t>
            </a:r>
            <a:r>
              <a:rPr lang="en-GB" sz="2800" dirty="0">
                <a:solidFill>
                  <a:schemeClr val="tx1"/>
                </a:solidFill>
                <a:cs typeface="Arial" charset="0"/>
              </a:rPr>
              <a:t> squealed?</a:t>
            </a:r>
          </a:p>
          <a:p>
            <a:pPr algn="ctr">
              <a:buFontTx/>
              <a:buChar char="•"/>
              <a:defRPr/>
            </a:pPr>
            <a:endParaRPr lang="en-GB" sz="2800" dirty="0">
              <a:solidFill>
                <a:schemeClr val="tx1"/>
              </a:solidFill>
              <a:cs typeface="Arial" charset="0"/>
            </a:endParaRPr>
          </a:p>
          <a:p>
            <a:pPr algn="ctr">
              <a:defRPr/>
            </a:pPr>
            <a:r>
              <a:rPr lang="en-GB" sz="2800" dirty="0">
                <a:solidFill>
                  <a:schemeClr val="tx1"/>
                </a:solidFill>
                <a:cs typeface="Arial" charset="0"/>
              </a:rPr>
              <a:t>Which sentence shows the mouse will squeal </a:t>
            </a:r>
            <a:r>
              <a:rPr lang="en-GB" sz="2800" b="1" dirty="0">
                <a:solidFill>
                  <a:schemeClr val="tx1"/>
                </a:solidFill>
                <a:cs typeface="Arial" charset="0"/>
              </a:rPr>
              <a:t>in the future</a:t>
            </a:r>
            <a:r>
              <a:rPr lang="en-GB" sz="2800" dirty="0">
                <a:solidFill>
                  <a:schemeClr val="tx1"/>
                </a:solidFill>
                <a:cs typeface="Arial" charset="0"/>
              </a:rPr>
              <a:t>?</a:t>
            </a:r>
          </a:p>
          <a:p>
            <a:pPr>
              <a:defRPr/>
            </a:pPr>
            <a:endParaRPr lang="en-GB" sz="2800" dirty="0">
              <a:solidFill>
                <a:schemeClr val="tx1"/>
              </a:solidFill>
              <a:cs typeface="Arial" charset="0"/>
            </a:endParaRPr>
          </a:p>
        </p:txBody>
      </p:sp>
      <p:sp>
        <p:nvSpPr>
          <p:cNvPr id="2" name="Rounded Rectangle 4"/>
          <p:cNvSpPr>
            <a:spLocks noChangeArrowheads="1"/>
          </p:cNvSpPr>
          <p:nvPr/>
        </p:nvSpPr>
        <p:spPr bwMode="auto">
          <a:xfrm>
            <a:off x="8007466" y="1650962"/>
            <a:ext cx="3631273" cy="1152525"/>
          </a:xfrm>
          <a:prstGeom prst="roundRect">
            <a:avLst>
              <a:gd name="adj" fmla="val 16667"/>
            </a:avLst>
          </a:prstGeom>
          <a:solidFill>
            <a:srgbClr val="FFFBDD"/>
          </a:solidFill>
          <a:ln w="12700" algn="ctr">
            <a:solidFill>
              <a:schemeClr val="accent1"/>
            </a:solidFill>
            <a:round/>
            <a:headEnd/>
            <a:tailEnd/>
          </a:ln>
        </p:spPr>
        <p:txBody>
          <a:bodyPr anchor="ctr"/>
          <a:lstStyle/>
          <a:p>
            <a:pPr algn="ctr">
              <a:defRPr/>
            </a:pPr>
            <a:r>
              <a:rPr lang="en-GB" sz="2800" dirty="0"/>
              <a:t>The mouse will squeal.</a:t>
            </a:r>
          </a:p>
        </p:txBody>
      </p:sp>
      <p:sp>
        <p:nvSpPr>
          <p:cNvPr id="9" name="Title 1">
            <a:extLst>
              <a:ext uri="{FF2B5EF4-FFF2-40B4-BE49-F238E27FC236}">
                <a16:creationId xmlns:a16="http://schemas.microsoft.com/office/drawing/2014/main" id="{70D6B01D-96E8-405D-81EB-24C96568BA08}"/>
              </a:ext>
            </a:extLst>
          </p:cNvPr>
          <p:cNvSpPr txBox="1">
            <a:spLocks/>
          </p:cNvSpPr>
          <p:nvPr/>
        </p:nvSpPr>
        <p:spPr>
          <a:xfrm>
            <a:off x="1779624" y="212725"/>
            <a:ext cx="8250641"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GB" dirty="0"/>
              <a:t>What is tense?</a:t>
            </a:r>
          </a:p>
        </p:txBody>
      </p:sp>
      <p:pic>
        <p:nvPicPr>
          <p:cNvPr id="13" name="Graphic 12" descr="Rat">
            <a:extLst>
              <a:ext uri="{FF2B5EF4-FFF2-40B4-BE49-F238E27FC236}">
                <a16:creationId xmlns:a16="http://schemas.microsoft.com/office/drawing/2014/main" id="{241A5B2A-1F00-416A-B172-0EB0E49B045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67428" y="2517732"/>
            <a:ext cx="2005172" cy="20051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23"/>
          <p:cNvSpPr/>
          <p:nvPr/>
        </p:nvSpPr>
        <p:spPr>
          <a:xfrm>
            <a:off x="2608069" y="4121007"/>
            <a:ext cx="593124" cy="778476"/>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Down Arrow 24"/>
          <p:cNvSpPr/>
          <p:nvPr/>
        </p:nvSpPr>
        <p:spPr>
          <a:xfrm>
            <a:off x="5727364" y="4121007"/>
            <a:ext cx="593124" cy="778476"/>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a:off x="8910178" y="4121007"/>
            <a:ext cx="593124" cy="778476"/>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dirty="0"/>
              <a:t>What is tense?</a:t>
            </a:r>
          </a:p>
        </p:txBody>
      </p:sp>
      <p:sp>
        <p:nvSpPr>
          <p:cNvPr id="8" name="AutoShape 8">
            <a:extLst>
              <a:ext uri="{FF2B5EF4-FFF2-40B4-BE49-F238E27FC236}">
                <a16:creationId xmlns:a16="http://schemas.microsoft.com/office/drawing/2014/main" id="{9EB6A2A7-D997-4D20-8AC6-D7CF72018109}"/>
              </a:ext>
            </a:extLst>
          </p:cNvPr>
          <p:cNvSpPr>
            <a:spLocks noChangeArrowheads="1"/>
          </p:cNvSpPr>
          <p:nvPr/>
        </p:nvSpPr>
        <p:spPr bwMode="auto">
          <a:xfrm>
            <a:off x="449745" y="1866835"/>
            <a:ext cx="11227248" cy="578882"/>
          </a:xfrm>
          <a:prstGeom prst="roundRect">
            <a:avLst>
              <a:gd name="adj" fmla="val 16667"/>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latin typeface="Calibri" panose="020F0502020204030204" pitchFamily="34" charset="0"/>
                <a:cs typeface="Calibri" panose="020F0502020204030204" pitchFamily="34" charset="0"/>
              </a:rPr>
              <a:t>Tense</a:t>
            </a:r>
            <a:r>
              <a:rPr lang="en-GB" altLang="en-US" sz="2800" dirty="0">
                <a:latin typeface="Calibri" panose="020F0502020204030204" pitchFamily="34" charset="0"/>
                <a:cs typeface="Calibri" panose="020F0502020204030204" pitchFamily="34" charset="0"/>
              </a:rPr>
              <a:t> tell us </a:t>
            </a:r>
            <a:r>
              <a:rPr lang="en-GB" altLang="en-US" sz="2800" u="sng" dirty="0">
                <a:latin typeface="Calibri" panose="020F0502020204030204" pitchFamily="34" charset="0"/>
                <a:cs typeface="Calibri" panose="020F0502020204030204" pitchFamily="34" charset="0"/>
              </a:rPr>
              <a:t>when</a:t>
            </a:r>
            <a:r>
              <a:rPr lang="en-GB" altLang="en-US" sz="2800" dirty="0">
                <a:latin typeface="Calibri" panose="020F0502020204030204" pitchFamily="34" charset="0"/>
                <a:cs typeface="Calibri" panose="020F0502020204030204" pitchFamily="34" charset="0"/>
              </a:rPr>
              <a:t> something </a:t>
            </a:r>
            <a:r>
              <a:rPr lang="en-GB" altLang="en-US" sz="2800" u="sng" dirty="0">
                <a:latin typeface="Calibri" panose="020F0502020204030204" pitchFamily="34" charset="0"/>
                <a:cs typeface="Calibri" panose="020F0502020204030204" pitchFamily="34" charset="0"/>
              </a:rPr>
              <a:t>has happened</a:t>
            </a:r>
            <a:r>
              <a:rPr lang="en-GB" altLang="en-US" sz="2800" dirty="0">
                <a:latin typeface="Calibri" panose="020F0502020204030204" pitchFamily="34" charset="0"/>
                <a:cs typeface="Calibri" panose="020F0502020204030204" pitchFamily="34" charset="0"/>
              </a:rPr>
              <a:t>, </a:t>
            </a:r>
            <a:r>
              <a:rPr lang="en-GB" altLang="en-US" sz="2800" u="sng" dirty="0">
                <a:latin typeface="Calibri" panose="020F0502020204030204" pitchFamily="34" charset="0"/>
                <a:cs typeface="Calibri" panose="020F0502020204030204" pitchFamily="34" charset="0"/>
              </a:rPr>
              <a:t>is happening</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or </a:t>
            </a:r>
            <a:r>
              <a:rPr lang="en-GB" altLang="en-US" sz="2800" u="sng" dirty="0">
                <a:latin typeface="Calibri" panose="020F0502020204030204" pitchFamily="34" charset="0"/>
                <a:cs typeface="Calibri" panose="020F0502020204030204" pitchFamily="34" charset="0"/>
              </a:rPr>
              <a:t>will happen</a:t>
            </a:r>
            <a:r>
              <a:rPr lang="en-GB" altLang="en-US" sz="2800" dirty="0">
                <a:latin typeface="Calibri" panose="020F0502020204030204" pitchFamily="34" charset="0"/>
                <a:cs typeface="Calibri" panose="020F0502020204030204" pitchFamily="34" charset="0"/>
              </a:rPr>
              <a:t>.</a:t>
            </a:r>
          </a:p>
        </p:txBody>
      </p:sp>
      <p:sp>
        <p:nvSpPr>
          <p:cNvPr id="17" name="Rounded Rectangle 16"/>
          <p:cNvSpPr/>
          <p:nvPr/>
        </p:nvSpPr>
        <p:spPr>
          <a:xfrm>
            <a:off x="4715593" y="2785439"/>
            <a:ext cx="2698461" cy="1203250"/>
          </a:xfrm>
          <a:prstGeom prst="roundRect">
            <a:avLst/>
          </a:prstGeom>
          <a:solidFill>
            <a:schemeClr val="bg1">
              <a:lumMod val="9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solidFill>
                  <a:schemeClr val="tx1"/>
                </a:solidFill>
              </a:rPr>
              <a:t>Present tense</a:t>
            </a:r>
          </a:p>
        </p:txBody>
      </p:sp>
      <p:sp>
        <p:nvSpPr>
          <p:cNvPr id="19" name="Rounded Rectangle 18"/>
          <p:cNvSpPr/>
          <p:nvPr/>
        </p:nvSpPr>
        <p:spPr>
          <a:xfrm>
            <a:off x="1573676" y="2785439"/>
            <a:ext cx="2698461" cy="1203250"/>
          </a:xfrm>
          <a:prstGeom prst="roundRect">
            <a:avLst/>
          </a:prstGeom>
          <a:solidFill>
            <a:schemeClr val="bg1">
              <a:lumMod val="9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solidFill>
                  <a:schemeClr val="tx1"/>
                </a:solidFill>
              </a:rPr>
              <a:t>Past</a:t>
            </a:r>
          </a:p>
          <a:p>
            <a:pPr algn="ctr"/>
            <a:r>
              <a:rPr lang="en-GB" sz="2800" b="1" dirty="0">
                <a:solidFill>
                  <a:schemeClr val="tx1"/>
                </a:solidFill>
              </a:rPr>
              <a:t>tense</a:t>
            </a:r>
          </a:p>
        </p:txBody>
      </p:sp>
      <p:sp>
        <p:nvSpPr>
          <p:cNvPr id="20" name="Rounded Rectangle 19"/>
          <p:cNvSpPr/>
          <p:nvPr/>
        </p:nvSpPr>
        <p:spPr>
          <a:xfrm>
            <a:off x="7857510" y="2785439"/>
            <a:ext cx="2698461" cy="1203250"/>
          </a:xfrm>
          <a:prstGeom prst="roundRect">
            <a:avLst/>
          </a:prstGeom>
          <a:solidFill>
            <a:schemeClr val="bg1">
              <a:lumMod val="9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solidFill>
                  <a:schemeClr val="tx1"/>
                </a:solidFill>
              </a:rPr>
              <a:t>Future</a:t>
            </a:r>
          </a:p>
          <a:p>
            <a:pPr algn="ctr"/>
            <a:r>
              <a:rPr lang="en-GB" sz="2800" b="1" dirty="0">
                <a:solidFill>
                  <a:schemeClr val="tx1"/>
                </a:solidFill>
              </a:rPr>
              <a:t>tense</a:t>
            </a:r>
          </a:p>
        </p:txBody>
      </p:sp>
      <p:sp>
        <p:nvSpPr>
          <p:cNvPr id="27"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719741" y="5031802"/>
            <a:ext cx="2369780" cy="1055608"/>
          </a:xfrm>
          <a:prstGeom prst="roundRect">
            <a:avLst>
              <a:gd name="adj" fmla="val 16667"/>
            </a:avLst>
          </a:prstGeom>
          <a:solidFill>
            <a:schemeClr val="accent5">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latin typeface="Calibri" panose="020F0502020204030204" pitchFamily="34" charset="0"/>
              </a:rPr>
              <a:t>It has already happened.</a:t>
            </a:r>
          </a:p>
        </p:txBody>
      </p:sp>
      <p:sp>
        <p:nvSpPr>
          <p:cNvPr id="28" name="AutoShape 67">
            <a:extLst>
              <a:ext uri="{FF2B5EF4-FFF2-40B4-BE49-F238E27FC236}">
                <a16:creationId xmlns:a16="http://schemas.microsoft.com/office/drawing/2014/main" id="{4B1A0A83-6ED2-4C02-B368-F3C0695906AA}"/>
              </a:ext>
            </a:extLst>
          </p:cNvPr>
          <p:cNvSpPr>
            <a:spLocks noChangeArrowheads="1"/>
          </p:cNvSpPr>
          <p:nvPr/>
        </p:nvSpPr>
        <p:spPr bwMode="auto">
          <a:xfrm>
            <a:off x="4556038" y="5031801"/>
            <a:ext cx="2935776" cy="1055608"/>
          </a:xfrm>
          <a:prstGeom prst="roundRect">
            <a:avLst>
              <a:gd name="adj" fmla="val 16667"/>
            </a:avLst>
          </a:prstGeom>
          <a:solidFill>
            <a:schemeClr val="accent5">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latin typeface="Calibri" panose="020F0502020204030204" pitchFamily="34" charset="0"/>
              </a:rPr>
              <a:t>It is happening now.</a:t>
            </a:r>
          </a:p>
        </p:txBody>
      </p:sp>
      <p:sp>
        <p:nvSpPr>
          <p:cNvPr id="29" name="AutoShape 67">
            <a:extLst>
              <a:ext uri="{FF2B5EF4-FFF2-40B4-BE49-F238E27FC236}">
                <a16:creationId xmlns:a16="http://schemas.microsoft.com/office/drawing/2014/main" id="{4B1A0A83-6ED2-4C02-B368-F3C0695906AA}"/>
              </a:ext>
            </a:extLst>
          </p:cNvPr>
          <p:cNvSpPr>
            <a:spLocks noChangeArrowheads="1"/>
          </p:cNvSpPr>
          <p:nvPr/>
        </p:nvSpPr>
        <p:spPr bwMode="auto">
          <a:xfrm>
            <a:off x="8102481" y="5031801"/>
            <a:ext cx="2369779" cy="1055608"/>
          </a:xfrm>
          <a:prstGeom prst="roundRect">
            <a:avLst>
              <a:gd name="adj" fmla="val 16667"/>
            </a:avLst>
          </a:prstGeom>
          <a:solidFill>
            <a:schemeClr val="accent5">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latin typeface="Calibri" panose="020F0502020204030204" pitchFamily="34" charset="0"/>
              </a:rPr>
              <a:t>It will happen later.</a:t>
            </a:r>
          </a:p>
        </p:txBody>
      </p:sp>
    </p:spTree>
    <p:extLst>
      <p:ext uri="{BB962C8B-B14F-4D97-AF65-F5344CB8AC3E}">
        <p14:creationId xmlns:p14="http://schemas.microsoft.com/office/powerpoint/2010/main" val="42345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87489" y="3742026"/>
            <a:ext cx="2519363" cy="1043307"/>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cs typeface="Arial" charset="0"/>
              </a:rPr>
              <a:t>Past </a:t>
            </a:r>
            <a:r>
              <a:rPr lang="en-GB" sz="2800" b="1" u="sng" dirty="0">
                <a:solidFill>
                  <a:schemeClr val="tx1"/>
                </a:solidFill>
                <a:cs typeface="Arial" charset="0"/>
              </a:rPr>
              <a:t>tense</a:t>
            </a:r>
            <a:endParaRPr lang="en-GB" sz="2800" dirty="0">
              <a:solidFill>
                <a:schemeClr val="tx1"/>
              </a:solidFill>
              <a:cs typeface="Arial" charset="0"/>
            </a:endParaRPr>
          </a:p>
        </p:txBody>
      </p:sp>
      <p:sp>
        <p:nvSpPr>
          <p:cNvPr id="3" name="Rounded Rectangle 4"/>
          <p:cNvSpPr/>
          <p:nvPr/>
        </p:nvSpPr>
        <p:spPr>
          <a:xfrm>
            <a:off x="758619" y="3764999"/>
            <a:ext cx="2519363" cy="1043307"/>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cs typeface="Arial" charset="0"/>
              </a:rPr>
              <a:t>Present </a:t>
            </a:r>
            <a:r>
              <a:rPr lang="en-GB" sz="2800" b="1" u="sng" dirty="0">
                <a:solidFill>
                  <a:schemeClr val="tx1"/>
                </a:solidFill>
                <a:cs typeface="Arial" charset="0"/>
              </a:rPr>
              <a:t>tense</a:t>
            </a:r>
            <a:endParaRPr lang="en-GB" sz="2800" dirty="0">
              <a:solidFill>
                <a:schemeClr val="tx1"/>
              </a:solidFill>
              <a:cs typeface="Arial" charset="0"/>
            </a:endParaRPr>
          </a:p>
        </p:txBody>
      </p:sp>
      <p:sp>
        <p:nvSpPr>
          <p:cNvPr id="4" name="Rounded Rectangle 4"/>
          <p:cNvSpPr/>
          <p:nvPr/>
        </p:nvSpPr>
        <p:spPr>
          <a:xfrm>
            <a:off x="8251953" y="3764999"/>
            <a:ext cx="2519362" cy="1043307"/>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cs typeface="Arial" charset="0"/>
              </a:rPr>
              <a:t>Future </a:t>
            </a:r>
            <a:r>
              <a:rPr lang="en-GB" sz="2800" b="1" u="sng" dirty="0">
                <a:solidFill>
                  <a:schemeClr val="tx1"/>
                </a:solidFill>
                <a:cs typeface="Arial" charset="0"/>
              </a:rPr>
              <a:t>tense</a:t>
            </a:r>
            <a:endParaRPr lang="en-GB" sz="2800" dirty="0">
              <a:solidFill>
                <a:schemeClr val="tx1"/>
              </a:solidFill>
              <a:cs typeface="Arial" charset="0"/>
            </a:endParaRPr>
          </a:p>
        </p:txBody>
      </p:sp>
      <p:sp>
        <p:nvSpPr>
          <p:cNvPr id="18441" name="AutoShape 10"/>
          <p:cNvSpPr>
            <a:spLocks noChangeArrowheads="1"/>
          </p:cNvSpPr>
          <p:nvPr/>
        </p:nvSpPr>
        <p:spPr bwMode="auto">
          <a:xfrm>
            <a:off x="1694451" y="3055173"/>
            <a:ext cx="647700" cy="576262"/>
          </a:xfrm>
          <a:prstGeom prst="downArrow">
            <a:avLst>
              <a:gd name="adj1" fmla="val 50000"/>
              <a:gd name="adj2" fmla="val 25000"/>
            </a:avLst>
          </a:prstGeom>
          <a:solidFill>
            <a:schemeClr val="accent5">
              <a:lumMod val="20000"/>
              <a:lumOff val="80000"/>
            </a:schemeClr>
          </a:solidFill>
          <a:ln w="9525">
            <a:solidFill>
              <a:schemeClr val="accent1"/>
            </a:solidFill>
            <a:miter lim="800000"/>
            <a:headEnd/>
            <a:tailEnd/>
          </a:ln>
        </p:spPr>
        <p:txBody>
          <a:bodyPr wrap="none" anchor="ctr"/>
          <a:lstStyle/>
          <a:p>
            <a:endParaRPr lang="en-GB" dirty="0">
              <a:latin typeface="Arial" charset="0"/>
            </a:endParaRPr>
          </a:p>
        </p:txBody>
      </p:sp>
      <p:sp>
        <p:nvSpPr>
          <p:cNvPr id="18442" name="AutoShape 11"/>
          <p:cNvSpPr>
            <a:spLocks noChangeArrowheads="1"/>
          </p:cNvSpPr>
          <p:nvPr/>
        </p:nvSpPr>
        <p:spPr bwMode="auto">
          <a:xfrm>
            <a:off x="5523321" y="3055173"/>
            <a:ext cx="647700" cy="576262"/>
          </a:xfrm>
          <a:prstGeom prst="downArrow">
            <a:avLst>
              <a:gd name="adj1" fmla="val 50000"/>
              <a:gd name="adj2" fmla="val 25000"/>
            </a:avLst>
          </a:prstGeom>
          <a:solidFill>
            <a:schemeClr val="accent5">
              <a:lumMod val="20000"/>
              <a:lumOff val="80000"/>
            </a:schemeClr>
          </a:solidFill>
          <a:ln w="9525">
            <a:solidFill>
              <a:schemeClr val="accent1"/>
            </a:solidFill>
            <a:miter lim="800000"/>
            <a:headEnd/>
            <a:tailEnd/>
          </a:ln>
        </p:spPr>
        <p:txBody>
          <a:bodyPr wrap="none" anchor="ctr"/>
          <a:lstStyle/>
          <a:p>
            <a:endParaRPr lang="en-GB" dirty="0">
              <a:latin typeface="Arial" charset="0"/>
            </a:endParaRPr>
          </a:p>
        </p:txBody>
      </p:sp>
      <p:sp>
        <p:nvSpPr>
          <p:cNvPr id="18443" name="AutoShape 12"/>
          <p:cNvSpPr>
            <a:spLocks noChangeArrowheads="1"/>
          </p:cNvSpPr>
          <p:nvPr/>
        </p:nvSpPr>
        <p:spPr bwMode="auto">
          <a:xfrm>
            <a:off x="9187784" y="3055173"/>
            <a:ext cx="647700" cy="576262"/>
          </a:xfrm>
          <a:prstGeom prst="downArrow">
            <a:avLst>
              <a:gd name="adj1" fmla="val 50000"/>
              <a:gd name="adj2" fmla="val 25000"/>
            </a:avLst>
          </a:prstGeom>
          <a:solidFill>
            <a:schemeClr val="accent5">
              <a:lumMod val="20000"/>
              <a:lumOff val="80000"/>
            </a:schemeClr>
          </a:solidFill>
          <a:ln w="9525">
            <a:solidFill>
              <a:schemeClr val="accent1"/>
            </a:solidFill>
            <a:miter lim="800000"/>
            <a:headEnd/>
            <a:tailEnd/>
          </a:ln>
        </p:spPr>
        <p:txBody>
          <a:bodyPr wrap="none" anchor="ctr"/>
          <a:lstStyle/>
          <a:p>
            <a:endParaRPr lang="en-GB" dirty="0">
              <a:latin typeface="Arial" charset="0"/>
            </a:endParaRPr>
          </a:p>
        </p:txBody>
      </p:sp>
      <p:sp>
        <p:nvSpPr>
          <p:cNvPr id="8" name="Title 1">
            <a:extLst>
              <a:ext uri="{FF2B5EF4-FFF2-40B4-BE49-F238E27FC236}">
                <a16:creationId xmlns:a16="http://schemas.microsoft.com/office/drawing/2014/main" id="{01DC4EDF-ACAB-4760-8F44-0472A5E0CCCC}"/>
              </a:ext>
            </a:extLst>
          </p:cNvPr>
          <p:cNvSpPr txBox="1">
            <a:spLocks/>
          </p:cNvSpPr>
          <p:nvPr/>
        </p:nvSpPr>
        <p:spPr>
          <a:xfrm>
            <a:off x="1779624" y="212725"/>
            <a:ext cx="8250641"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GB" dirty="0"/>
              <a:t>What is tense?</a:t>
            </a:r>
          </a:p>
        </p:txBody>
      </p:sp>
      <p:sp>
        <p:nvSpPr>
          <p:cNvPr id="9" name="Rounded Rectangle 4">
            <a:extLst>
              <a:ext uri="{FF2B5EF4-FFF2-40B4-BE49-F238E27FC236}">
                <a16:creationId xmlns:a16="http://schemas.microsoft.com/office/drawing/2014/main" id="{59AEBA19-1900-4095-B533-F56FE032FEAA}"/>
              </a:ext>
            </a:extLst>
          </p:cNvPr>
          <p:cNvSpPr/>
          <p:nvPr/>
        </p:nvSpPr>
        <p:spPr>
          <a:xfrm>
            <a:off x="4095024" y="1654618"/>
            <a:ext cx="3467695" cy="1152525"/>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The mouse squealed.</a:t>
            </a:r>
          </a:p>
        </p:txBody>
      </p:sp>
      <p:sp>
        <p:nvSpPr>
          <p:cNvPr id="10" name="Rounded Rectangle 4">
            <a:extLst>
              <a:ext uri="{FF2B5EF4-FFF2-40B4-BE49-F238E27FC236}">
                <a16:creationId xmlns:a16="http://schemas.microsoft.com/office/drawing/2014/main" id="{779D43B9-C0EA-4FEA-BCAB-3EB1FD63BF1C}"/>
              </a:ext>
            </a:extLst>
          </p:cNvPr>
          <p:cNvSpPr/>
          <p:nvPr/>
        </p:nvSpPr>
        <p:spPr>
          <a:xfrm>
            <a:off x="507596" y="1675490"/>
            <a:ext cx="3305187" cy="1152525"/>
          </a:xfrm>
          <a:prstGeom prst="roundRect">
            <a:avLst/>
          </a:prstGeom>
          <a:solidFill>
            <a:srgbClr val="FFFBD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cs typeface="Arial" charset="0"/>
              </a:rPr>
              <a:t>The mouse squeals.</a:t>
            </a:r>
          </a:p>
        </p:txBody>
      </p:sp>
      <p:sp>
        <p:nvSpPr>
          <p:cNvPr id="11" name="Rounded Rectangle 4">
            <a:extLst>
              <a:ext uri="{FF2B5EF4-FFF2-40B4-BE49-F238E27FC236}">
                <a16:creationId xmlns:a16="http://schemas.microsoft.com/office/drawing/2014/main" id="{6C468136-CDE7-4514-8B44-59E81CE326EC}"/>
              </a:ext>
            </a:extLst>
          </p:cNvPr>
          <p:cNvSpPr>
            <a:spLocks noChangeArrowheads="1"/>
          </p:cNvSpPr>
          <p:nvPr/>
        </p:nvSpPr>
        <p:spPr bwMode="auto">
          <a:xfrm>
            <a:off x="7844960" y="1633949"/>
            <a:ext cx="3631273" cy="1173194"/>
          </a:xfrm>
          <a:prstGeom prst="roundRect">
            <a:avLst>
              <a:gd name="adj" fmla="val 16667"/>
            </a:avLst>
          </a:prstGeom>
          <a:solidFill>
            <a:srgbClr val="FFFBDD"/>
          </a:solidFill>
          <a:ln w="12700" algn="ctr">
            <a:solidFill>
              <a:schemeClr val="accent1"/>
            </a:solidFill>
            <a:round/>
            <a:headEnd/>
            <a:tailEnd/>
          </a:ln>
        </p:spPr>
        <p:txBody>
          <a:bodyPr anchor="ctr"/>
          <a:lstStyle/>
          <a:p>
            <a:pPr algn="ctr">
              <a:defRPr/>
            </a:pPr>
            <a:r>
              <a:rPr lang="en-GB" sz="2800" dirty="0"/>
              <a:t>The mouse will squeal.</a:t>
            </a:r>
          </a:p>
        </p:txBody>
      </p:sp>
      <p:pic>
        <p:nvPicPr>
          <p:cNvPr id="12" name="Graphic 11" descr="Rat">
            <a:extLst>
              <a:ext uri="{FF2B5EF4-FFF2-40B4-BE49-F238E27FC236}">
                <a16:creationId xmlns:a16="http://schemas.microsoft.com/office/drawing/2014/main" id="{444E0F8F-AF4A-4AB1-A1E4-EA0E1490FF6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44584" y="4785333"/>
            <a:ext cx="2005172" cy="20051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Past tense</a:t>
            </a:r>
            <a:endParaRPr lang="en-US" altLang="en-US" sz="4000" b="1" dirty="0"/>
          </a:p>
        </p:txBody>
      </p:sp>
      <p:pic>
        <p:nvPicPr>
          <p:cNvPr id="6" name="Picture 5"/>
          <p:cNvPicPr>
            <a:picLocks noChangeAspect="1"/>
          </p:cNvPicPr>
          <p:nvPr/>
        </p:nvPicPr>
        <p:blipFill rotWithShape="1">
          <a:blip r:embed="rId3"/>
          <a:srcRect t="2357"/>
          <a:stretch/>
        </p:blipFill>
        <p:spPr>
          <a:xfrm>
            <a:off x="2343917" y="1685746"/>
            <a:ext cx="7445541" cy="4964607"/>
          </a:xfrm>
          <a:prstGeom prst="rect">
            <a:avLst/>
          </a:prstGeom>
          <a:ln>
            <a:solidFill>
              <a:schemeClr val="accent1"/>
            </a:solidFill>
          </a:ln>
        </p:spPr>
      </p:pic>
    </p:spTree>
    <p:extLst>
      <p:ext uri="{BB962C8B-B14F-4D97-AF65-F5344CB8AC3E}">
        <p14:creationId xmlns:p14="http://schemas.microsoft.com/office/powerpoint/2010/main" val="123820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Present tense</a:t>
            </a:r>
            <a:endParaRPr lang="en-US" altLang="en-US" sz="4000" b="1" dirty="0"/>
          </a:p>
        </p:txBody>
      </p:sp>
      <p:pic>
        <p:nvPicPr>
          <p:cNvPr id="8" name="Picture 7"/>
          <p:cNvPicPr>
            <a:picLocks noChangeAspect="1"/>
          </p:cNvPicPr>
          <p:nvPr/>
        </p:nvPicPr>
        <p:blipFill>
          <a:blip r:embed="rId3"/>
          <a:stretch>
            <a:fillRect/>
          </a:stretch>
        </p:blipFill>
        <p:spPr>
          <a:xfrm>
            <a:off x="2343025" y="1687616"/>
            <a:ext cx="7422889" cy="4960319"/>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40911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Tenses</a:t>
            </a:r>
            <a:endParaRPr lang="en-US" altLang="en-US" sz="4000" b="1" dirty="0"/>
          </a:p>
        </p:txBody>
      </p:sp>
      <p:sp>
        <p:nvSpPr>
          <p:cNvPr id="8" name="AutoShape 8">
            <a:extLst>
              <a:ext uri="{FF2B5EF4-FFF2-40B4-BE49-F238E27FC236}">
                <a16:creationId xmlns:a16="http://schemas.microsoft.com/office/drawing/2014/main" id="{9EB6A2A7-D997-4D20-8AC6-D7CF72018109}"/>
              </a:ext>
            </a:extLst>
          </p:cNvPr>
          <p:cNvSpPr>
            <a:spLocks noChangeArrowheads="1"/>
          </p:cNvSpPr>
          <p:nvPr/>
        </p:nvSpPr>
        <p:spPr bwMode="auto">
          <a:xfrm>
            <a:off x="400691" y="1704338"/>
            <a:ext cx="10931703" cy="3915966"/>
          </a:xfrm>
          <a:prstGeom prst="roundRect">
            <a:avLst>
              <a:gd name="adj" fmla="val 16667"/>
            </a:avLst>
          </a:prstGeom>
          <a:solidFill>
            <a:srgbClr val="FFFBDD"/>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solidFill>
                  <a:schemeClr val="tx1"/>
                </a:solidFill>
                <a:latin typeface="+mn-lt"/>
              </a:rPr>
              <a:t>Verbs</a:t>
            </a:r>
            <a:r>
              <a:rPr lang="en-GB" altLang="en-US" sz="2800" dirty="0">
                <a:solidFill>
                  <a:schemeClr val="tx1"/>
                </a:solidFill>
                <a:latin typeface="+mn-lt"/>
              </a:rPr>
              <a:t> show us which tense the writing is in. Notice how you can have different forms of each tense, depending on whether the action has finished or is still going on.</a:t>
            </a:r>
          </a:p>
          <a:p>
            <a:pPr algn="ctr">
              <a:lnSpc>
                <a:spcPct val="100000"/>
              </a:lnSpc>
              <a:spcBef>
                <a:spcPct val="0"/>
              </a:spcBef>
              <a:buFontTx/>
              <a:buNone/>
            </a:pPr>
            <a:endParaRPr lang="en-GB" altLang="en-US" sz="2800" dirty="0">
              <a:latin typeface="+mn-lt"/>
              <a:cs typeface="Calibri" panose="020F0502020204030204" pitchFamily="34" charset="0"/>
            </a:endParaRPr>
          </a:p>
          <a:p>
            <a:pPr>
              <a:lnSpc>
                <a:spcPct val="100000"/>
              </a:lnSpc>
              <a:spcBef>
                <a:spcPct val="0"/>
              </a:spcBef>
              <a:buFontTx/>
              <a:buNone/>
            </a:pPr>
            <a:r>
              <a:rPr lang="en-GB" altLang="en-US" sz="2800" b="1" dirty="0">
                <a:solidFill>
                  <a:schemeClr val="tx1"/>
                </a:solidFill>
                <a:latin typeface="+mn-lt"/>
                <a:cs typeface="Calibri" panose="020F0502020204030204" pitchFamily="34" charset="0"/>
              </a:rPr>
              <a:t>     </a:t>
            </a:r>
            <a:r>
              <a:rPr lang="en-GB" altLang="en-US" sz="2800" b="1" dirty="0">
                <a:solidFill>
                  <a:schemeClr val="tx1"/>
                </a:solidFill>
              </a:rPr>
              <a:t>past			   present			    future</a:t>
            </a:r>
          </a:p>
          <a:p>
            <a:pPr>
              <a:lnSpc>
                <a:spcPct val="100000"/>
              </a:lnSpc>
              <a:spcBef>
                <a:spcPct val="0"/>
              </a:spcBef>
              <a:buFontTx/>
              <a:buNone/>
            </a:pPr>
            <a:endParaRPr lang="en-GB" altLang="en-US" sz="2800" b="1" dirty="0">
              <a:solidFill>
                <a:schemeClr val="tx1"/>
              </a:solidFill>
            </a:endParaRPr>
          </a:p>
          <a:p>
            <a:pPr>
              <a:lnSpc>
                <a:spcPct val="100000"/>
              </a:lnSpc>
              <a:spcBef>
                <a:spcPct val="0"/>
              </a:spcBef>
              <a:buFontTx/>
              <a:buNone/>
            </a:pPr>
            <a:r>
              <a:rPr lang="en-GB" altLang="en-US" sz="2800" dirty="0">
                <a:solidFill>
                  <a:schemeClr val="tx1"/>
                </a:solidFill>
                <a:latin typeface="+mn-lt"/>
              </a:rPr>
              <a:t>He </a:t>
            </a:r>
            <a:r>
              <a:rPr lang="en-GB" altLang="en-US" sz="2800" b="1" dirty="0">
                <a:solidFill>
                  <a:schemeClr val="tx1"/>
                </a:solidFill>
                <a:latin typeface="+mn-lt"/>
              </a:rPr>
              <a:t>laughed</a:t>
            </a:r>
            <a:r>
              <a:rPr lang="en-GB" altLang="en-US" sz="2800" dirty="0">
                <a:solidFill>
                  <a:schemeClr val="tx1"/>
                </a:solidFill>
                <a:latin typeface="+mn-lt"/>
              </a:rPr>
              <a:t>.			He </a:t>
            </a:r>
            <a:r>
              <a:rPr lang="en-GB" altLang="en-US" sz="2800" b="1" dirty="0">
                <a:solidFill>
                  <a:schemeClr val="tx1"/>
                </a:solidFill>
                <a:latin typeface="+mn-lt"/>
              </a:rPr>
              <a:t>laughs</a:t>
            </a:r>
            <a:r>
              <a:rPr lang="en-GB" altLang="en-US" sz="2800" dirty="0">
                <a:solidFill>
                  <a:schemeClr val="tx1"/>
                </a:solidFill>
                <a:latin typeface="+mn-lt"/>
              </a:rPr>
              <a:t>.			He </a:t>
            </a:r>
            <a:r>
              <a:rPr lang="en-GB" altLang="en-US" sz="2800" b="1" dirty="0">
                <a:solidFill>
                  <a:schemeClr val="tx1"/>
                </a:solidFill>
                <a:latin typeface="+mn-lt"/>
              </a:rPr>
              <a:t>will laugh</a:t>
            </a:r>
            <a:r>
              <a:rPr lang="en-GB" altLang="en-US" sz="2800" dirty="0">
                <a:solidFill>
                  <a:schemeClr val="tx1"/>
                </a:solidFill>
                <a:latin typeface="+mn-lt"/>
              </a:rPr>
              <a:t>.</a:t>
            </a:r>
          </a:p>
          <a:p>
            <a:pPr>
              <a:lnSpc>
                <a:spcPct val="100000"/>
              </a:lnSpc>
              <a:spcBef>
                <a:spcPct val="0"/>
              </a:spcBef>
              <a:buFontTx/>
              <a:buNone/>
            </a:pPr>
            <a:r>
              <a:rPr lang="en-GB" altLang="en-US" sz="2800" dirty="0">
                <a:solidFill>
                  <a:schemeClr val="tx1"/>
                </a:solidFill>
                <a:latin typeface="+mn-lt"/>
              </a:rPr>
              <a:t>He </a:t>
            </a:r>
            <a:r>
              <a:rPr lang="en-GB" altLang="en-US" sz="2800" b="1" dirty="0">
                <a:solidFill>
                  <a:schemeClr val="tx1"/>
                </a:solidFill>
                <a:latin typeface="+mn-lt"/>
              </a:rPr>
              <a:t>was laughing</a:t>
            </a:r>
            <a:r>
              <a:rPr lang="en-GB" altLang="en-US" sz="2800" dirty="0">
                <a:solidFill>
                  <a:schemeClr val="tx1"/>
                </a:solidFill>
                <a:latin typeface="+mn-lt"/>
              </a:rPr>
              <a:t>.		He </a:t>
            </a:r>
            <a:r>
              <a:rPr lang="en-GB" altLang="en-US" sz="2800" b="1" dirty="0">
                <a:solidFill>
                  <a:schemeClr val="tx1"/>
                </a:solidFill>
                <a:latin typeface="+mn-lt"/>
              </a:rPr>
              <a:t>is laughing</a:t>
            </a:r>
            <a:r>
              <a:rPr lang="en-GB" altLang="en-US" sz="2800" dirty="0">
                <a:solidFill>
                  <a:schemeClr val="tx1"/>
                </a:solidFill>
                <a:latin typeface="+mn-lt"/>
              </a:rPr>
              <a:t>.		He </a:t>
            </a:r>
            <a:r>
              <a:rPr lang="en-GB" altLang="en-US" sz="2800" b="1" dirty="0">
                <a:solidFill>
                  <a:schemeClr val="tx1"/>
                </a:solidFill>
                <a:latin typeface="+mn-lt"/>
              </a:rPr>
              <a:t>will be laughing.</a:t>
            </a:r>
            <a:endParaRPr lang="en-GB" altLang="en-US" sz="2800" dirty="0">
              <a:latin typeface="+mn-lt"/>
              <a:cs typeface="Calibri" panose="020F0502020204030204" pitchFamily="34" charset="0"/>
            </a:endParaRPr>
          </a:p>
        </p:txBody>
      </p:sp>
      <p:pic>
        <p:nvPicPr>
          <p:cNvPr id="1028" name="Picture 4" descr="See the source image">
            <a:extLst>
              <a:ext uri="{FF2B5EF4-FFF2-40B4-BE49-F238E27FC236}">
                <a16:creationId xmlns:a16="http://schemas.microsoft.com/office/drawing/2014/main" id="{2D7973B1-2347-4FA0-B367-2C60A2B820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52"/>
          <a:stretch/>
        </p:blipFill>
        <p:spPr bwMode="auto">
          <a:xfrm>
            <a:off x="6555662" y="4990262"/>
            <a:ext cx="2064355" cy="174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0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1292</Words>
  <Application>Microsoft Office PowerPoint</Application>
  <PresentationFormat>Widescreen</PresentationFormat>
  <Paragraphs>167</Paragraphs>
  <Slides>26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Parent Guidance</vt:lpstr>
      <vt:lpstr>Parent Guidance</vt:lpstr>
      <vt:lpstr>Vocabulary task</vt:lpstr>
      <vt:lpstr>PowerPoint Presentation</vt:lpstr>
      <vt:lpstr>What is tense?</vt:lpstr>
      <vt:lpstr>PowerPoint Presentation</vt:lpstr>
      <vt:lpstr>Past tense</vt:lpstr>
      <vt:lpstr>Present tense</vt:lpstr>
      <vt:lpstr>Tenses</vt:lpstr>
      <vt:lpstr>Your turn</vt:lpstr>
      <vt:lpstr>How did you do?</vt:lpstr>
      <vt:lpstr>Past tense verbs</vt:lpstr>
      <vt:lpstr>Present tense verbs</vt:lpstr>
      <vt:lpstr>Using tenses correctly</vt:lpstr>
      <vt:lpstr>Using tenses correctly</vt:lpstr>
      <vt:lpstr>PowerPoint Presentation</vt:lpstr>
      <vt:lpstr>PowerPoint Presentation</vt:lpstr>
      <vt:lpstr>Choosing the correct tense</vt:lpstr>
      <vt:lpstr>Sustaining the correct tense</vt:lpstr>
      <vt:lpstr>PowerPoint Presentation</vt:lpstr>
      <vt:lpstr>PowerPoint Presentation</vt:lpstr>
      <vt:lpstr>PowerPoint Presentation</vt:lpstr>
      <vt:lpstr>PowerPoint Presentation</vt:lpstr>
      <vt:lpstr>Writing challenge</vt:lpstr>
      <vt:lpstr>Writing challenge</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j.batey</cp:lastModifiedBy>
  <cp:revision>144</cp:revision>
  <dcterms:created xsi:type="dcterms:W3CDTF">2017-03-29T13:14:03Z</dcterms:created>
  <dcterms:modified xsi:type="dcterms:W3CDTF">2020-11-08T09:44:13Z</dcterms:modified>
</cp:coreProperties>
</file>