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4" r:id="rId7"/>
    <p:sldId id="268" r:id="rId8"/>
    <p:sldId id="267" r:id="rId9"/>
    <p:sldId id="263" r:id="rId10"/>
    <p:sldId id="27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a Crawford" initials="LC" lastIdx="1" clrIdx="0">
    <p:extLst>
      <p:ext uri="{19B8F6BF-5375-455C-9EA6-DF929625EA0E}">
        <p15:presenceInfo xmlns:p15="http://schemas.microsoft.com/office/powerpoint/2012/main" userId="Lara Crawfor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1" d="100"/>
          <a:sy n="71" d="100"/>
        </p:scale>
        <p:origin x="6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7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04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4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97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69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01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5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77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67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06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47E85-4E35-4214-9666-FD4C1699C3F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76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.milner@worthvalleyprimary.co.uk" TargetMode="External"/><Relationship Id="rId2" Type="http://schemas.openxmlformats.org/officeDocument/2006/relationships/hyperlink" Target="mailto:lara.crawford@worthvalleyprimary.co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0009" y="262062"/>
            <a:ext cx="9831977" cy="23876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Letterjoin-Air Plus 8" panose="02000805000000020003" pitchFamily="50" charset="0"/>
              </a:rPr>
              <a:t>Thursday 28</a:t>
            </a:r>
            <a:r>
              <a:rPr lang="en-GB" sz="5400" baseline="30000" dirty="0" smtClean="0">
                <a:latin typeface="Letterjoin-Air Plus 8" panose="02000805000000020003" pitchFamily="50" charset="0"/>
              </a:rPr>
              <a:t>th</a:t>
            </a:r>
            <a:r>
              <a:rPr lang="en-GB" sz="5400" dirty="0" smtClean="0">
                <a:latin typeface="Letterjoin-Air Plus 8" panose="02000805000000020003" pitchFamily="50" charset="0"/>
              </a:rPr>
              <a:t> January 2021</a:t>
            </a:r>
            <a:endParaRPr lang="en-GB" sz="5400" dirty="0">
              <a:latin typeface="Letterjoin-Air Plus 8" panose="020008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3902" y="2932917"/>
            <a:ext cx="9144000" cy="1655762"/>
          </a:xfrm>
        </p:spPr>
        <p:txBody>
          <a:bodyPr/>
          <a:lstStyle/>
          <a:p>
            <a:r>
              <a:rPr lang="en-GB" dirty="0" smtClean="0">
                <a:latin typeface="Letterjoin-Air Plus 8" panose="02000805000000020003" pitchFamily="50" charset="0"/>
              </a:rPr>
              <a:t>Design and technology </a:t>
            </a:r>
            <a:endParaRPr lang="en-GB" dirty="0">
              <a:latin typeface="Letterjoin-Air Plus 8" panose="02000805000000020003" pitchFamily="50" charset="0"/>
            </a:endParaRPr>
          </a:p>
        </p:txBody>
      </p:sp>
      <p:pic>
        <p:nvPicPr>
          <p:cNvPr id="4098" name="Picture 2" descr="Iranian traditional medicine: Eat a varied, well-balanced diet - Tehran  Ti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19" y="4480560"/>
            <a:ext cx="4191158" cy="212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y have we evolved to love the taste of unhealthy foods? - BBC Science  Focus Magaz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2190">
            <a:off x="429895" y="3311330"/>
            <a:ext cx="32670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 Top 10 Worst Foods You Should Give Up | Everyday Heal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3183">
            <a:off x="8984483" y="2860736"/>
            <a:ext cx="2718254" cy="168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7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546203" cy="67649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latin typeface="Letterjoin-Air Plus 8" panose="02000805000000020003" pitchFamily="50" charset="0"/>
              </a:rPr>
              <a:t>Noodle and </a:t>
            </a:r>
            <a:r>
              <a:rPr lang="en-US" b="1" u="sng" dirty="0" smtClean="0">
                <a:latin typeface="Letterjoin-Air Plus 8" panose="02000805000000020003" pitchFamily="50" charset="0"/>
              </a:rPr>
              <a:t>vegetable </a:t>
            </a:r>
            <a:r>
              <a:rPr lang="en-US" b="1" u="sng" dirty="0" smtClean="0">
                <a:latin typeface="Letterjoin-Air Plus 8" panose="02000805000000020003" pitchFamily="50" charset="0"/>
              </a:rPr>
              <a:t>soup </a:t>
            </a:r>
            <a:endParaRPr lang="en-US" b="1" u="sng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40" y="1388534"/>
            <a:ext cx="3905955" cy="50142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 u="sng" dirty="0" smtClean="0">
                <a:latin typeface="Letterjoin-Air Plus 8" panose="02000805000000020003" pitchFamily="50" charset="0"/>
              </a:rPr>
              <a:t>You will need:</a:t>
            </a:r>
          </a:p>
          <a:p>
            <a:r>
              <a:rPr lang="en-US" sz="2000" dirty="0" smtClean="0">
                <a:latin typeface="Letterjoin-Air Plus 8" panose="02000805000000020003" pitchFamily="50" charset="0"/>
              </a:rPr>
              <a:t>Vegetable or chicken stock. </a:t>
            </a:r>
          </a:p>
          <a:p>
            <a:r>
              <a:rPr lang="en-US" sz="2000" dirty="0" smtClean="0">
                <a:latin typeface="Letterjoin-Air Plus 8" panose="02000805000000020003" pitchFamily="50" charset="0"/>
              </a:rPr>
              <a:t>Olive oil</a:t>
            </a:r>
          </a:p>
          <a:p>
            <a:r>
              <a:rPr lang="en-US" sz="2000" dirty="0" smtClean="0">
                <a:latin typeface="Letterjoin-Air Plus 8" panose="02000805000000020003" pitchFamily="50" charset="0"/>
              </a:rPr>
              <a:t>Noodles</a:t>
            </a:r>
            <a:endParaRPr lang="en-US" sz="2000" dirty="0">
              <a:latin typeface="Letterjoin-Air Plus 8" panose="02000805000000020003" pitchFamily="50" charset="0"/>
            </a:endParaRPr>
          </a:p>
          <a:p>
            <a:r>
              <a:rPr lang="en-US" sz="2000" dirty="0" smtClean="0">
                <a:latin typeface="Letterjoin-Air Plus 8" panose="02000805000000020003" pitchFamily="50" charset="0"/>
              </a:rPr>
              <a:t>1 X clove of garlic</a:t>
            </a:r>
          </a:p>
          <a:p>
            <a:r>
              <a:rPr lang="en-US" sz="2000" dirty="0" smtClean="0">
                <a:latin typeface="Letterjoin-Air Plus 8" panose="02000805000000020003" pitchFamily="50" charset="0"/>
              </a:rPr>
              <a:t>1 X onion</a:t>
            </a:r>
          </a:p>
          <a:p>
            <a:r>
              <a:rPr lang="en-US" sz="2000" dirty="0" smtClean="0">
                <a:latin typeface="Letterjoin-Air Plus 8" panose="02000805000000020003" pitchFamily="50" charset="0"/>
              </a:rPr>
              <a:t>Salt &amp; pepper </a:t>
            </a:r>
          </a:p>
          <a:p>
            <a:r>
              <a:rPr lang="en-US" sz="2000" dirty="0" smtClean="0">
                <a:latin typeface="Letterjoin-Air Plus 8" panose="02000805000000020003" pitchFamily="50" charset="0"/>
              </a:rPr>
              <a:t>Potatoes </a:t>
            </a:r>
          </a:p>
          <a:p>
            <a:r>
              <a:rPr lang="en-US" sz="2000" dirty="0" smtClean="0">
                <a:latin typeface="Letterjoin-Air Plus 8" panose="02000805000000020003" pitchFamily="50" charset="0"/>
              </a:rPr>
              <a:t>Vegetables – you could use; carrots, celery, broccoli or any vegetables you will like. </a:t>
            </a:r>
          </a:p>
          <a:p>
            <a:r>
              <a:rPr lang="en-US" sz="2000" dirty="0" smtClean="0">
                <a:latin typeface="Letterjoin-Air Plus 8" panose="02000805000000020003" pitchFamily="50" charset="0"/>
              </a:rPr>
              <a:t>Fresh parsley (optional)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60259" y="1388534"/>
            <a:ext cx="70597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dirty="0" smtClean="0">
                <a:latin typeface="Letterjoin-Air Plus 8" panose="02000805000000020003" pitchFamily="50" charset="0"/>
              </a:rPr>
              <a:t>Carefully with adult supervision chop your vegetables. </a:t>
            </a:r>
          </a:p>
          <a:p>
            <a:pPr marL="342900" indent="-342900">
              <a:buAutoNum type="arabicParenR"/>
            </a:pPr>
            <a:r>
              <a:rPr lang="en-GB" dirty="0" smtClean="0">
                <a:latin typeface="Letterjoin-Air Plus 8" panose="02000805000000020003" pitchFamily="50" charset="0"/>
              </a:rPr>
              <a:t>Heat </a:t>
            </a:r>
            <a:r>
              <a:rPr lang="en-GB" dirty="0">
                <a:latin typeface="Letterjoin-Air Plus 8" panose="02000805000000020003" pitchFamily="50" charset="0"/>
              </a:rPr>
              <a:t>the olive oil in a medium saucepan over medium </a:t>
            </a:r>
            <a:r>
              <a:rPr lang="en-GB" dirty="0" smtClean="0">
                <a:latin typeface="Letterjoin-Air Plus 8" panose="02000805000000020003" pitchFamily="50" charset="0"/>
              </a:rPr>
              <a:t>heat. </a:t>
            </a:r>
          </a:p>
          <a:p>
            <a:pPr marL="342900" indent="-342900">
              <a:buAutoNum type="arabicParenR"/>
            </a:pPr>
            <a:r>
              <a:rPr lang="en-GB" dirty="0" smtClean="0">
                <a:latin typeface="Letterjoin-Air Plus 8" panose="02000805000000020003" pitchFamily="50" charset="0"/>
              </a:rPr>
              <a:t>Add </a:t>
            </a:r>
            <a:r>
              <a:rPr lang="en-GB" dirty="0">
                <a:latin typeface="Letterjoin-Air Plus 8" panose="02000805000000020003" pitchFamily="50" charset="0"/>
              </a:rPr>
              <a:t>all the vegetables, garlic and onion. </a:t>
            </a:r>
            <a:endParaRPr lang="en-GB" dirty="0" smtClean="0">
              <a:latin typeface="Letterjoin-Air Plus 8" panose="02000805000000020003" pitchFamily="50" charset="0"/>
            </a:endParaRPr>
          </a:p>
          <a:p>
            <a:pPr marL="342900" indent="-342900">
              <a:buAutoNum type="arabicParenR"/>
            </a:pPr>
            <a:r>
              <a:rPr lang="en-GB" dirty="0" smtClean="0">
                <a:latin typeface="Letterjoin-Air Plus 8" panose="02000805000000020003" pitchFamily="50" charset="0"/>
              </a:rPr>
              <a:t>Season </a:t>
            </a:r>
            <a:r>
              <a:rPr lang="en-GB" dirty="0">
                <a:latin typeface="Letterjoin-Air Plus 8" panose="02000805000000020003" pitchFamily="50" charset="0"/>
              </a:rPr>
              <a:t>with </a:t>
            </a:r>
            <a:r>
              <a:rPr lang="en-GB" dirty="0" smtClean="0">
                <a:latin typeface="Letterjoin-Air Plus 8" panose="02000805000000020003" pitchFamily="50" charset="0"/>
              </a:rPr>
              <a:t>a pinch of salt and pepper, </a:t>
            </a:r>
            <a:r>
              <a:rPr lang="en-GB" dirty="0">
                <a:latin typeface="Letterjoin-Air Plus 8" panose="02000805000000020003" pitchFamily="50" charset="0"/>
              </a:rPr>
              <a:t>and cook </a:t>
            </a:r>
            <a:r>
              <a:rPr lang="en-GB" dirty="0" smtClean="0">
                <a:latin typeface="Letterjoin-Air Plus 8" panose="02000805000000020003" pitchFamily="50" charset="0"/>
              </a:rPr>
              <a:t>for around 3minutes.</a:t>
            </a:r>
          </a:p>
          <a:p>
            <a:pPr marL="342900" indent="-342900">
              <a:buAutoNum type="arabicParenR"/>
            </a:pPr>
            <a:r>
              <a:rPr lang="en-GB" dirty="0" smtClean="0">
                <a:latin typeface="Letterjoin-Air Plus 8" panose="02000805000000020003" pitchFamily="50" charset="0"/>
              </a:rPr>
              <a:t>Carefully add 2 cups of boiling water and your stock. </a:t>
            </a:r>
          </a:p>
          <a:p>
            <a:pPr marL="342900" indent="-342900">
              <a:buAutoNum type="arabicParenR"/>
            </a:pPr>
            <a:r>
              <a:rPr lang="en-GB" dirty="0" smtClean="0">
                <a:latin typeface="Letterjoin-Air Plus 8" panose="02000805000000020003" pitchFamily="50" charset="0"/>
              </a:rPr>
              <a:t>Add </a:t>
            </a:r>
            <a:r>
              <a:rPr lang="en-GB" dirty="0">
                <a:latin typeface="Letterjoin-Air Plus 8" panose="02000805000000020003" pitchFamily="50" charset="0"/>
              </a:rPr>
              <a:t>the </a:t>
            </a:r>
            <a:r>
              <a:rPr lang="en-GB" dirty="0" smtClean="0">
                <a:latin typeface="Letterjoin-Air Plus 8" panose="02000805000000020003" pitchFamily="50" charset="0"/>
              </a:rPr>
              <a:t>noodles </a:t>
            </a:r>
            <a:r>
              <a:rPr lang="en-GB" dirty="0">
                <a:latin typeface="Letterjoin-Air Plus 8" panose="02000805000000020003" pitchFamily="50" charset="0"/>
              </a:rPr>
              <a:t>and cook </a:t>
            </a:r>
            <a:r>
              <a:rPr lang="en-GB" dirty="0" smtClean="0">
                <a:latin typeface="Letterjoin-Air Plus 8" panose="02000805000000020003" pitchFamily="50" charset="0"/>
              </a:rPr>
              <a:t>on medium to low heat for 10-15 minutes</a:t>
            </a:r>
            <a:r>
              <a:rPr lang="en-GB" dirty="0">
                <a:latin typeface="Letterjoin-Air Plus 8" panose="02000805000000020003" pitchFamily="50" charset="0"/>
              </a:rPr>
              <a:t>. </a:t>
            </a:r>
            <a:endParaRPr lang="en-GB" dirty="0">
              <a:latin typeface="Letterjoin-Air Plus 8" panose="02000805000000020003" pitchFamily="50" charset="0"/>
            </a:endParaRPr>
          </a:p>
          <a:p>
            <a:pPr marL="342900" indent="-342900">
              <a:buAutoNum type="arabicParenR"/>
            </a:pPr>
            <a:r>
              <a:rPr lang="en-GB" dirty="0" smtClean="0">
                <a:latin typeface="Letterjoin-Air Plus 8" panose="02000805000000020003" pitchFamily="50" charset="0"/>
              </a:rPr>
              <a:t>Wait for your soup to cool down and enjoy. </a:t>
            </a:r>
            <a:r>
              <a:rPr lang="en-GB" dirty="0">
                <a:latin typeface="Letterjoin-Air Plus 8" panose="02000805000000020003" pitchFamily="50" charset="0"/>
              </a:rPr>
              <a:t/>
            </a:r>
            <a:br>
              <a:rPr lang="en-GB" dirty="0">
                <a:latin typeface="Letterjoin-Air Plus 8" panose="02000805000000020003" pitchFamily="50" charset="0"/>
              </a:rPr>
            </a:br>
            <a:r>
              <a:rPr lang="en-GB" dirty="0">
                <a:latin typeface="Letterjoin-Air Plus 8" panose="02000805000000020003" pitchFamily="50" charset="0"/>
              </a:rPr>
              <a:t/>
            </a:r>
            <a:br>
              <a:rPr lang="en-GB" dirty="0">
                <a:latin typeface="Letterjoin-Air Plus 8" panose="02000805000000020003" pitchFamily="50" charset="0"/>
              </a:rPr>
            </a:br>
            <a:r>
              <a:rPr lang="en-GB" dirty="0">
                <a:latin typeface="Letterjoin-Air Plus 8" panose="02000805000000020003" pitchFamily="50" charset="0"/>
              </a:rPr>
              <a:t>TIP: This soup freezes well, so freeze any leftovers or make a double batch to have plenty on hand. You can also stir in some cooked chicken or mini-meatballs, if desired, for another meal.</a:t>
            </a:r>
            <a:endParaRPr lang="en-GB" dirty="0">
              <a:latin typeface="Letterjoin-Air Plus 8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6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" y="1188721"/>
            <a:ext cx="10515600" cy="49606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Letter-join Plus 8" panose="02000505000000020003" pitchFamily="50" charset="0"/>
            </a:endParaRPr>
          </a:p>
          <a:p>
            <a:pPr marL="0" indent="0">
              <a:buNone/>
            </a:pPr>
            <a:r>
              <a:rPr lang="en-GB" dirty="0">
                <a:latin typeface="Letterjoin-Air Plus 8" panose="02000805000000020003" pitchFamily="50" charset="0"/>
              </a:rPr>
              <a:t>Can you send a picture of your writing to us?</a:t>
            </a:r>
          </a:p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  <a:p>
            <a:pPr marL="0" lvl="0" indent="0">
              <a:buNone/>
            </a:pPr>
            <a:r>
              <a:rPr lang="en-US" altLang="en-US" dirty="0">
                <a:solidFill>
                  <a:srgbClr val="5F5F5F"/>
                </a:solidFill>
                <a:latin typeface="Letter-join Plus 8" panose="02000505000000020003" pitchFamily="50" charset="0"/>
                <a:hlinkClick r:id="rId2"/>
              </a:rPr>
              <a:t>lara.crawford@worthvalleyprimary.co.uk</a:t>
            </a:r>
            <a:endParaRPr lang="en-US" altLang="en-US" dirty="0">
              <a:latin typeface="Letter-join Plus 8" panose="02000505000000020003" pitchFamily="50" charset="0"/>
            </a:endParaRPr>
          </a:p>
          <a:p>
            <a:pPr marL="0" lvl="0" indent="0">
              <a:buNone/>
            </a:pPr>
            <a:endParaRPr lang="en-US" altLang="en-US" dirty="0">
              <a:latin typeface="Letter-join Plus 8" panose="02000505000000020003" pitchFamily="50" charset="0"/>
            </a:endParaRPr>
          </a:p>
          <a:p>
            <a:pPr marL="0" lvl="0" indent="0">
              <a:buNone/>
            </a:pPr>
            <a:r>
              <a:rPr lang="en-US" altLang="en-US" dirty="0">
                <a:solidFill>
                  <a:srgbClr val="5F5F5F"/>
                </a:solidFill>
                <a:latin typeface="Letter-join Plus 8" panose="02000505000000020003" pitchFamily="50" charset="0"/>
                <a:hlinkClick r:id="rId3"/>
              </a:rPr>
              <a:t>steph.milner@worthvalleyprimary.co.uk</a:t>
            </a:r>
            <a:endParaRPr lang="en-US" altLang="en-US" dirty="0">
              <a:solidFill>
                <a:srgbClr val="5F5F5F"/>
              </a:solidFill>
              <a:latin typeface="Letter-join Plus 8" panose="020005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-join Plus 8" panose="020005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-join Plus 8" panose="020005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-join Plus 8" panose="020005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-join Plus 8" panose="02000505000000020003" pitchFamily="50" charset="0"/>
            </a:endParaRP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3721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>
                <a:latin typeface="Letterjoin-Air Plus 8" panose="02000805000000020003" pitchFamily="50" charset="0"/>
              </a:rPr>
              <a:t> </a:t>
            </a:r>
            <a:endParaRPr lang="en-GB" u="sng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4110" y="1027906"/>
            <a:ext cx="5811066" cy="51089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Letter-join Plus 8" panose="02000505000000020003" pitchFamily="50" charset="0"/>
              </a:rPr>
              <a:t>Over the </a:t>
            </a:r>
            <a:r>
              <a:rPr lang="en-GB" dirty="0" smtClean="0">
                <a:latin typeface="Letter-join Plus 8" panose="02000505000000020003" pitchFamily="50" charset="0"/>
              </a:rPr>
              <a:t>last </a:t>
            </a:r>
            <a:r>
              <a:rPr lang="en-GB" dirty="0">
                <a:latin typeface="Letter-join Plus 8" panose="02000505000000020003" pitchFamily="50" charset="0"/>
              </a:rPr>
              <a:t>couple of weeks, we </a:t>
            </a:r>
            <a:r>
              <a:rPr lang="en-GB" dirty="0" smtClean="0">
                <a:latin typeface="Letter-join Plus 8" panose="02000505000000020003" pitchFamily="50" charset="0"/>
              </a:rPr>
              <a:t>have ben looking at healthy </a:t>
            </a:r>
            <a:r>
              <a:rPr lang="en-GB" dirty="0">
                <a:latin typeface="Letter-join Plus 8" panose="02000505000000020003" pitchFamily="50" charset="0"/>
              </a:rPr>
              <a:t>eating and a varied diet, </a:t>
            </a:r>
            <a:r>
              <a:rPr lang="en-GB" dirty="0" smtClean="0">
                <a:latin typeface="Letter-join Plus 8" panose="02000505000000020003" pitchFamily="50" charset="0"/>
              </a:rPr>
              <a:t>we have been discussing </a:t>
            </a:r>
            <a:r>
              <a:rPr lang="en-GB" dirty="0">
                <a:latin typeface="Letter-join Plus 8" panose="02000505000000020003" pitchFamily="50" charset="0"/>
              </a:rPr>
              <a:t>where food comes </a:t>
            </a:r>
            <a:r>
              <a:rPr lang="en-GB" dirty="0" smtClean="0">
                <a:latin typeface="Letter-join Plus 8" panose="02000505000000020003" pitchFamily="50" charset="0"/>
              </a:rPr>
              <a:t>and will begin to think about preparing our own tasty and healthy meal.</a:t>
            </a:r>
          </a:p>
          <a:p>
            <a:pPr marL="0" indent="0" algn="ctr">
              <a:buNone/>
            </a:pPr>
            <a:endParaRPr lang="en-GB" dirty="0">
              <a:latin typeface="Letter-join Plus 8" panose="02000505000000020003" pitchFamily="50" charset="0"/>
            </a:endParaRPr>
          </a:p>
          <a:p>
            <a:pPr marL="0" indent="0" algn="ctr">
              <a:buNone/>
            </a:pPr>
            <a:endParaRPr lang="en-GB" dirty="0">
              <a:latin typeface="Letterjoin-Air Plus 8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1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Please watch the clip underneath</a:t>
            </a:r>
            <a:br>
              <a:rPr lang="en-GB" dirty="0" smtClean="0">
                <a:latin typeface="Letterjoin-Air Plus 8" panose="02000805000000020003" pitchFamily="50" charset="0"/>
              </a:rPr>
            </a:br>
            <a:endParaRPr lang="en-GB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0657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en-US" altLang="en-US" sz="8000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GB" dirty="0" smtClean="0">
                <a:latin typeface="Letterjoin-Air Plus 8" panose="02000805000000020003" pitchFamily="50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04661" y="2417197"/>
            <a:ext cx="6639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https://www.youtube.com/watch?v=8VZaUUTy_tM&amp;safe=active</a:t>
            </a:r>
          </a:p>
        </p:txBody>
      </p:sp>
    </p:spTree>
    <p:extLst>
      <p:ext uri="{BB962C8B-B14F-4D97-AF65-F5344CB8AC3E}">
        <p14:creationId xmlns:p14="http://schemas.microsoft.com/office/powerpoint/2010/main" val="351278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7555" y="526007"/>
            <a:ext cx="7254811" cy="4531410"/>
          </a:xfrm>
        </p:spPr>
        <p:txBody>
          <a:bodyPr>
            <a:normAutofit/>
          </a:bodyPr>
          <a:lstStyle/>
          <a:p>
            <a:r>
              <a:rPr lang="en-GB" sz="1800" dirty="0" smtClean="0">
                <a:latin typeface="Letterjoin-Air Plus 8" panose="02000805000000020003" pitchFamily="50" charset="0"/>
              </a:rPr>
              <a:t>This week we will be designing a tasty healthy meal that you will be able to cook in next Wednesday’s Design and technology lesson!! </a:t>
            </a:r>
            <a:endParaRPr lang="en-GB" sz="1800" dirty="0">
              <a:latin typeface="Letterjoin-Air Plus 8" panose="02000805000000020003" pitchFamily="50" charset="0"/>
            </a:endParaRPr>
          </a:p>
          <a:p>
            <a:pPr algn="l"/>
            <a:endParaRPr lang="en-GB" sz="1800" dirty="0" smtClean="0">
              <a:latin typeface="Letterjoin-Air Plus 8" panose="02000805000000020003" pitchFamily="50" charset="0"/>
            </a:endParaRPr>
          </a:p>
          <a:p>
            <a:r>
              <a:rPr lang="en-GB" sz="1800" b="1" u="sng" dirty="0" smtClean="0">
                <a:latin typeface="Letterjoin-Air Plus 8" panose="02000805000000020003" pitchFamily="50" charset="0"/>
              </a:rPr>
              <a:t>BUT</a:t>
            </a:r>
          </a:p>
          <a:p>
            <a:endParaRPr lang="en-GB" sz="1800" b="1" u="sng" dirty="0">
              <a:latin typeface="Letterjoin-Air Plus 8" panose="02000805000000020003" pitchFamily="50" charset="0"/>
            </a:endParaRPr>
          </a:p>
          <a:p>
            <a:pPr algn="l"/>
            <a:r>
              <a:rPr lang="en-GB" sz="1800" dirty="0" smtClean="0">
                <a:latin typeface="Letterjoin-Air Plus 8" panose="02000805000000020003" pitchFamily="50" charset="0"/>
              </a:rPr>
              <a:t>There is a challenge we would like you to combine two food groups in your chosen dish! </a:t>
            </a:r>
            <a:endParaRPr lang="en-GB" sz="1800" dirty="0">
              <a:latin typeface="Letterjoin-Air Plus 8" panose="02000805000000020003" pitchFamily="50" charset="0"/>
            </a:endParaRPr>
          </a:p>
          <a:p>
            <a:pPr algn="l"/>
            <a:endParaRPr lang="en-GB" sz="1800" dirty="0" smtClean="0">
              <a:latin typeface="Letterjoin-Air Plus 8" panose="02000805000000020003" pitchFamily="50" charset="0"/>
            </a:endParaRPr>
          </a:p>
          <a:p>
            <a:pPr algn="l"/>
            <a:r>
              <a:rPr lang="en-GB" sz="1800" dirty="0" smtClean="0">
                <a:latin typeface="Letterjoin-Air Plus 8" panose="02000805000000020003" pitchFamily="50" charset="0"/>
              </a:rPr>
              <a:t>On the next slide there are some ideas and recipes! </a:t>
            </a:r>
          </a:p>
          <a:p>
            <a:pPr algn="l"/>
            <a:endParaRPr lang="en-GB" sz="1800" dirty="0">
              <a:latin typeface="Letterjoin-Air Plus 8" panose="02000805000000020003" pitchFamily="50" charset="0"/>
            </a:endParaRPr>
          </a:p>
          <a:p>
            <a:pPr algn="l"/>
            <a:endParaRPr lang="en-GB" sz="1800" dirty="0" smtClean="0">
              <a:latin typeface="Letterjoin-Air Plus 8" panose="02000805000000020003" pitchFamily="50" charset="0"/>
            </a:endParaRPr>
          </a:p>
          <a:p>
            <a:pPr algn="l"/>
            <a:endParaRPr lang="en-GB" sz="1800" dirty="0" smtClean="0">
              <a:latin typeface="Letterjoin-Air Plus 8" panose="02000805000000020003" pitchFamily="50" charset="0"/>
            </a:endParaRPr>
          </a:p>
          <a:p>
            <a:pPr algn="l"/>
            <a:endParaRPr lang="en-GB" sz="1800" dirty="0">
              <a:latin typeface="Letterjoin-Air Plus 8" panose="02000805000000020003" pitchFamily="50" charset="0"/>
            </a:endParaRPr>
          </a:p>
          <a:p>
            <a:pPr algn="l"/>
            <a:endParaRPr lang="en-GB" sz="1800" dirty="0" smtClean="0">
              <a:latin typeface="Letterjoin-Air Plus 8" panose="02000805000000020003" pitchFamily="50" charset="0"/>
            </a:endParaRPr>
          </a:p>
          <a:p>
            <a:pPr algn="l"/>
            <a:endParaRPr lang="en-GB" dirty="0">
              <a:latin typeface="Letterjoin-Air Plus 8" panose="02000805000000020003" pitchFamily="50" charset="0"/>
            </a:endParaRPr>
          </a:p>
          <a:p>
            <a:pPr algn="l"/>
            <a:endParaRPr lang="en-GB" dirty="0" smtClean="0">
              <a:latin typeface="Letterjoin-Air Plus 8" panose="02000805000000020003" pitchFamily="50" charset="0"/>
            </a:endParaRPr>
          </a:p>
          <a:p>
            <a:pPr algn="l"/>
            <a:endParaRPr lang="en-GB" dirty="0" smtClean="0">
              <a:latin typeface="Letterjoin-Air Plus 8" panose="02000805000000020003" pitchFamily="50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922586" y="526007"/>
            <a:ext cx="2273030" cy="2134592"/>
          </a:xfrm>
          <a:prstGeom prst="wedgeEllipse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  <a:latin typeface="Letterjoin-Air Plus 8" panose="02000805000000020003" pitchFamily="50" charset="0"/>
              </a:rPr>
              <a:t>Can you remember the names of all the five food groups? </a:t>
            </a:r>
          </a:p>
          <a:p>
            <a:pPr algn="ctr"/>
            <a:endParaRPr lang="en-GB" dirty="0">
              <a:solidFill>
                <a:schemeClr val="accent1">
                  <a:lumMod val="50000"/>
                </a:schemeClr>
              </a:solidFill>
              <a:latin typeface="Letter-join Plus 8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37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21" y="82084"/>
            <a:ext cx="6821821" cy="67759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87" y="224350"/>
            <a:ext cx="778019" cy="6491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2557" y="127236"/>
            <a:ext cx="699412" cy="65884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94358" y="1391478"/>
            <a:ext cx="359228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Letter-join Plus 8" panose="02000505000000020003" pitchFamily="50" charset="0"/>
              </a:rPr>
              <a:t>You could prepare a tasty sandwich, all of the sandwiches below have two ingredients from two food groups. </a:t>
            </a:r>
          </a:p>
          <a:p>
            <a:pPr algn="ctr"/>
            <a:endParaRPr lang="en-GB" sz="1600" dirty="0">
              <a:latin typeface="Letter-join Plus 8" panose="02000505000000020003" pitchFamily="50" charset="0"/>
            </a:endParaRPr>
          </a:p>
          <a:p>
            <a:pPr algn="ctr"/>
            <a:endParaRPr lang="en-GB" sz="1600" dirty="0" smtClean="0">
              <a:latin typeface="Letter-join Plus 8" panose="02000505000000020003" pitchFamily="50" charset="0"/>
            </a:endParaRPr>
          </a:p>
          <a:p>
            <a:pPr algn="ctr"/>
            <a:endParaRPr lang="en-GB" sz="1200" dirty="0" smtClean="0">
              <a:latin typeface="Letter-join Plus 8" panose="02000505000000020003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etter-join Plus 8" panose="02000505000000020003" pitchFamily="50" charset="0"/>
              </a:rPr>
              <a:t>Ham and cheese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etter-join Plus 8" panose="02000505000000020003" pitchFamily="50" charset="0"/>
              </a:rPr>
              <a:t>Tuna and cucumber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etter-join Plus 8" panose="02000505000000020003" pitchFamily="50" charset="0"/>
              </a:rPr>
              <a:t>Cheese and tomato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etter-join Plus 8" panose="02000505000000020003" pitchFamily="50" charset="0"/>
              </a:rPr>
              <a:t>Cheese and onion </a:t>
            </a:r>
            <a:endParaRPr lang="en-GB" sz="2400" dirty="0">
              <a:latin typeface="Letter-join Plus 8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48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224" y="82084"/>
            <a:ext cx="6821821" cy="67759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87" y="224350"/>
            <a:ext cx="778019" cy="6491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2557" y="127236"/>
            <a:ext cx="699412" cy="65884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48432" y="1677725"/>
            <a:ext cx="446068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etterjoin-Air Plus 8" panose="02000805000000020003" pitchFamily="50" charset="0"/>
              </a:rPr>
              <a:t>You could prepare a tasty soup!</a:t>
            </a:r>
          </a:p>
          <a:p>
            <a:endParaRPr lang="en-US" dirty="0">
              <a:latin typeface="Letterjoin-Air Plus 8" panose="02000805000000020003" pitchFamily="50" charset="0"/>
            </a:endParaRPr>
          </a:p>
          <a:p>
            <a:endParaRPr lang="en-US" dirty="0" smtClean="0">
              <a:latin typeface="Letterjoin-Air Plus 8" panose="02000805000000020003" pitchFamily="50" charset="0"/>
            </a:endParaRPr>
          </a:p>
          <a:p>
            <a:endParaRPr lang="en-US" dirty="0">
              <a:latin typeface="Letterjoin-Air Plus 8" panose="02000805000000020003" pitchFamily="50" charset="0"/>
            </a:endParaRPr>
          </a:p>
          <a:p>
            <a:endParaRPr lang="en-US" dirty="0" smtClean="0">
              <a:latin typeface="Letterjoin-Air Plus 8" panose="0200080500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etterjoin-Air Plus 8" panose="02000805000000020003" pitchFamily="50" charset="0"/>
              </a:rPr>
              <a:t>Noodle and vegetable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etterjoin-Air Plus 8" panose="02000805000000020003" pitchFamily="50" charset="0"/>
              </a:rPr>
              <a:t>Chicken and vegetable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Letterjoin-Air Plus 8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93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21" y="82084"/>
            <a:ext cx="6821821" cy="67759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87" y="224350"/>
            <a:ext cx="778019" cy="6491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2557" y="127236"/>
            <a:ext cx="699412" cy="65884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99506" y="1669773"/>
            <a:ext cx="40869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etterjoin-Air Plus 8" panose="02000805000000020003" pitchFamily="50" charset="0"/>
              </a:rPr>
              <a:t>You could prepare a pasta dish!</a:t>
            </a:r>
          </a:p>
          <a:p>
            <a:endParaRPr lang="en-US" dirty="0">
              <a:latin typeface="Letterjoin-Air Plus 8" panose="02000805000000020003" pitchFamily="50" charset="0"/>
            </a:endParaRPr>
          </a:p>
          <a:p>
            <a:endParaRPr lang="en-US" dirty="0">
              <a:latin typeface="Letterjoin-Air Plus 8" panose="02000805000000020003" pitchFamily="50" charset="0"/>
            </a:endParaRPr>
          </a:p>
          <a:p>
            <a:endParaRPr lang="en-US" sz="2400" dirty="0" smtClean="0">
              <a:latin typeface="Letterjoin-Air Plus 8" panose="0200080500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etterjoin-Air Plus 8" panose="02000805000000020003" pitchFamily="50" charset="0"/>
              </a:rPr>
              <a:t>Tuna and sweetcorn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etterjoin-Air Plus 8" panose="02000805000000020003" pitchFamily="50" charset="0"/>
              </a:rPr>
              <a:t>Cheese and tomato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Letterjoin-Air Plus 8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85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21" y="82084"/>
            <a:ext cx="6821821" cy="67759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87" y="224350"/>
            <a:ext cx="778019" cy="6491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2557" y="127236"/>
            <a:ext cx="699412" cy="65884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04090" y="2174990"/>
            <a:ext cx="472307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Letterjoin-Air Plus 8" panose="02000805000000020003" pitchFamily="50" charset="0"/>
              </a:rPr>
              <a:t>You could prepare a fruit salad with yoghurt! </a:t>
            </a:r>
          </a:p>
          <a:p>
            <a:endParaRPr lang="en-US" dirty="0">
              <a:latin typeface="Letterjoin-Air Plus 8" panose="02000805000000020003" pitchFamily="50" charset="0"/>
            </a:endParaRPr>
          </a:p>
          <a:p>
            <a:endParaRPr lang="en-US" sz="2800" dirty="0" smtClean="0">
              <a:latin typeface="Letterjoin-Air Plus 8" panose="0200080500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Letterjoin-Air Plus 8" panose="02000805000000020003" pitchFamily="50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9078" y="4041438"/>
            <a:ext cx="2334542" cy="153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9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867" y="236993"/>
            <a:ext cx="10058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u="sng" dirty="0" smtClean="0">
                <a:latin typeface="Letter-join Plus 8" panose="02000505000000020003" pitchFamily="50" charset="0"/>
              </a:rPr>
              <a:t>Task 1 </a:t>
            </a:r>
          </a:p>
          <a:p>
            <a:endParaRPr lang="en-GB" sz="3000" dirty="0">
              <a:latin typeface="Letter-join Plus 8" panose="02000505000000020003" pitchFamily="50" charset="0"/>
            </a:endParaRPr>
          </a:p>
          <a:p>
            <a:r>
              <a:rPr lang="en-GB" sz="3000" dirty="0" smtClean="0">
                <a:latin typeface="Letter-join Plus 8" panose="02000505000000020003" pitchFamily="50" charset="0"/>
              </a:rPr>
              <a:t>Could you choose one of the dishes or think of one of your own? </a:t>
            </a:r>
          </a:p>
          <a:p>
            <a:r>
              <a:rPr lang="en-GB" sz="3000" dirty="0" smtClean="0">
                <a:latin typeface="Letter-join Plus 8" panose="02000505000000020003" pitchFamily="50" charset="0"/>
              </a:rPr>
              <a:t>You must write down the ingredients you will need. </a:t>
            </a:r>
          </a:p>
          <a:p>
            <a:endParaRPr lang="en-GB" sz="3000" dirty="0">
              <a:latin typeface="Letter-join Plus 8" panose="02000505000000020003" pitchFamily="50" charset="0"/>
            </a:endParaRPr>
          </a:p>
          <a:p>
            <a:r>
              <a:rPr lang="en-GB" sz="3000" b="1" u="sng" dirty="0" smtClean="0">
                <a:latin typeface="Letter-join Plus 8" panose="02000505000000020003" pitchFamily="50" charset="0"/>
              </a:rPr>
              <a:t>Task 2</a:t>
            </a:r>
          </a:p>
          <a:p>
            <a:r>
              <a:rPr lang="en-GB" sz="3000" dirty="0" smtClean="0">
                <a:latin typeface="Letter-join Plus 8" panose="02000505000000020003" pitchFamily="50" charset="0"/>
              </a:rPr>
              <a:t>Could you and an adult write down the instructions to prepare your dish. </a:t>
            </a:r>
            <a:endParaRPr lang="en-GB" sz="3000" dirty="0" smtClean="0">
              <a:latin typeface="Letter-join Plus 8" panose="02000505000000020003" pitchFamily="50" charset="0"/>
            </a:endParaRPr>
          </a:p>
          <a:p>
            <a:endParaRPr lang="en-GB" sz="3000" dirty="0">
              <a:latin typeface="Letter-join Plus 8" panose="02000505000000020003" pitchFamily="50" charset="0"/>
            </a:endParaRPr>
          </a:p>
          <a:p>
            <a:r>
              <a:rPr lang="en-GB" sz="3000" dirty="0" smtClean="0">
                <a:latin typeface="Letter-join Plus 8" panose="02000505000000020003" pitchFamily="50" charset="0"/>
              </a:rPr>
              <a:t>There is an example on the next slide.</a:t>
            </a:r>
          </a:p>
          <a:p>
            <a:endParaRPr lang="en-GB" sz="3000" dirty="0" smtClean="0">
              <a:latin typeface="Letter-join Plus 8" panose="02000505000000020003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1969" y="5817711"/>
            <a:ext cx="1124168" cy="74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3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386</Words>
  <Application>Microsoft Office PowerPoint</Application>
  <PresentationFormat>Widescreen</PresentationFormat>
  <Paragraphs>87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Letter-join Plus 8</vt:lpstr>
      <vt:lpstr>Letterjoin-Air Plus 8</vt:lpstr>
      <vt:lpstr>Office Theme</vt:lpstr>
      <vt:lpstr>Thursday 28th January 2021</vt:lpstr>
      <vt:lpstr> </vt:lpstr>
      <vt:lpstr>Please watch the clip underneath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Noodle and vegetable soup </vt:lpstr>
      <vt:lpstr>PowerPoint Presentation</vt:lpstr>
    </vt:vector>
  </TitlesOfParts>
  <Company>Worth Valley Primary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11th January 2021</dc:title>
  <dc:creator>s.hiley</dc:creator>
  <cp:lastModifiedBy>Lara Crawford</cp:lastModifiedBy>
  <cp:revision>40</cp:revision>
  <dcterms:created xsi:type="dcterms:W3CDTF">2021-01-10T15:35:41Z</dcterms:created>
  <dcterms:modified xsi:type="dcterms:W3CDTF">2021-01-27T12:12:13Z</dcterms:modified>
</cp:coreProperties>
</file>