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6" r:id="rId6"/>
    <p:sldId id="262" r:id="rId7"/>
    <p:sldId id="259" r:id="rId8"/>
    <p:sldId id="265" r:id="rId9"/>
    <p:sldId id="264" r:id="rId10"/>
    <p:sldId id="261"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C7BD32-7A94-4563-9E70-91E82F1EBAB7}">
          <p14:sldIdLst>
            <p14:sldId id="256"/>
            <p14:sldId id="257"/>
            <p14:sldId id="260"/>
            <p14:sldId id="258"/>
            <p14:sldId id="266"/>
            <p14:sldId id="262"/>
            <p14:sldId id="259"/>
            <p14:sldId id="265"/>
            <p14:sldId id="264"/>
            <p14:sldId id="261"/>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70F2-4055-4F08-B65C-88268B4F9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392D3D-66B9-4A13-A9B6-1BBC45240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284746-8604-4D4B-B34D-9BADDD633DCA}"/>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5" name="Footer Placeholder 4">
            <a:extLst>
              <a:ext uri="{FF2B5EF4-FFF2-40B4-BE49-F238E27FC236}">
                <a16:creationId xmlns:a16="http://schemas.microsoft.com/office/drawing/2014/main" id="{75B3F39F-81EA-4AF3-9B46-8EFD1B728D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706A0A-4E94-4047-AB18-D0FEED46EF73}"/>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64796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2F3E-27F4-4699-8C10-02AC1C6C27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41E8A3-640B-4467-A0AA-E4750F3501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23C4A6-2D31-42C5-91F6-EA8E9E4B4D7C}"/>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5" name="Footer Placeholder 4">
            <a:extLst>
              <a:ext uri="{FF2B5EF4-FFF2-40B4-BE49-F238E27FC236}">
                <a16:creationId xmlns:a16="http://schemas.microsoft.com/office/drawing/2014/main" id="{F267AA1F-A21B-4DDC-8476-9D2266CC9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7277D9-AB3C-4D0D-96A9-AAC33A5525CA}"/>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341947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904C28-6322-4E94-B190-8F9BA3E5BE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965277-F2FF-45E6-A5CE-F43ADA10F6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A04BA5-DBC2-48A0-8E86-590BA9DE1559}"/>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5" name="Footer Placeholder 4">
            <a:extLst>
              <a:ext uri="{FF2B5EF4-FFF2-40B4-BE49-F238E27FC236}">
                <a16:creationId xmlns:a16="http://schemas.microsoft.com/office/drawing/2014/main" id="{21F7FF70-B6A2-4F67-A95E-7B8AC9066A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578160-B747-465D-8138-852E57166462}"/>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223577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5D91-1DFC-4B65-A4AA-7141C00657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B6B439-1410-4BBA-A767-A4C090C8A8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F3CF8B-77C3-42EC-9C65-5DF12A72CEDC}"/>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5" name="Footer Placeholder 4">
            <a:extLst>
              <a:ext uri="{FF2B5EF4-FFF2-40B4-BE49-F238E27FC236}">
                <a16:creationId xmlns:a16="http://schemas.microsoft.com/office/drawing/2014/main" id="{71AA38C7-5221-45E5-ADF8-40D646293C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7489E2-FFEB-4112-B68F-30E197CC60EA}"/>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10223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CF0A-A02C-4F67-99DE-93BD790A0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C83B88-1D0E-4B0C-9616-43F760DA94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1EAFF5-82B9-4D79-8B00-CF54C07A5B9A}"/>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5" name="Footer Placeholder 4">
            <a:extLst>
              <a:ext uri="{FF2B5EF4-FFF2-40B4-BE49-F238E27FC236}">
                <a16:creationId xmlns:a16="http://schemas.microsoft.com/office/drawing/2014/main" id="{BF418825-0049-46D5-B027-D23871DF06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E54732-0EA7-4BD8-BE45-8354A3901FF0}"/>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380885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2979-FD7D-4174-8587-C99249BD6C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EADBB-CA88-4427-94EB-F6ACAA6B25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855905-7AA6-4371-A21E-C7B51D72FF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7CBCA0-B60B-4D56-82E5-EA3D4BE09B98}"/>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6" name="Footer Placeholder 5">
            <a:extLst>
              <a:ext uri="{FF2B5EF4-FFF2-40B4-BE49-F238E27FC236}">
                <a16:creationId xmlns:a16="http://schemas.microsoft.com/office/drawing/2014/main" id="{B47B64F5-B9AD-462E-9296-6183287EE1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39DDC5-1F18-4EFE-87D5-3187C93567DA}"/>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285222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40D2-D933-49E9-B62C-4724D96EC5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408AF4-BC3C-40C4-887D-963A32DC9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389E01-02EE-47CF-B396-FF136B737E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80EEFF-89F8-4C79-8213-B3B443D080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77934D-1FD3-4BA7-A2C0-D8E4C433A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191E38-3F9B-4BF6-B703-F92504B90ABD}"/>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8" name="Footer Placeholder 7">
            <a:extLst>
              <a:ext uri="{FF2B5EF4-FFF2-40B4-BE49-F238E27FC236}">
                <a16:creationId xmlns:a16="http://schemas.microsoft.com/office/drawing/2014/main" id="{409F96A1-67B0-4E9A-B79D-28F9D78448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CDA589-7BC3-4E09-9FDD-0176BAD99F0A}"/>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27636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3284-2567-49CB-9843-B320C6585E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D1F4B2-58EF-4068-8130-AF1221457898}"/>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4" name="Footer Placeholder 3">
            <a:extLst>
              <a:ext uri="{FF2B5EF4-FFF2-40B4-BE49-F238E27FC236}">
                <a16:creationId xmlns:a16="http://schemas.microsoft.com/office/drawing/2014/main" id="{0E4E938C-14F5-4CF5-A27D-E38EFEE546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487B01-283A-4CC2-A907-CC3183E987DE}"/>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355316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A7B0F-F68E-4644-AD73-BE6D3F9271F3}"/>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3" name="Footer Placeholder 2">
            <a:extLst>
              <a:ext uri="{FF2B5EF4-FFF2-40B4-BE49-F238E27FC236}">
                <a16:creationId xmlns:a16="http://schemas.microsoft.com/office/drawing/2014/main" id="{F4C96513-04F9-45C0-845A-692A44AAE3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C17C49-2862-4BCD-8188-4DE0A3C97DBE}"/>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219680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35C6-3BE9-4880-ABF4-2FF50CFA8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368E99-C3BA-4412-B212-4FAF6FF80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AB1D05-803C-4145-858D-FA0DDA2B6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962CA6-9E94-4688-9F82-CA6BB5E750A0}"/>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6" name="Footer Placeholder 5">
            <a:extLst>
              <a:ext uri="{FF2B5EF4-FFF2-40B4-BE49-F238E27FC236}">
                <a16:creationId xmlns:a16="http://schemas.microsoft.com/office/drawing/2014/main" id="{A337B4E6-BEA1-4854-873D-056BE31495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66C3A9-FEAF-49CB-A2F1-9BF5F616FB71}"/>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291011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15CA-F13B-490D-9613-538B8C28F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489CA5-A5A8-47D8-AFEB-23C70D1B2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0A79DF-DEC2-43FF-8D22-8FDAB9DDE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BB588A-9EAB-43E7-A0F8-00D60FF41B6B}"/>
              </a:ext>
            </a:extLst>
          </p:cNvPr>
          <p:cNvSpPr>
            <a:spLocks noGrp="1"/>
          </p:cNvSpPr>
          <p:nvPr>
            <p:ph type="dt" sz="half" idx="10"/>
          </p:nvPr>
        </p:nvSpPr>
        <p:spPr/>
        <p:txBody>
          <a:bodyPr/>
          <a:lstStyle/>
          <a:p>
            <a:fld id="{CBE006A3-7015-4FD4-9DBE-B8AE8D1447B9}" type="datetimeFigureOut">
              <a:rPr lang="en-GB" smtClean="0"/>
              <a:t>25/01/2021</a:t>
            </a:fld>
            <a:endParaRPr lang="en-GB"/>
          </a:p>
        </p:txBody>
      </p:sp>
      <p:sp>
        <p:nvSpPr>
          <p:cNvPr id="6" name="Footer Placeholder 5">
            <a:extLst>
              <a:ext uri="{FF2B5EF4-FFF2-40B4-BE49-F238E27FC236}">
                <a16:creationId xmlns:a16="http://schemas.microsoft.com/office/drawing/2014/main" id="{85BA62ED-BFF9-48B0-AE1E-97ADF51E5F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01C43F-204B-4483-93B5-7026E57C23BF}"/>
              </a:ext>
            </a:extLst>
          </p:cNvPr>
          <p:cNvSpPr>
            <a:spLocks noGrp="1"/>
          </p:cNvSpPr>
          <p:nvPr>
            <p:ph type="sldNum" sz="quarter" idx="12"/>
          </p:nvPr>
        </p:nvSpPr>
        <p:spPr/>
        <p:txBody>
          <a:bodyPr/>
          <a:lstStyle/>
          <a:p>
            <a:fld id="{22837E88-5B3C-4E78-8426-99CE18330A7D}" type="slidenum">
              <a:rPr lang="en-GB" smtClean="0"/>
              <a:t>‹#›</a:t>
            </a:fld>
            <a:endParaRPr lang="en-GB"/>
          </a:p>
        </p:txBody>
      </p:sp>
    </p:spTree>
    <p:extLst>
      <p:ext uri="{BB962C8B-B14F-4D97-AF65-F5344CB8AC3E}">
        <p14:creationId xmlns:p14="http://schemas.microsoft.com/office/powerpoint/2010/main" val="403448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BD60E-C5D5-4322-81BF-369A231E49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85D3F3-57EB-4619-BD85-4F709CE34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0D6EC2-98F4-4630-9527-9A26212CD4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006A3-7015-4FD4-9DBE-B8AE8D1447B9}" type="datetimeFigureOut">
              <a:rPr lang="en-GB" smtClean="0"/>
              <a:t>25/01/2021</a:t>
            </a:fld>
            <a:endParaRPr lang="en-GB"/>
          </a:p>
        </p:txBody>
      </p:sp>
      <p:sp>
        <p:nvSpPr>
          <p:cNvPr id="5" name="Footer Placeholder 4">
            <a:extLst>
              <a:ext uri="{FF2B5EF4-FFF2-40B4-BE49-F238E27FC236}">
                <a16:creationId xmlns:a16="http://schemas.microsoft.com/office/drawing/2014/main" id="{7A79944D-7AD0-4F30-A0E1-15856D0497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930D21-89F0-4042-862D-B16B21D0E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37E88-5B3C-4E78-8426-99CE18330A7D}" type="slidenum">
              <a:rPr lang="en-GB" smtClean="0"/>
              <a:t>‹#›</a:t>
            </a:fld>
            <a:endParaRPr lang="en-GB"/>
          </a:p>
        </p:txBody>
      </p:sp>
    </p:spTree>
    <p:extLst>
      <p:ext uri="{BB962C8B-B14F-4D97-AF65-F5344CB8AC3E}">
        <p14:creationId xmlns:p14="http://schemas.microsoft.com/office/powerpoint/2010/main" val="300980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letterjoin.co.uk/tablet_logi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hyperlink" Target="https://www.purplemash.com/login/"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hyperlink" Target="https://www.purplemash.com/login/"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749083" y="956604"/>
            <a:ext cx="9144000" cy="4445390"/>
          </a:xfrm>
        </p:spPr>
        <p:txBody>
          <a:bodyPr>
            <a:normAutofit/>
          </a:bodyPr>
          <a:lstStyle/>
          <a:p>
            <a:r>
              <a:rPr lang="en-GB" sz="8500" dirty="0">
                <a:latin typeface="Letter-join Plus 8" panose="02000505000000020003" pitchFamily="50" charset="0"/>
              </a:rPr>
              <a:t>English </a:t>
            </a:r>
            <a:br>
              <a:rPr lang="en-GB" sz="8500" dirty="0">
                <a:latin typeface="Letter-join Plus 8" panose="02000505000000020003" pitchFamily="50" charset="0"/>
              </a:rPr>
            </a:br>
            <a:r>
              <a:rPr lang="en-GB" sz="8500" dirty="0">
                <a:latin typeface="Letter-join Plus 8" panose="02000505000000020003" pitchFamily="50" charset="0"/>
              </a:rPr>
              <a:t>Tuesday </a:t>
            </a:r>
            <a:br>
              <a:rPr lang="en-GB" sz="8500" dirty="0">
                <a:latin typeface="Letter-join Plus 8" panose="02000505000000020003" pitchFamily="50" charset="0"/>
              </a:rPr>
            </a:br>
            <a:r>
              <a:rPr lang="en-GB" sz="8500" dirty="0">
                <a:latin typeface="Letter-join Plus 8" panose="02000505000000020003" pitchFamily="50" charset="0"/>
              </a:rPr>
              <a:t>26.01.21</a:t>
            </a:r>
          </a:p>
        </p:txBody>
      </p:sp>
    </p:spTree>
    <p:extLst>
      <p:ext uri="{BB962C8B-B14F-4D97-AF65-F5344CB8AC3E}">
        <p14:creationId xmlns:p14="http://schemas.microsoft.com/office/powerpoint/2010/main" val="407962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19270" y="4918902"/>
            <a:ext cx="11953460" cy="1674054"/>
          </a:xfrm>
        </p:spPr>
        <p:txBody>
          <a:bodyPr>
            <a:normAutofit fontScale="90000"/>
          </a:bodyPr>
          <a:lstStyle/>
          <a:p>
            <a:r>
              <a:rPr lang="en-GB" sz="8500" dirty="0">
                <a:latin typeface="Letter-join Plus 8" panose="02000505000000020003" pitchFamily="50" charset="0"/>
              </a:rPr>
              <a:t>Writing task: </a:t>
            </a:r>
            <a:br>
              <a:rPr lang="en-GB" sz="4000" dirty="0">
                <a:latin typeface="Letter-join Plus 8" panose="02000505000000020003" pitchFamily="50" charset="0"/>
              </a:rPr>
            </a:br>
            <a:br>
              <a:rPr lang="en-GB" sz="8500" dirty="0">
                <a:latin typeface="Letter-join Plus 8" panose="02000505000000020003" pitchFamily="50" charset="0"/>
              </a:rPr>
            </a:br>
            <a:r>
              <a:rPr lang="en-GB" sz="3600" dirty="0">
                <a:latin typeface="Letter-join Plus 8" panose="02000505000000020003" pitchFamily="50" charset="0"/>
              </a:rPr>
              <a:t>Today you are going use your plan from yesterday and write your diary entry. Remember to use paragraphs, full stops, capital letters and look on the next slide for the features of a diary.  </a:t>
            </a:r>
            <a:br>
              <a:rPr lang="en-GB" sz="3600" dirty="0">
                <a:latin typeface="Letter-join Plus 8" panose="02000505000000020003" pitchFamily="50" charset="0"/>
              </a:rPr>
            </a:br>
            <a:r>
              <a:rPr lang="en-GB" sz="3600" dirty="0">
                <a:latin typeface="Letter-join Plus 8" panose="02000505000000020003" pitchFamily="50" charset="0"/>
              </a:rPr>
              <a:t>It must be written in first person using I and needs to be written in the past (last week, yesterday).</a:t>
            </a:r>
            <a:br>
              <a:rPr lang="en-GB" sz="3600" dirty="0">
                <a:latin typeface="Letter-join Plus 8" panose="02000505000000020003" pitchFamily="50" charset="0"/>
              </a:rPr>
            </a:br>
            <a:br>
              <a:rPr lang="en-GB" sz="3600" dirty="0">
                <a:latin typeface="Letter-join Plus 8" panose="02000505000000020003" pitchFamily="50" charset="0"/>
              </a:rPr>
            </a:br>
            <a:r>
              <a:rPr lang="en-GB" sz="3600" dirty="0">
                <a:latin typeface="Letter-join Plus 8" panose="02000505000000020003" pitchFamily="50" charset="0"/>
              </a:rPr>
              <a:t>I have set 2write as a 2do so you can type your diary entry. I will also set a word document as well. Choose which you prefer. At the end please save/upload your work so I can mark it before Wednesday’s lesson as you’ll need to edit it in Wednesday’s lesson. </a:t>
            </a:r>
            <a:endParaRPr lang="en-GB" sz="3900" dirty="0">
              <a:latin typeface="Letter-join Plus 8" panose="02000505000000020003" pitchFamily="50" charset="0"/>
            </a:endParaRPr>
          </a:p>
        </p:txBody>
      </p:sp>
      <p:pic>
        <p:nvPicPr>
          <p:cNvPr id="3" name="Recorded Sound">
            <a:hlinkClick r:id="" action="ppaction://media"/>
            <a:extLst>
              <a:ext uri="{FF2B5EF4-FFF2-40B4-BE49-F238E27FC236}">
                <a16:creationId xmlns:a16="http://schemas.microsoft.com/office/drawing/2014/main" id="{1318EE7C-8A30-4380-A422-8E022F6A83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90921" y="367748"/>
            <a:ext cx="609600" cy="609600"/>
          </a:xfrm>
          <a:prstGeom prst="rect">
            <a:avLst/>
          </a:prstGeom>
        </p:spPr>
      </p:pic>
    </p:spTree>
    <p:extLst>
      <p:ext uri="{BB962C8B-B14F-4D97-AF65-F5344CB8AC3E}">
        <p14:creationId xmlns:p14="http://schemas.microsoft.com/office/powerpoint/2010/main" val="18485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EEC9-8141-42F1-A3EF-522FF1B6A2D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8CF4B02-1467-44EA-9DD7-5E28FB9DA93A}"/>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1AC0E173-E1EB-42A9-8F09-02CEA94DB5A2}"/>
              </a:ext>
            </a:extLst>
          </p:cNvPr>
          <p:cNvPicPr>
            <a:picLocks noChangeAspect="1"/>
          </p:cNvPicPr>
          <p:nvPr/>
        </p:nvPicPr>
        <p:blipFill>
          <a:blip r:embed="rId4"/>
          <a:stretch>
            <a:fillRect/>
          </a:stretch>
        </p:blipFill>
        <p:spPr>
          <a:xfrm>
            <a:off x="1563114" y="0"/>
            <a:ext cx="9065771" cy="7025421"/>
          </a:xfrm>
          <a:prstGeom prst="rect">
            <a:avLst/>
          </a:prstGeom>
        </p:spPr>
      </p:pic>
      <p:pic>
        <p:nvPicPr>
          <p:cNvPr id="5" name="Recorded Sound">
            <a:hlinkClick r:id="" action="ppaction://media"/>
            <a:extLst>
              <a:ext uri="{FF2B5EF4-FFF2-40B4-BE49-F238E27FC236}">
                <a16:creationId xmlns:a16="http://schemas.microsoft.com/office/drawing/2014/main" id="{343A4E90-E560-4EB8-BF99-CBAE185836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7322" y="2686879"/>
            <a:ext cx="609600" cy="609600"/>
          </a:xfrm>
          <a:prstGeom prst="rect">
            <a:avLst/>
          </a:prstGeom>
        </p:spPr>
      </p:pic>
    </p:spTree>
    <p:extLst>
      <p:ext uri="{BB962C8B-B14F-4D97-AF65-F5344CB8AC3E}">
        <p14:creationId xmlns:p14="http://schemas.microsoft.com/office/powerpoint/2010/main" val="20886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524000" y="5275385"/>
            <a:ext cx="9144000" cy="1477107"/>
          </a:xfrm>
        </p:spPr>
        <p:txBody>
          <a:bodyPr>
            <a:normAutofit fontScale="90000"/>
          </a:bodyPr>
          <a:lstStyle/>
          <a:p>
            <a:r>
              <a:rPr lang="en-GB" sz="8500" u="sng" dirty="0">
                <a:latin typeface="Letter-join Plus 8" panose="02000505000000020003" pitchFamily="50" charset="0"/>
              </a:rPr>
              <a:t>Handwriting </a:t>
            </a:r>
            <a:br>
              <a:rPr lang="en-GB" sz="8500" dirty="0">
                <a:latin typeface="Letter-join Plus 8" panose="02000505000000020003" pitchFamily="50" charset="0"/>
              </a:rPr>
            </a:br>
            <a:br>
              <a:rPr lang="en-GB" sz="8500" dirty="0">
                <a:latin typeface="Letter-join Plus 8" panose="02000505000000020003" pitchFamily="50" charset="0"/>
              </a:rPr>
            </a:br>
            <a:r>
              <a:rPr lang="en-GB" sz="5000" dirty="0">
                <a:latin typeface="Letter-join Plus 8" panose="02000505000000020003" pitchFamily="50" charset="0"/>
              </a:rPr>
              <a:t>Practice harder words – LETTERJOIN – Students – Password  lj8943 (finger swipe is in the shape of a letter L)</a:t>
            </a:r>
            <a:br>
              <a:rPr lang="en-GB" sz="5000" dirty="0">
                <a:latin typeface="Letter-join Plus 8" panose="02000505000000020003" pitchFamily="50" charset="0"/>
              </a:rPr>
            </a:br>
            <a:r>
              <a:rPr lang="en-GB" sz="5000" dirty="0">
                <a:hlinkClick r:id="rId2"/>
              </a:rPr>
              <a:t>https://www.letterjoin.co.uk/tablet_login/</a:t>
            </a:r>
            <a:br>
              <a:rPr lang="en-GB" sz="5000" dirty="0"/>
            </a:br>
            <a:endParaRPr lang="en-GB" sz="5000" dirty="0">
              <a:latin typeface="Letter-join Plus 8" panose="02000505000000020003" pitchFamily="50" charset="0"/>
            </a:endParaRPr>
          </a:p>
        </p:txBody>
      </p:sp>
    </p:spTree>
    <p:extLst>
      <p:ext uri="{BB962C8B-B14F-4D97-AF65-F5344CB8AC3E}">
        <p14:creationId xmlns:p14="http://schemas.microsoft.com/office/powerpoint/2010/main" val="414652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706880" y="140678"/>
            <a:ext cx="9144000" cy="1674054"/>
          </a:xfrm>
        </p:spPr>
        <p:txBody>
          <a:bodyPr>
            <a:normAutofit/>
          </a:bodyPr>
          <a:lstStyle/>
          <a:p>
            <a:r>
              <a:rPr lang="en-GB" sz="8500" dirty="0">
                <a:latin typeface="Letter-join Plus 8" panose="02000505000000020003" pitchFamily="50" charset="0"/>
              </a:rPr>
              <a:t>Reading</a:t>
            </a:r>
          </a:p>
        </p:txBody>
      </p:sp>
      <p:sp>
        <p:nvSpPr>
          <p:cNvPr id="4" name="TextBox 3">
            <a:extLst>
              <a:ext uri="{FF2B5EF4-FFF2-40B4-BE49-F238E27FC236}">
                <a16:creationId xmlns:a16="http://schemas.microsoft.com/office/drawing/2014/main" id="{027A97E2-4908-4E4E-8866-65C1D5F03910}"/>
              </a:ext>
            </a:extLst>
          </p:cNvPr>
          <p:cNvSpPr txBox="1"/>
          <p:nvPr/>
        </p:nvSpPr>
        <p:spPr>
          <a:xfrm>
            <a:off x="351692" y="1814732"/>
            <a:ext cx="11045178" cy="4247317"/>
          </a:xfrm>
          <a:prstGeom prst="rect">
            <a:avLst/>
          </a:prstGeom>
          <a:noFill/>
        </p:spPr>
        <p:txBody>
          <a:bodyPr wrap="square" rtlCol="0">
            <a:spAutoFit/>
          </a:bodyPr>
          <a:lstStyle/>
          <a:p>
            <a:r>
              <a:rPr lang="en-GB" sz="3000" dirty="0">
                <a:latin typeface="Letter-join Plus 8" panose="02000505000000020003" pitchFamily="50" charset="0"/>
              </a:rPr>
              <a:t>Tuesday’s reading task is a picture comprehension. All children can complete this reading activity. I have uploaded it to Purple mash under the 2do section. </a:t>
            </a:r>
          </a:p>
          <a:p>
            <a:endParaRPr lang="en-GB" sz="3000" dirty="0">
              <a:latin typeface="Letter-join Plus 8" panose="02000505000000020003" pitchFamily="50" charset="0"/>
            </a:endParaRPr>
          </a:p>
          <a:p>
            <a:r>
              <a:rPr lang="en-GB" sz="3000" dirty="0">
                <a:latin typeface="Letter-join Plus 8" panose="02000505000000020003" pitchFamily="50" charset="0"/>
              </a:rPr>
              <a:t>The work is on a word document so type answers on to it and send it back via Purple mash. </a:t>
            </a:r>
          </a:p>
          <a:p>
            <a:endParaRPr lang="en-GB" sz="3000" dirty="0">
              <a:latin typeface="Letter-join Plus 8" panose="02000505000000020003" pitchFamily="50" charset="0"/>
            </a:endParaRPr>
          </a:p>
          <a:p>
            <a:r>
              <a:rPr lang="en-GB" sz="3000" dirty="0">
                <a:latin typeface="Letter-join Plus 8" panose="02000505000000020003" pitchFamily="50" charset="0"/>
              </a:rPr>
              <a:t>Any problems please email me, </a:t>
            </a:r>
          </a:p>
          <a:p>
            <a:r>
              <a:rPr lang="en-GB" sz="3000" dirty="0">
                <a:latin typeface="Letter-join Plus 8" panose="02000505000000020003" pitchFamily="50" charset="0"/>
              </a:rPr>
              <a:t>r.metcalf@worthvalleyprimary.co.uk</a:t>
            </a:r>
          </a:p>
        </p:txBody>
      </p:sp>
      <p:pic>
        <p:nvPicPr>
          <p:cNvPr id="3" name="Recorded Sound">
            <a:hlinkClick r:id="" action="ppaction://media"/>
            <a:extLst>
              <a:ext uri="{FF2B5EF4-FFF2-40B4-BE49-F238E27FC236}">
                <a16:creationId xmlns:a16="http://schemas.microsoft.com/office/drawing/2014/main" id="{D0135E65-A932-4A90-8A94-16735D733F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83757" y="491151"/>
            <a:ext cx="609600" cy="609600"/>
          </a:xfrm>
          <a:prstGeom prst="rect">
            <a:avLst/>
          </a:prstGeom>
        </p:spPr>
      </p:pic>
    </p:spTree>
    <p:extLst>
      <p:ext uri="{BB962C8B-B14F-4D97-AF65-F5344CB8AC3E}">
        <p14:creationId xmlns:p14="http://schemas.microsoft.com/office/powerpoint/2010/main" val="100508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126434" y="4061587"/>
            <a:ext cx="9144000" cy="1674054"/>
          </a:xfrm>
        </p:spPr>
        <p:txBody>
          <a:bodyPr>
            <a:normAutofit fontScale="90000"/>
          </a:bodyPr>
          <a:lstStyle/>
          <a:p>
            <a:pPr>
              <a:lnSpc>
                <a:spcPct val="100000"/>
              </a:lnSpc>
            </a:pPr>
            <a:r>
              <a:rPr lang="en-GB" sz="8500" u="sng" dirty="0">
                <a:latin typeface="Letter-join Plus 8" panose="02000505000000020003" pitchFamily="50" charset="0"/>
              </a:rPr>
              <a:t>Spellings</a:t>
            </a:r>
            <a:br>
              <a:rPr lang="en-GB" sz="8500" dirty="0">
                <a:latin typeface="Letter-join Plus 8" panose="02000505000000020003" pitchFamily="50" charset="0"/>
              </a:rPr>
            </a:br>
            <a:br>
              <a:rPr lang="en-GB" sz="4400" dirty="0">
                <a:latin typeface="Letter-join Plus 8" panose="02000505000000020003" pitchFamily="50" charset="0"/>
              </a:rPr>
            </a:br>
            <a:br>
              <a:rPr lang="en-GB" dirty="0"/>
            </a:br>
            <a:r>
              <a:rPr lang="en-GB" sz="4400" dirty="0">
                <a:latin typeface="Letter-join Plus 8" panose="02000505000000020003" pitchFamily="50" charset="0"/>
              </a:rPr>
              <a:t>This weeks spellings are:</a:t>
            </a:r>
            <a:br>
              <a:rPr lang="en-GB" sz="4400" dirty="0">
                <a:latin typeface="Letter-join Plus 8" panose="02000505000000020003" pitchFamily="50" charset="0"/>
              </a:rPr>
            </a:br>
            <a:r>
              <a:rPr lang="en-GB" sz="4400" dirty="0">
                <a:latin typeface="Letter-join Plus 8" panose="02000505000000020003" pitchFamily="50" charset="0"/>
              </a:rPr>
              <a:t>harass, forty, foreign, government, interrupt, signature, sincere, soldier, stomach, sufficient.</a:t>
            </a:r>
            <a:endParaRPr lang="en-GB" sz="4400" u="sng" dirty="0">
              <a:latin typeface="Letter-join Plus 8" panose="02000505000000020003" pitchFamily="50" charset="0"/>
            </a:endParaRPr>
          </a:p>
        </p:txBody>
      </p:sp>
      <p:sp>
        <p:nvSpPr>
          <p:cNvPr id="3" name="TextBox 2">
            <a:extLst>
              <a:ext uri="{FF2B5EF4-FFF2-40B4-BE49-F238E27FC236}">
                <a16:creationId xmlns:a16="http://schemas.microsoft.com/office/drawing/2014/main" id="{254D6876-1A4D-4C7E-8264-1F52B8131D93}"/>
              </a:ext>
            </a:extLst>
          </p:cNvPr>
          <p:cNvSpPr txBox="1"/>
          <p:nvPr/>
        </p:nvSpPr>
        <p:spPr>
          <a:xfrm>
            <a:off x="8613913" y="555727"/>
            <a:ext cx="2994991" cy="477054"/>
          </a:xfrm>
          <a:prstGeom prst="rect">
            <a:avLst/>
          </a:prstGeom>
          <a:noFill/>
        </p:spPr>
        <p:txBody>
          <a:bodyPr wrap="square" rtlCol="0">
            <a:spAutoFit/>
          </a:bodyPr>
          <a:lstStyle/>
          <a:p>
            <a:r>
              <a:rPr lang="en-GB" sz="2500" dirty="0">
                <a:latin typeface="Letter-join Plus 8" panose="02000505000000020003" pitchFamily="50" charset="0"/>
              </a:rPr>
              <a:t>Group 1</a:t>
            </a:r>
          </a:p>
        </p:txBody>
      </p:sp>
      <p:pic>
        <p:nvPicPr>
          <p:cNvPr id="4" name="Recorded Sound">
            <a:hlinkClick r:id="" action="ppaction://media"/>
            <a:extLst>
              <a:ext uri="{FF2B5EF4-FFF2-40B4-BE49-F238E27FC236}">
                <a16:creationId xmlns:a16="http://schemas.microsoft.com/office/drawing/2014/main" id="{4F2F7CCC-8C4B-4E7D-984C-24051F6159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01879" y="1937584"/>
            <a:ext cx="609600" cy="609600"/>
          </a:xfrm>
          <a:prstGeom prst="rect">
            <a:avLst/>
          </a:prstGeom>
        </p:spPr>
      </p:pic>
    </p:spTree>
    <p:extLst>
      <p:ext uri="{BB962C8B-B14F-4D97-AF65-F5344CB8AC3E}">
        <p14:creationId xmlns:p14="http://schemas.microsoft.com/office/powerpoint/2010/main" val="9868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1126434" y="4061587"/>
            <a:ext cx="9144000" cy="1674054"/>
          </a:xfrm>
        </p:spPr>
        <p:txBody>
          <a:bodyPr>
            <a:normAutofit fontScale="90000"/>
          </a:bodyPr>
          <a:lstStyle/>
          <a:p>
            <a:pPr>
              <a:lnSpc>
                <a:spcPct val="100000"/>
              </a:lnSpc>
            </a:pPr>
            <a:r>
              <a:rPr lang="en-GB" sz="8500" u="sng" dirty="0">
                <a:latin typeface="Letter-join Plus 8" panose="02000505000000020003" pitchFamily="50" charset="0"/>
              </a:rPr>
              <a:t>Spellings</a:t>
            </a:r>
            <a:br>
              <a:rPr lang="en-GB" sz="8500" dirty="0">
                <a:latin typeface="Letter-join Plus 8" panose="02000505000000020003" pitchFamily="50" charset="0"/>
              </a:rPr>
            </a:br>
            <a:br>
              <a:rPr lang="en-GB" sz="4400" dirty="0">
                <a:latin typeface="Letter-join Plus 8" panose="02000505000000020003" pitchFamily="50" charset="0"/>
              </a:rPr>
            </a:br>
            <a:br>
              <a:rPr lang="en-GB" dirty="0"/>
            </a:br>
            <a:r>
              <a:rPr lang="en-GB" sz="4400" dirty="0">
                <a:latin typeface="Letter-join Plus 8" panose="02000505000000020003" pitchFamily="50" charset="0"/>
              </a:rPr>
              <a:t>This weeks spellings are:</a:t>
            </a:r>
            <a:br>
              <a:rPr lang="en-GB" sz="4400" dirty="0">
                <a:latin typeface="Letter-join Plus 8" panose="02000505000000020003" pitchFamily="50" charset="0"/>
              </a:rPr>
            </a:br>
            <a:r>
              <a:rPr lang="en-GB" sz="4400" dirty="0">
                <a:latin typeface="Letter-join Plus 8" panose="02000505000000020003" pitchFamily="50" charset="0"/>
              </a:rPr>
              <a:t>house, friend, pull, clothes, busy, people, grass and class.</a:t>
            </a:r>
            <a:endParaRPr lang="en-GB" sz="4400" u="sng" dirty="0">
              <a:latin typeface="Letter-join Plus 8" panose="02000505000000020003" pitchFamily="50" charset="0"/>
            </a:endParaRPr>
          </a:p>
        </p:txBody>
      </p:sp>
      <p:sp>
        <p:nvSpPr>
          <p:cNvPr id="3" name="TextBox 2">
            <a:extLst>
              <a:ext uri="{FF2B5EF4-FFF2-40B4-BE49-F238E27FC236}">
                <a16:creationId xmlns:a16="http://schemas.microsoft.com/office/drawing/2014/main" id="{254D6876-1A4D-4C7E-8264-1F52B8131D93}"/>
              </a:ext>
            </a:extLst>
          </p:cNvPr>
          <p:cNvSpPr txBox="1"/>
          <p:nvPr/>
        </p:nvSpPr>
        <p:spPr>
          <a:xfrm>
            <a:off x="8613913" y="555727"/>
            <a:ext cx="2994991" cy="477054"/>
          </a:xfrm>
          <a:prstGeom prst="rect">
            <a:avLst/>
          </a:prstGeom>
          <a:noFill/>
        </p:spPr>
        <p:txBody>
          <a:bodyPr wrap="square" rtlCol="0">
            <a:spAutoFit/>
          </a:bodyPr>
          <a:lstStyle/>
          <a:p>
            <a:r>
              <a:rPr lang="en-GB" sz="2500" dirty="0">
                <a:latin typeface="Letter-join Plus 8" panose="02000505000000020003" pitchFamily="50" charset="0"/>
              </a:rPr>
              <a:t>Group 2</a:t>
            </a:r>
          </a:p>
        </p:txBody>
      </p:sp>
      <p:pic>
        <p:nvPicPr>
          <p:cNvPr id="4" name="Recorded Sound">
            <a:hlinkClick r:id="" action="ppaction://media"/>
            <a:extLst>
              <a:ext uri="{FF2B5EF4-FFF2-40B4-BE49-F238E27FC236}">
                <a16:creationId xmlns:a16="http://schemas.microsoft.com/office/drawing/2014/main" id="{229207D8-D490-4001-B6B7-072603F591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81808" y="1937584"/>
            <a:ext cx="609600" cy="609600"/>
          </a:xfrm>
          <a:prstGeom prst="rect">
            <a:avLst/>
          </a:prstGeom>
        </p:spPr>
      </p:pic>
    </p:spTree>
    <p:extLst>
      <p:ext uri="{BB962C8B-B14F-4D97-AF65-F5344CB8AC3E}">
        <p14:creationId xmlns:p14="http://schemas.microsoft.com/office/powerpoint/2010/main" val="53572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7EAA4-0BF8-4D4C-A437-5134F9E95070}"/>
              </a:ext>
            </a:extLst>
          </p:cNvPr>
          <p:cNvSpPr>
            <a:spLocks noGrp="1"/>
          </p:cNvSpPr>
          <p:nvPr>
            <p:ph idx="1"/>
          </p:nvPr>
        </p:nvSpPr>
        <p:spPr/>
        <p:txBody>
          <a:bodyPr>
            <a:normAutofit/>
          </a:bodyPr>
          <a:lstStyle/>
          <a:p>
            <a:pPr marL="0" indent="0">
              <a:buNone/>
            </a:pPr>
            <a:r>
              <a:rPr lang="en-GB" dirty="0">
                <a:solidFill>
                  <a:srgbClr val="FF0000"/>
                </a:solidFill>
                <a:latin typeface="Letter-join Plus 8" panose="02000505000000020003" pitchFamily="50" charset="0"/>
              </a:rPr>
              <a:t>click on the 2 do section on purple mash to find the spelling activity</a:t>
            </a:r>
            <a:br>
              <a:rPr lang="en-GB" dirty="0">
                <a:solidFill>
                  <a:srgbClr val="FF0000"/>
                </a:solidFill>
                <a:latin typeface="Letter-join Plus 8" panose="02000505000000020003" pitchFamily="50" charset="0"/>
              </a:rPr>
            </a:br>
            <a:r>
              <a:rPr lang="en-GB" dirty="0">
                <a:hlinkClick r:id="rId4"/>
              </a:rPr>
              <a:t>https://www.purplemash.com/login/</a:t>
            </a:r>
            <a:endParaRPr lang="en-GB" dirty="0"/>
          </a:p>
          <a:p>
            <a:pPr marL="0" indent="0">
              <a:buNone/>
            </a:pPr>
            <a:endParaRPr lang="en-GB" dirty="0">
              <a:solidFill>
                <a:srgbClr val="FF0000"/>
              </a:solidFill>
              <a:latin typeface="Letter-join Plus 8" panose="02000505000000020003" pitchFamily="50" charset="0"/>
            </a:endParaRPr>
          </a:p>
          <a:p>
            <a:pPr marL="0" indent="0">
              <a:buNone/>
            </a:pPr>
            <a:r>
              <a:rPr lang="en-GB" dirty="0">
                <a:latin typeface="Letter-join Plus 8" panose="02000505000000020003" pitchFamily="50" charset="0"/>
              </a:rPr>
              <a:t>Today for spellings both groups are going to read the sentences and fill in the missing word using one of your spelling words from this weeks list. </a:t>
            </a:r>
          </a:p>
          <a:p>
            <a:pPr marL="0" indent="0">
              <a:buNone/>
            </a:pPr>
            <a:endParaRPr lang="en-GB" dirty="0">
              <a:latin typeface="Letter-join Plus 8" panose="02000505000000020003" pitchFamily="50" charset="0"/>
            </a:endParaRPr>
          </a:p>
          <a:p>
            <a:pPr marL="0" indent="0">
              <a:buNone/>
            </a:pPr>
            <a:r>
              <a:rPr lang="en-GB" dirty="0">
                <a:latin typeface="Letter-join Plus 8" panose="02000505000000020003" pitchFamily="50" charset="0"/>
              </a:rPr>
              <a:t>Group 1 – ‘Tuesday Spelling group 1’</a:t>
            </a:r>
          </a:p>
          <a:p>
            <a:pPr marL="0" indent="0">
              <a:buNone/>
            </a:pPr>
            <a:r>
              <a:rPr lang="en-GB" dirty="0">
                <a:latin typeface="Letter-join Plus 8" panose="02000505000000020003" pitchFamily="50" charset="0"/>
              </a:rPr>
              <a:t>Group 2 –  ‘Tuesday Spelling group 2’</a:t>
            </a:r>
          </a:p>
        </p:txBody>
      </p:sp>
      <p:sp>
        <p:nvSpPr>
          <p:cNvPr id="6" name="Title 5">
            <a:extLst>
              <a:ext uri="{FF2B5EF4-FFF2-40B4-BE49-F238E27FC236}">
                <a16:creationId xmlns:a16="http://schemas.microsoft.com/office/drawing/2014/main" id="{EA3D88B5-EA38-4E20-A766-9E2C7BE82909}"/>
              </a:ext>
            </a:extLst>
          </p:cNvPr>
          <p:cNvSpPr>
            <a:spLocks noGrp="1"/>
          </p:cNvSpPr>
          <p:nvPr>
            <p:ph type="title"/>
          </p:nvPr>
        </p:nvSpPr>
        <p:spPr/>
        <p:txBody>
          <a:bodyPr/>
          <a:lstStyle/>
          <a:p>
            <a:endParaRPr lang="en-GB"/>
          </a:p>
        </p:txBody>
      </p:sp>
      <p:pic>
        <p:nvPicPr>
          <p:cNvPr id="2" name="Recorded Sound">
            <a:hlinkClick r:id="" action="ppaction://media"/>
            <a:extLst>
              <a:ext uri="{FF2B5EF4-FFF2-40B4-BE49-F238E27FC236}">
                <a16:creationId xmlns:a16="http://schemas.microsoft.com/office/drawing/2014/main" id="{13184DC3-B26B-4302-B4F5-C027E56A7A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75374" y="2421834"/>
            <a:ext cx="609600" cy="609600"/>
          </a:xfrm>
          <a:prstGeom prst="rect">
            <a:avLst/>
          </a:prstGeom>
        </p:spPr>
      </p:pic>
    </p:spTree>
    <p:extLst>
      <p:ext uri="{BB962C8B-B14F-4D97-AF65-F5344CB8AC3E}">
        <p14:creationId xmlns:p14="http://schemas.microsoft.com/office/powerpoint/2010/main" val="35118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649-53EF-4F51-9BCF-C2A87340A1D0}"/>
              </a:ext>
            </a:extLst>
          </p:cNvPr>
          <p:cNvSpPr>
            <a:spLocks noGrp="1"/>
          </p:cNvSpPr>
          <p:nvPr>
            <p:ph type="ctrTitle"/>
          </p:nvPr>
        </p:nvSpPr>
        <p:spPr>
          <a:xfrm>
            <a:off x="225082" y="1205948"/>
            <a:ext cx="11741835" cy="5388589"/>
          </a:xfrm>
        </p:spPr>
        <p:txBody>
          <a:bodyPr>
            <a:normAutofit fontScale="90000"/>
          </a:bodyPr>
          <a:lstStyle/>
          <a:p>
            <a:r>
              <a:rPr lang="en-GB" sz="8500" u="sng" dirty="0">
                <a:latin typeface="Letter-join Plus 8" panose="02000505000000020003" pitchFamily="50" charset="0"/>
              </a:rPr>
              <a:t>Grammar</a:t>
            </a:r>
            <a:br>
              <a:rPr lang="en-GB" sz="8500" u="sng" dirty="0">
                <a:latin typeface="Letter-join Plus 8" panose="02000505000000020003" pitchFamily="50" charset="0"/>
              </a:rPr>
            </a:br>
            <a:r>
              <a:rPr lang="en-GB" sz="3500" dirty="0">
                <a:latin typeface="Letter-join Plus 8" panose="02000505000000020003" pitchFamily="50" charset="0"/>
              </a:rPr>
              <a:t>Following on from yesterdays lesson you are going to use your fronted adverbials in sentences. </a:t>
            </a:r>
            <a:br>
              <a:rPr lang="en-GB" sz="3500" u="sng" dirty="0">
                <a:latin typeface="Letter-join Plus 8" panose="02000505000000020003" pitchFamily="50" charset="0"/>
              </a:rPr>
            </a:br>
            <a:r>
              <a:rPr lang="en-GB" sz="3500" u="sng" dirty="0">
                <a:latin typeface="Letter-join Plus 8" panose="02000505000000020003" pitchFamily="50" charset="0"/>
              </a:rPr>
              <a:t>For example:</a:t>
            </a:r>
            <a:r>
              <a:rPr lang="en-GB" sz="3500" dirty="0">
                <a:latin typeface="Letter-join Plus 8" panose="02000505000000020003" pitchFamily="50" charset="0"/>
              </a:rPr>
              <a:t> </a:t>
            </a:r>
            <a:br>
              <a:rPr lang="en-GB" sz="3500" dirty="0">
                <a:latin typeface="Letter-join Plus 8" panose="02000505000000020003" pitchFamily="50" charset="0"/>
              </a:rPr>
            </a:br>
            <a:br>
              <a:rPr lang="en-GB" sz="3500" dirty="0">
                <a:solidFill>
                  <a:srgbClr val="FF0000"/>
                </a:solidFill>
                <a:latin typeface="Letter-join Plus 8" panose="02000505000000020003" pitchFamily="50" charset="0"/>
              </a:rPr>
            </a:br>
            <a:r>
              <a:rPr lang="en-GB" sz="3500" dirty="0">
                <a:solidFill>
                  <a:srgbClr val="FF0000"/>
                </a:solidFill>
                <a:latin typeface="Letter-join Plus 8" panose="02000505000000020003" pitchFamily="50" charset="0"/>
              </a:rPr>
              <a:t>As fast as she could, she raced upstairs to put her socks on. </a:t>
            </a:r>
            <a:br>
              <a:rPr lang="en-GB" sz="3500" dirty="0">
                <a:solidFill>
                  <a:srgbClr val="FF0000"/>
                </a:solidFill>
                <a:latin typeface="Letter-join Plus 8" panose="02000505000000020003" pitchFamily="50" charset="0"/>
              </a:rPr>
            </a:br>
            <a:r>
              <a:rPr lang="en-GB" sz="3500" dirty="0">
                <a:solidFill>
                  <a:srgbClr val="FF0000"/>
                </a:solidFill>
                <a:latin typeface="Letter-join Plus 8" panose="02000505000000020003" pitchFamily="50" charset="0"/>
              </a:rPr>
              <a:t>This morning, she took her dog for a walk.</a:t>
            </a:r>
            <a:br>
              <a:rPr lang="en-GB" sz="3500" dirty="0">
                <a:solidFill>
                  <a:srgbClr val="FF0000"/>
                </a:solidFill>
                <a:latin typeface="Letter-join Plus 8" panose="02000505000000020003" pitchFamily="50" charset="0"/>
              </a:rPr>
            </a:br>
            <a:r>
              <a:rPr lang="en-GB" sz="3500" dirty="0">
                <a:solidFill>
                  <a:srgbClr val="FF0000"/>
                </a:solidFill>
                <a:latin typeface="Letter-join Plus 8" panose="02000505000000020003" pitchFamily="50" charset="0"/>
              </a:rPr>
              <a:t>Exhausted, the little, old lady crossed the road. </a:t>
            </a:r>
            <a:br>
              <a:rPr lang="en-GB" sz="8500" dirty="0">
                <a:latin typeface="Letter-join Plus 8" panose="02000505000000020003" pitchFamily="50" charset="0"/>
              </a:rPr>
            </a:br>
            <a:br>
              <a:rPr lang="en-GB" sz="3000" dirty="0">
                <a:latin typeface="Letter-join Plus 8" panose="02000505000000020003" pitchFamily="50" charset="0"/>
              </a:rPr>
            </a:br>
            <a:br>
              <a:rPr lang="en-GB" sz="3900" dirty="0">
                <a:latin typeface="Letter-join Plus 8" panose="02000505000000020003" pitchFamily="50" charset="0"/>
              </a:rPr>
            </a:br>
            <a:r>
              <a:rPr lang="en-GB" sz="3900" dirty="0">
                <a:latin typeface="Letter-join Plus 8" panose="02000505000000020003" pitchFamily="50" charset="0"/>
              </a:rPr>
              <a:t>Log into </a:t>
            </a:r>
            <a:r>
              <a:rPr lang="en-GB" sz="3900" dirty="0" err="1">
                <a:latin typeface="Letter-join Plus 8" panose="02000505000000020003" pitchFamily="50" charset="0"/>
              </a:rPr>
              <a:t>Purplemash</a:t>
            </a:r>
            <a:r>
              <a:rPr lang="en-GB" sz="3900" dirty="0">
                <a:latin typeface="Letter-join Plus 8" panose="02000505000000020003" pitchFamily="50" charset="0"/>
              </a:rPr>
              <a:t>, you will find 2write in the 2do section. </a:t>
            </a:r>
            <a:br>
              <a:rPr lang="en-GB" sz="3900" dirty="0">
                <a:latin typeface="Letter-join Plus 8" panose="02000505000000020003" pitchFamily="50" charset="0"/>
              </a:rPr>
            </a:br>
            <a:r>
              <a:rPr lang="en-GB" sz="4000" dirty="0">
                <a:hlinkClick r:id="rId4"/>
              </a:rPr>
              <a:t>https://www.purplemash.com/login/</a:t>
            </a:r>
            <a:r>
              <a:rPr lang="en-GB" sz="4000" dirty="0"/>
              <a:t> </a:t>
            </a:r>
            <a:r>
              <a:rPr lang="en-GB" sz="4000" dirty="0">
                <a:latin typeface="Letter-join Plus 8" panose="02000505000000020003" pitchFamily="50" charset="0"/>
              </a:rPr>
              <a:t> </a:t>
            </a:r>
            <a:br>
              <a:rPr lang="en-GB" sz="4000" dirty="0">
                <a:latin typeface="Letter-join Plus 8" panose="02000505000000020003" pitchFamily="50" charset="0"/>
              </a:rPr>
            </a:br>
            <a:endParaRPr lang="en-GB" sz="3900" u="sng" dirty="0">
              <a:latin typeface="Letter-join Plus 8" panose="02000505000000020003" pitchFamily="50" charset="0"/>
            </a:endParaRPr>
          </a:p>
        </p:txBody>
      </p:sp>
      <p:pic>
        <p:nvPicPr>
          <p:cNvPr id="3" name="Recorded Sound">
            <a:hlinkClick r:id="" action="ppaction://media"/>
            <a:extLst>
              <a:ext uri="{FF2B5EF4-FFF2-40B4-BE49-F238E27FC236}">
                <a16:creationId xmlns:a16="http://schemas.microsoft.com/office/drawing/2014/main" id="{EB53DADE-7A1A-4CA7-8774-6492E1752D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0017" y="263463"/>
            <a:ext cx="609600" cy="609600"/>
          </a:xfrm>
          <a:prstGeom prst="rect">
            <a:avLst/>
          </a:prstGeom>
        </p:spPr>
      </p:pic>
    </p:spTree>
    <p:extLst>
      <p:ext uri="{BB962C8B-B14F-4D97-AF65-F5344CB8AC3E}">
        <p14:creationId xmlns:p14="http://schemas.microsoft.com/office/powerpoint/2010/main" val="18852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24699-8838-4C65-9421-966E61ADC788}"/>
              </a:ext>
            </a:extLst>
          </p:cNvPr>
          <p:cNvSpPr>
            <a:spLocks noGrp="1"/>
          </p:cNvSpPr>
          <p:nvPr>
            <p:ph idx="1"/>
          </p:nvPr>
        </p:nvSpPr>
        <p:spPr>
          <a:xfrm>
            <a:off x="838200" y="768626"/>
            <a:ext cx="10515600" cy="5408337"/>
          </a:xfrm>
        </p:spPr>
        <p:txBody>
          <a:bodyPr>
            <a:normAutofit lnSpcReduction="10000"/>
          </a:bodyPr>
          <a:lstStyle/>
          <a:p>
            <a:r>
              <a:rPr lang="en-GB" dirty="0">
                <a:latin typeface="Letter-join Plus 8" panose="02000505000000020003" pitchFamily="50" charset="0"/>
              </a:rPr>
              <a:t>Group 1 – You are expected to write 8 sentences. Every sentence must have a fronted adverbials in. </a:t>
            </a:r>
          </a:p>
          <a:p>
            <a:r>
              <a:rPr lang="en-GB" dirty="0">
                <a:latin typeface="Letter-join Plus 8" panose="02000505000000020003" pitchFamily="50" charset="0"/>
              </a:rPr>
              <a:t>Group 2 – you are expected to write 6 sentences. Every sentences needs a fronted adverbial – if you get stuck thinking of them use the word mat on slide 7.</a:t>
            </a:r>
          </a:p>
          <a:p>
            <a:endParaRPr lang="en-GB" dirty="0">
              <a:latin typeface="Letter-join Plus 8" panose="02000505000000020003" pitchFamily="50" charset="0"/>
            </a:endParaRPr>
          </a:p>
          <a:p>
            <a:r>
              <a:rPr lang="en-GB" dirty="0">
                <a:latin typeface="Letter-join Plus 8" panose="02000505000000020003" pitchFamily="50" charset="0"/>
              </a:rPr>
              <a:t>Group 3 – write 4 sentences using fronted adverbials. Use the word mat to help you on page 7. </a:t>
            </a:r>
          </a:p>
          <a:p>
            <a:endParaRPr lang="en-GB" dirty="0">
              <a:latin typeface="Letter-join Plus 8" panose="02000505000000020003" pitchFamily="50" charset="0"/>
            </a:endParaRPr>
          </a:p>
          <a:p>
            <a:endParaRPr lang="en-GB" dirty="0">
              <a:latin typeface="Letter-join Plus 8" panose="02000505000000020003" pitchFamily="50" charset="0"/>
            </a:endParaRPr>
          </a:p>
          <a:p>
            <a:r>
              <a:rPr lang="en-GB" dirty="0">
                <a:latin typeface="Letter-join Plus 8" panose="02000505000000020003" pitchFamily="50" charset="0"/>
              </a:rPr>
              <a:t>DON’T FORGET TO USE A COMMA!  </a:t>
            </a:r>
          </a:p>
          <a:p>
            <a:r>
              <a:rPr lang="en-GB" dirty="0">
                <a:latin typeface="Letter-join Plus 8" panose="02000505000000020003" pitchFamily="50" charset="0"/>
              </a:rPr>
              <a:t>Later that day,			Happily, </a:t>
            </a:r>
          </a:p>
        </p:txBody>
      </p:sp>
      <p:pic>
        <p:nvPicPr>
          <p:cNvPr id="2" name="Recorded Sound">
            <a:hlinkClick r:id="" action="ppaction://media"/>
            <a:extLst>
              <a:ext uri="{FF2B5EF4-FFF2-40B4-BE49-F238E27FC236}">
                <a16:creationId xmlns:a16="http://schemas.microsoft.com/office/drawing/2014/main" id="{DBAA6BFA-BC24-469B-9C40-26A8DD143E3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17496" y="3985591"/>
            <a:ext cx="609600" cy="609600"/>
          </a:xfrm>
          <a:prstGeom prst="rect">
            <a:avLst/>
          </a:prstGeom>
        </p:spPr>
      </p:pic>
    </p:spTree>
    <p:extLst>
      <p:ext uri="{BB962C8B-B14F-4D97-AF65-F5344CB8AC3E}">
        <p14:creationId xmlns:p14="http://schemas.microsoft.com/office/powerpoint/2010/main" val="129051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3567-CE6F-498A-92A5-78A018D32A3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295CDC-5D3B-4FE6-8FB0-A00015C9255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97B03D4-0B97-4681-AF34-324673557823}"/>
              </a:ext>
            </a:extLst>
          </p:cNvPr>
          <p:cNvPicPr>
            <a:picLocks noChangeAspect="1"/>
          </p:cNvPicPr>
          <p:nvPr/>
        </p:nvPicPr>
        <p:blipFill rotWithShape="1">
          <a:blip r:embed="rId2"/>
          <a:srcRect l="4405" t="2930" r="3339" b="10939"/>
          <a:stretch/>
        </p:blipFill>
        <p:spPr>
          <a:xfrm>
            <a:off x="675859" y="0"/>
            <a:ext cx="10787271" cy="6884496"/>
          </a:xfrm>
          <a:prstGeom prst="rect">
            <a:avLst/>
          </a:prstGeom>
        </p:spPr>
      </p:pic>
    </p:spTree>
    <p:extLst>
      <p:ext uri="{BB962C8B-B14F-4D97-AF65-F5344CB8AC3E}">
        <p14:creationId xmlns:p14="http://schemas.microsoft.com/office/powerpoint/2010/main" val="2784834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551</Words>
  <Application>Microsoft Office PowerPoint</Application>
  <PresentationFormat>Widescreen</PresentationFormat>
  <Paragraphs>29</Paragraphs>
  <Slides>11</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Letter-join Plus 8</vt:lpstr>
      <vt:lpstr>Office Theme</vt:lpstr>
      <vt:lpstr>English  Tuesday  26.01.21</vt:lpstr>
      <vt:lpstr>Handwriting   Practice harder words – LETTERJOIN – Students – Password  lj8943 (finger swipe is in the shape of a letter L) https://www.letterjoin.co.uk/tablet_login/ </vt:lpstr>
      <vt:lpstr>Reading</vt:lpstr>
      <vt:lpstr>Spellings   This weeks spellings are: harass, forty, foreign, government, interrupt, signature, sincere, soldier, stomach, sufficient.</vt:lpstr>
      <vt:lpstr>Spellings   This weeks spellings are: house, friend, pull, clothes, busy, people, grass and class.</vt:lpstr>
      <vt:lpstr>PowerPoint Presentation</vt:lpstr>
      <vt:lpstr>Grammar Following on from yesterdays lesson you are going to use your fronted adverbials in sentences.  For example:   As fast as she could, she raced upstairs to put her socks on.  This morning, she took her dog for a walk. Exhausted, the little, old lady crossed the road.    Log into Purplemash, you will find 2write in the 2do section.  https://www.purplemash.com/login/   </vt:lpstr>
      <vt:lpstr>PowerPoint Presentation</vt:lpstr>
      <vt:lpstr>PowerPoint Presentation</vt:lpstr>
      <vt:lpstr>Writing task:   Today you are going use your plan from yesterday and write your diary entry. Remember to use paragraphs, full stops, capital letters and look on the next slide for the features of a diary.   It must be written in first person using I and needs to be written in the past (last week, yesterday).  I have set 2write as a 2do so you can type your diary entry. I will also set a word document as well. Choose which you prefer. At the end please save/upload your work so I can mark it before Wednesday’s lesson as you’ll need to edit it in Wednesday’s lesson.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Monday  11.01.21</dc:title>
  <dc:creator>r.Metcalf@wvdomain.local</dc:creator>
  <cp:lastModifiedBy>r.Metcalf@wvdomain.local</cp:lastModifiedBy>
  <cp:revision>24</cp:revision>
  <dcterms:created xsi:type="dcterms:W3CDTF">2021-01-08T09:41:03Z</dcterms:created>
  <dcterms:modified xsi:type="dcterms:W3CDTF">2021-01-25T11:44:32Z</dcterms:modified>
</cp:coreProperties>
</file>