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59" r:id="rId5"/>
    <p:sldId id="270" r:id="rId6"/>
    <p:sldId id="271" r:id="rId7"/>
    <p:sldId id="264" r:id="rId8"/>
    <p:sldId id="268" r:id="rId9"/>
    <p:sldId id="269"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2" autoAdjust="0"/>
    <p:restoredTop sz="94660"/>
  </p:normalViewPr>
  <p:slideViewPr>
    <p:cSldViewPr snapToGrid="0">
      <p:cViewPr varScale="1">
        <p:scale>
          <a:sx n="88" d="100"/>
          <a:sy n="88" d="100"/>
        </p:scale>
        <p:origin x="46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2287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2646047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355164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30597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047E85-4E35-4214-9666-FD4C1699C3F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6369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047E85-4E35-4214-9666-FD4C1699C3FA}"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3301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047E85-4E35-4214-9666-FD4C1699C3FA}" type="datetimeFigureOut">
              <a:rPr lang="en-GB" smtClean="0"/>
              <a:t>21/01/2021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35935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047E85-4E35-4214-9666-FD4C1699C3FA}" type="datetimeFigureOut">
              <a:rPr lang="en-GB" smtClean="0"/>
              <a:t>21/01/2021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22377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47E85-4E35-4214-9666-FD4C1699C3FA}" type="datetimeFigureOut">
              <a:rPr lang="en-GB" smtClean="0"/>
              <a:t>21/01/2021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250467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47E85-4E35-4214-9666-FD4C1699C3FA}"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55706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47E85-4E35-4214-9666-FD4C1699C3FA}"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911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47E85-4E35-4214-9666-FD4C1699C3FA}" type="datetimeFigureOut">
              <a:rPr lang="en-GB" smtClean="0"/>
              <a:t>21/01/2021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16934-E64C-467B-A946-53CB97ED989A}" type="slidenum">
              <a:rPr lang="en-GB" smtClean="0"/>
              <a:t>‹#›</a:t>
            </a:fld>
            <a:endParaRPr lang="en-GB"/>
          </a:p>
        </p:txBody>
      </p:sp>
    </p:spTree>
    <p:extLst>
      <p:ext uri="{BB962C8B-B14F-4D97-AF65-F5344CB8AC3E}">
        <p14:creationId xmlns:p14="http://schemas.microsoft.com/office/powerpoint/2010/main" val="1173767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hyperlink" Target="mailto:s.hiley@worthvalleyprimary.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letterjoin.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s.hiley@worthvalleyprimary.co.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bbc.co.uk/iplayer/episode/p0102qfj/room-on-the-bro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831977" cy="2387600"/>
          </a:xfrm>
        </p:spPr>
        <p:txBody>
          <a:bodyPr>
            <a:normAutofit/>
          </a:bodyPr>
          <a:lstStyle/>
          <a:p>
            <a:r>
              <a:rPr lang="en-GB" sz="5400" dirty="0" smtClean="0">
                <a:latin typeface="Letterjoin-Air Plus 8" panose="02000805000000020003" pitchFamily="50" charset="0"/>
              </a:rPr>
              <a:t>Friday 22</a:t>
            </a:r>
            <a:r>
              <a:rPr lang="en-GB" sz="5400" baseline="30000" dirty="0" smtClean="0">
                <a:latin typeface="Letterjoin-Air Plus 8" panose="02000805000000020003" pitchFamily="50" charset="0"/>
              </a:rPr>
              <a:t>nd</a:t>
            </a:r>
            <a:r>
              <a:rPr lang="en-GB" sz="5400" dirty="0" smtClean="0">
                <a:latin typeface="Letterjoin-Air Plus 8" panose="02000805000000020003" pitchFamily="50" charset="0"/>
              </a:rPr>
              <a:t> January 2021</a:t>
            </a:r>
            <a:endParaRPr lang="en-GB" sz="5400" dirty="0">
              <a:latin typeface="Letterjoin-Air Plus 8" panose="02000805000000020003" pitchFamily="50" charset="0"/>
            </a:endParaRPr>
          </a:p>
        </p:txBody>
      </p:sp>
      <p:sp>
        <p:nvSpPr>
          <p:cNvPr id="3" name="Subtitle 2"/>
          <p:cNvSpPr>
            <a:spLocks noGrp="1"/>
          </p:cNvSpPr>
          <p:nvPr>
            <p:ph type="subTitle" idx="1"/>
          </p:nvPr>
        </p:nvSpPr>
        <p:spPr/>
        <p:txBody>
          <a:bodyPr/>
          <a:lstStyle/>
          <a:p>
            <a:r>
              <a:rPr lang="en-GB" dirty="0" smtClean="0">
                <a:latin typeface="Letterjoin-Air Plus 8" panose="02000805000000020003" pitchFamily="50" charset="0"/>
              </a:rPr>
              <a:t>English tasks.</a:t>
            </a:r>
            <a:endParaRPr lang="en-GB" dirty="0">
              <a:latin typeface="Letterjoin-Air Plus 8" panose="02000805000000020003" pitchFamily="50" charset="0"/>
            </a:endParaRPr>
          </a:p>
        </p:txBody>
      </p:sp>
      <p:pic>
        <p:nvPicPr>
          <p:cNvPr id="4" name="Picture 2" descr="Room on the Broom Christmas film praised for staying true to the book |  Julia Donaldson | The Guardi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2783" y="4122420"/>
            <a:ext cx="3784600" cy="2270760"/>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94222" y="3803060"/>
            <a:ext cx="2212612" cy="2212612"/>
          </a:xfrm>
          <a:prstGeom prst="rect">
            <a:avLst/>
          </a:prstGeom>
        </p:spPr>
      </p:pic>
    </p:spTree>
    <p:extLst>
      <p:ext uri="{BB962C8B-B14F-4D97-AF65-F5344CB8AC3E}">
        <p14:creationId xmlns:p14="http://schemas.microsoft.com/office/powerpoint/2010/main" val="364976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25" fill="hold"/>
                                        <p:tgtEl>
                                          <p:spTgt spid="5"/>
                                        </p:tgtEl>
                                      </p:cBhvr>
                                    </p:cmd>
                                  </p:childTnLst>
                                </p:cTn>
                              </p:par>
                            </p:childTnLst>
                          </p:cTn>
                        </p:par>
                      </p:childTnLst>
                    </p:cTn>
                  </p:par>
                </p:childTnLst>
              </p:cTn>
              <p:nextCondLst>
                <p:cond evt="onClick" delay="0">
                  <p:tgtEl>
                    <p:spTgt spid="5"/>
                  </p:tgtEl>
                </p:cond>
              </p:nextCondLst>
            </p:seq>
            <p:audio>
              <p:cMediaNode vol="90244">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8425" y="1028700"/>
            <a:ext cx="8477250" cy="1938992"/>
          </a:xfrm>
          <a:prstGeom prst="rect">
            <a:avLst/>
          </a:prstGeom>
          <a:noFill/>
        </p:spPr>
        <p:txBody>
          <a:bodyPr wrap="square" rtlCol="0">
            <a:spAutoFit/>
          </a:bodyPr>
          <a:lstStyle/>
          <a:p>
            <a:r>
              <a:rPr lang="en-GB" sz="2400" dirty="0" smtClean="0">
                <a:latin typeface="Letterjoin-Air Plus 8" panose="02000805000000020003" pitchFamily="50" charset="0"/>
              </a:rPr>
              <a:t>Remember I love to see your work so please email pictures to me at:</a:t>
            </a:r>
          </a:p>
          <a:p>
            <a:endParaRPr lang="en-GB" sz="2400" dirty="0" smtClean="0">
              <a:latin typeface="Letterjoin-Air Plus 8" panose="02000805000000020003" pitchFamily="50" charset="0"/>
            </a:endParaRPr>
          </a:p>
          <a:p>
            <a:r>
              <a:rPr lang="en-GB" sz="2400" dirty="0" smtClean="0">
                <a:latin typeface="Letterjoin-Air Plus 8" panose="02000805000000020003" pitchFamily="50" charset="0"/>
                <a:hlinkClick r:id="rId4"/>
              </a:rPr>
              <a:t>s.hiley@worthvalleyprimary.co.uk</a:t>
            </a:r>
            <a:endParaRPr lang="en-US" altLang="en-US" sz="2400" dirty="0" smtClean="0">
              <a:solidFill>
                <a:srgbClr val="5F5F5F"/>
              </a:solidFill>
              <a:latin typeface="Letter-join Plus 8" panose="02000505000000020003" pitchFamily="50" charset="0"/>
            </a:endParaRPr>
          </a:p>
          <a:p>
            <a:endParaRPr lang="en-GB" sz="2400" dirty="0">
              <a:latin typeface="Letterjoin-Air Plus 8" panose="02000805000000020003" pitchFamily="50" charset="0"/>
            </a:endParaRPr>
          </a:p>
        </p:txBody>
      </p:sp>
      <p:pic>
        <p:nvPicPr>
          <p:cNvPr id="2050" name="Picture 2" descr="DVD | Room on the Bro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399" y="3706356"/>
            <a:ext cx="3825875" cy="2869407"/>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29559" y="2557507"/>
            <a:ext cx="2142944" cy="2142944"/>
          </a:xfrm>
          <a:prstGeom prst="rect">
            <a:avLst/>
          </a:prstGeom>
        </p:spPr>
      </p:pic>
    </p:spTree>
    <p:extLst>
      <p:ext uri="{BB962C8B-B14F-4D97-AF65-F5344CB8AC3E}">
        <p14:creationId xmlns:p14="http://schemas.microsoft.com/office/powerpoint/2010/main" val="2440392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0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a:latin typeface="Letterjoin-Air Plus 8" panose="02000805000000020003" pitchFamily="50" charset="0"/>
              </a:rPr>
              <a:t>Handwriting</a:t>
            </a:r>
            <a:endParaRPr lang="en-GB" dirty="0"/>
          </a:p>
        </p:txBody>
      </p:sp>
      <p:sp>
        <p:nvSpPr>
          <p:cNvPr id="3" name="Content Placeholder 2"/>
          <p:cNvSpPr>
            <a:spLocks noGrp="1"/>
          </p:cNvSpPr>
          <p:nvPr>
            <p:ph idx="1"/>
          </p:nvPr>
        </p:nvSpPr>
        <p:spPr/>
        <p:txBody>
          <a:bodyPr/>
          <a:lstStyle/>
          <a:p>
            <a:r>
              <a:rPr lang="en-GB" dirty="0">
                <a:latin typeface="Letterjoin-Air Plus 8" panose="02000805000000020003" pitchFamily="50" charset="0"/>
              </a:rPr>
              <a:t>Please </a:t>
            </a:r>
            <a:r>
              <a:rPr lang="en-GB" dirty="0" smtClean="0">
                <a:latin typeface="Letterjoin-Air Plus 8" panose="02000805000000020003" pitchFamily="50" charset="0"/>
              </a:rPr>
              <a:t>practise </a:t>
            </a:r>
            <a:r>
              <a:rPr lang="en-GB" dirty="0">
                <a:latin typeface="Letterjoin-Air Plus 8" panose="02000805000000020003" pitchFamily="50" charset="0"/>
              </a:rPr>
              <a:t>the </a:t>
            </a:r>
            <a:r>
              <a:rPr lang="en-GB" dirty="0" smtClean="0">
                <a:latin typeface="Letterjoin-Air Plus 8" panose="02000805000000020003" pitchFamily="50" charset="0"/>
              </a:rPr>
              <a:t>letters:</a:t>
            </a:r>
            <a:endParaRPr lang="en-GB" dirty="0">
              <a:latin typeface="Letterjoin-Air Plus 8" panose="02000805000000020003" pitchFamily="50" charset="0"/>
              <a:hlinkClick r:id="rId2"/>
            </a:endParaRPr>
          </a:p>
          <a:p>
            <a:pPr marL="0" indent="0">
              <a:buNone/>
            </a:pPr>
            <a:endParaRPr lang="en-GB" dirty="0" smtClean="0">
              <a:latin typeface="Letterjoin-Air Plus 8" panose="02000805000000020003" pitchFamily="50" charset="0"/>
              <a:hlinkClick r:id="rId2"/>
            </a:endParaRPr>
          </a:p>
          <a:p>
            <a:pPr marL="0" indent="0">
              <a:buNone/>
            </a:pPr>
            <a:r>
              <a:rPr lang="en-GB" dirty="0" smtClean="0">
                <a:solidFill>
                  <a:srgbClr val="FF0000"/>
                </a:solidFill>
                <a:latin typeface="Letterjoin-Air Plus 8" panose="02000805000000020003" pitchFamily="50" charset="0"/>
                <a:hlinkClick r:id="rId2"/>
              </a:rPr>
              <a:t>Look on the </a:t>
            </a:r>
            <a:r>
              <a:rPr lang="en-GB" dirty="0" err="1" smtClean="0">
                <a:solidFill>
                  <a:srgbClr val="FF0000"/>
                </a:solidFill>
                <a:latin typeface="Letterjoin-Air Plus 8" panose="02000805000000020003" pitchFamily="50" charset="0"/>
                <a:hlinkClick r:id="rId2"/>
              </a:rPr>
              <a:t>letterjoin</a:t>
            </a:r>
            <a:r>
              <a:rPr lang="en-GB" dirty="0" smtClean="0">
                <a:solidFill>
                  <a:srgbClr val="FF0000"/>
                </a:solidFill>
                <a:latin typeface="Letterjoin-Air Plus 8" panose="02000805000000020003" pitchFamily="50" charset="0"/>
                <a:hlinkClick r:id="rId2"/>
              </a:rPr>
              <a:t> website to see how to form them correctly. </a:t>
            </a:r>
          </a:p>
          <a:p>
            <a:pPr marL="0" indent="0">
              <a:buNone/>
            </a:pPr>
            <a:r>
              <a:rPr lang="en-GB" dirty="0" smtClean="0">
                <a:latin typeface="Letterjoin-Air Plus 8" panose="02000805000000020003" pitchFamily="50" charset="0"/>
                <a:hlinkClick r:id="rId2"/>
              </a:rPr>
              <a:t>https</a:t>
            </a:r>
            <a:r>
              <a:rPr lang="en-GB" dirty="0">
                <a:latin typeface="Letterjoin-Air Plus 8" panose="02000805000000020003" pitchFamily="50" charset="0"/>
                <a:hlinkClick r:id="rId2"/>
              </a:rPr>
              <a:t>://letterjoin.co.uk</a:t>
            </a:r>
            <a:endParaRPr lang="en-GB" dirty="0">
              <a:latin typeface="Letterjoin-Air Plus 8" panose="02000805000000020003" pitchFamily="50" charset="0"/>
            </a:endParaRPr>
          </a:p>
          <a:p>
            <a:pPr marL="0" indent="0">
              <a:buNone/>
            </a:pPr>
            <a:r>
              <a:rPr lang="en-GB" dirty="0">
                <a:latin typeface="Letterjoin-Air Plus 8" panose="02000805000000020003" pitchFamily="50" charset="0"/>
              </a:rPr>
              <a:t>Username: lj8943  </a:t>
            </a:r>
          </a:p>
          <a:p>
            <a:r>
              <a:rPr lang="en-GB" dirty="0">
                <a:latin typeface="Letterjoin-Air Plus 8" panose="02000805000000020003" pitchFamily="50" charset="0"/>
              </a:rPr>
              <a:t>If you are using a laptop the password is: home </a:t>
            </a:r>
          </a:p>
          <a:p>
            <a:r>
              <a:rPr lang="en-GB" dirty="0">
                <a:latin typeface="Letterjoin-Air Plus 8" panose="02000805000000020003" pitchFamily="50" charset="0"/>
              </a:rPr>
              <a:t>If using an </a:t>
            </a:r>
            <a:r>
              <a:rPr lang="en-GB" dirty="0" err="1">
                <a:latin typeface="Letterjoin-Air Plus 8" panose="02000805000000020003" pitchFamily="50" charset="0"/>
              </a:rPr>
              <a:t>ipad</a:t>
            </a:r>
            <a:r>
              <a:rPr lang="en-GB" dirty="0">
                <a:latin typeface="Letterjoin-Air Plus 8" panose="02000805000000020003" pitchFamily="50" charset="0"/>
              </a:rPr>
              <a:t> or tablet the password is: capital L (Make the shape of a capital L)</a:t>
            </a:r>
          </a:p>
          <a:p>
            <a:endParaRPr lang="en-GB" dirty="0"/>
          </a:p>
        </p:txBody>
      </p:sp>
      <p:pic>
        <p:nvPicPr>
          <p:cNvPr id="4" name="Picture 3"/>
          <p:cNvPicPr>
            <a:picLocks noChangeAspect="1"/>
          </p:cNvPicPr>
          <p:nvPr/>
        </p:nvPicPr>
        <p:blipFill>
          <a:blip r:embed="rId3"/>
          <a:stretch>
            <a:fillRect/>
          </a:stretch>
        </p:blipFill>
        <p:spPr>
          <a:xfrm>
            <a:off x="7617686" y="1409564"/>
            <a:ext cx="2876143" cy="1358389"/>
          </a:xfrm>
          <a:prstGeom prst="rect">
            <a:avLst/>
          </a:prstGeom>
        </p:spPr>
      </p:pic>
    </p:spTree>
    <p:extLst>
      <p:ext uri="{BB962C8B-B14F-4D97-AF65-F5344CB8AC3E}">
        <p14:creationId xmlns:p14="http://schemas.microsoft.com/office/powerpoint/2010/main" val="1223681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Letterjoin-Air Plus 8" panose="02000805000000020003" pitchFamily="50" charset="0"/>
              </a:rPr>
              <a:t>Can you knock my socks off with your neat writing?</a:t>
            </a:r>
            <a:br>
              <a:rPr lang="en-GB" dirty="0" smtClean="0">
                <a:latin typeface="Letterjoin-Air Plus 8" panose="02000805000000020003" pitchFamily="50" charset="0"/>
              </a:rPr>
            </a:br>
            <a:endParaRPr lang="en-GB" dirty="0">
              <a:latin typeface="Letterjoin-Air Plus 8" panose="02000805000000020003" pitchFamily="50" charset="0"/>
            </a:endParaRPr>
          </a:p>
        </p:txBody>
      </p:sp>
      <p:sp>
        <p:nvSpPr>
          <p:cNvPr id="3" name="Content Placeholder 2"/>
          <p:cNvSpPr>
            <a:spLocks noGrp="1"/>
          </p:cNvSpPr>
          <p:nvPr>
            <p:ph idx="1"/>
          </p:nvPr>
        </p:nvSpPr>
        <p:spPr>
          <a:xfrm>
            <a:off x="838199" y="1825624"/>
            <a:ext cx="10905309" cy="4892743"/>
          </a:xfrm>
        </p:spPr>
        <p:txBody>
          <a:bodyPr>
            <a:normAutofit fontScale="55000" lnSpcReduction="20000"/>
          </a:bodyPr>
          <a:lstStyle/>
          <a:p>
            <a:pPr algn="ctr"/>
            <a:r>
              <a:rPr lang="en-GB" sz="4500" dirty="0" smtClean="0">
                <a:latin typeface="Letterjoin-Air Plus 8" panose="02000805000000020003" pitchFamily="50" charset="0"/>
              </a:rPr>
              <a:t>Now that you have practised your letters on letter join can you practise on a piece of paper? </a:t>
            </a:r>
          </a:p>
          <a:p>
            <a:pPr marL="0" indent="0" algn="ctr">
              <a:buNone/>
            </a:pPr>
            <a:endParaRPr lang="en-GB" sz="4500" dirty="0" smtClean="0">
              <a:latin typeface="Letterjoin-Air Plus 8" panose="02000805000000020003" pitchFamily="50" charset="0"/>
            </a:endParaRPr>
          </a:p>
          <a:p>
            <a:pPr algn="ctr"/>
            <a:r>
              <a:rPr lang="en-GB" sz="4500" dirty="0" smtClean="0">
                <a:latin typeface="Letterjoin-Air Plus 8" panose="02000805000000020003" pitchFamily="50" charset="0"/>
              </a:rPr>
              <a:t>Can you send a picture of your writing to me?</a:t>
            </a:r>
          </a:p>
          <a:p>
            <a:pPr marL="0" indent="0" algn="ctr">
              <a:buNone/>
            </a:pPr>
            <a:endParaRPr lang="en-GB" sz="4500" dirty="0" smtClean="0">
              <a:latin typeface="Letterjoin-Air Plus 8" panose="02000805000000020003" pitchFamily="50" charset="0"/>
            </a:endParaRPr>
          </a:p>
          <a:p>
            <a:pPr marL="0" lvl="0" indent="0" algn="ctr">
              <a:buNone/>
            </a:pPr>
            <a:r>
              <a:rPr lang="en-US" altLang="en-US" sz="4500" dirty="0" smtClean="0">
                <a:solidFill>
                  <a:srgbClr val="5F5F5F"/>
                </a:solidFill>
                <a:latin typeface="Letter-join Plus 8" panose="02000505000000020003" pitchFamily="50" charset="0"/>
                <a:hlinkClick r:id="rId2"/>
              </a:rPr>
              <a:t>s.hiley@worthvalleyprimary.co.uk</a:t>
            </a:r>
            <a:endParaRPr lang="en-US" altLang="en-US" sz="4500" dirty="0" smtClean="0">
              <a:solidFill>
                <a:srgbClr val="5F5F5F"/>
              </a:solidFill>
              <a:latin typeface="Letter-join Plus 8" panose="02000505000000020003" pitchFamily="50" charset="0"/>
            </a:endParaRPr>
          </a:p>
          <a:p>
            <a:pPr marL="0" lvl="0" indent="0" algn="ctr">
              <a:buNone/>
            </a:pPr>
            <a:endParaRPr lang="en-US" altLang="en-US" sz="4500" dirty="0">
              <a:solidFill>
                <a:srgbClr val="5F5F5F"/>
              </a:solidFill>
              <a:latin typeface="Letter-join Plus 8" panose="02000505000000020003" pitchFamily="50" charset="0"/>
            </a:endParaRPr>
          </a:p>
          <a:p>
            <a:pPr marL="0" indent="0">
              <a:buNone/>
            </a:pPr>
            <a:endParaRPr lang="en-GB" dirty="0">
              <a:latin typeface="Letterjoin-Air Plus 8" panose="02000805000000020003" pitchFamily="50" charset="0"/>
            </a:endParaRPr>
          </a:p>
          <a:p>
            <a:pPr marL="0" indent="0">
              <a:buNone/>
            </a:pPr>
            <a:endParaRPr lang="en-GB" dirty="0" smtClean="0">
              <a:latin typeface="Letterjoin-Air Plus 8" panose="02000805000000020003" pitchFamily="50" charset="0"/>
            </a:endParaRPr>
          </a:p>
          <a:p>
            <a:pPr marL="0" indent="0">
              <a:buNone/>
            </a:pPr>
            <a:endParaRPr lang="en-GB" dirty="0" smtClean="0">
              <a:latin typeface="Letterjoin-Air Plus 8" panose="02000805000000020003" pitchFamily="50" charset="0"/>
            </a:endParaRPr>
          </a:p>
          <a:p>
            <a:pPr marL="0" indent="0">
              <a:buNone/>
            </a:pPr>
            <a:endParaRPr lang="en-GB" dirty="0">
              <a:latin typeface="Letterjoin-Air Plus 8" panose="02000805000000020003" pitchFamily="50" charset="0"/>
            </a:endParaRPr>
          </a:p>
          <a:p>
            <a:pPr marL="0" indent="0">
              <a:buNone/>
            </a:pPr>
            <a:endParaRPr lang="en-GB" dirty="0" smtClean="0">
              <a:latin typeface="Letterjoin-Air Plus 8" panose="02000805000000020003" pitchFamily="50" charset="0"/>
            </a:endParaRPr>
          </a:p>
          <a:p>
            <a:pPr marL="0" indent="0">
              <a:buNone/>
            </a:pPr>
            <a:endParaRPr lang="en-GB" dirty="0" smtClean="0">
              <a:latin typeface="Letterjoin-Air Plus 8" panose="02000805000000020003" pitchFamily="50" charset="0"/>
            </a:endParaRPr>
          </a:p>
          <a:p>
            <a:pPr marL="0" indent="0">
              <a:buNone/>
            </a:pPr>
            <a:endParaRPr lang="en-GB" dirty="0">
              <a:latin typeface="Letterjoin-Air Plus 8" panose="02000805000000020003" pitchFamily="50" charset="0"/>
            </a:endParaRPr>
          </a:p>
          <a:p>
            <a:pPr marL="0" indent="0">
              <a:buNone/>
            </a:pPr>
            <a:r>
              <a:rPr lang="en-GB" dirty="0" smtClean="0">
                <a:latin typeface="Letterjoin-Air Plus 8" panose="02000805000000020003" pitchFamily="50" charset="0"/>
              </a:rPr>
              <a:t> </a:t>
            </a:r>
          </a:p>
        </p:txBody>
      </p:sp>
      <p:pic>
        <p:nvPicPr>
          <p:cNvPr id="4" name="Picture 3"/>
          <p:cNvPicPr>
            <a:picLocks noChangeAspect="1"/>
          </p:cNvPicPr>
          <p:nvPr/>
        </p:nvPicPr>
        <p:blipFill>
          <a:blip r:embed="rId3"/>
          <a:stretch>
            <a:fillRect/>
          </a:stretch>
        </p:blipFill>
        <p:spPr>
          <a:xfrm>
            <a:off x="10353801" y="5313430"/>
            <a:ext cx="1294603" cy="1404938"/>
          </a:xfrm>
          <a:prstGeom prst="rect">
            <a:avLst/>
          </a:prstGeom>
        </p:spPr>
      </p:pic>
    </p:spTree>
    <p:extLst>
      <p:ext uri="{BB962C8B-B14F-4D97-AF65-F5344CB8AC3E}">
        <p14:creationId xmlns:p14="http://schemas.microsoft.com/office/powerpoint/2010/main" val="3512789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2684"/>
            <a:ext cx="9144000" cy="895350"/>
          </a:xfrm>
        </p:spPr>
        <p:txBody>
          <a:bodyPr>
            <a:normAutofit fontScale="90000"/>
          </a:bodyPr>
          <a:lstStyle/>
          <a:p>
            <a:r>
              <a:rPr lang="en-GB" sz="4800" u="sng" dirty="0" smtClean="0">
                <a:latin typeface="Letterjoin-Air Plus 8" panose="02000805000000020003" pitchFamily="50" charset="0"/>
              </a:rPr>
              <a:t>Reading and writing tasks </a:t>
            </a:r>
            <a:endParaRPr lang="en-GB" sz="4800" u="sng" dirty="0">
              <a:latin typeface="Letterjoin-Air Plus 8" panose="02000805000000020003" pitchFamily="50" charset="0"/>
            </a:endParaRPr>
          </a:p>
        </p:txBody>
      </p:sp>
      <p:sp>
        <p:nvSpPr>
          <p:cNvPr id="3" name="Subtitle 2"/>
          <p:cNvSpPr>
            <a:spLocks noGrp="1"/>
          </p:cNvSpPr>
          <p:nvPr>
            <p:ph type="subTitle" idx="1"/>
          </p:nvPr>
        </p:nvSpPr>
        <p:spPr>
          <a:xfrm>
            <a:off x="1524000" y="1333500"/>
            <a:ext cx="9144000" cy="2447925"/>
          </a:xfrm>
        </p:spPr>
        <p:txBody>
          <a:bodyPr>
            <a:normAutofit fontScale="62500" lnSpcReduction="20000"/>
          </a:bodyPr>
          <a:lstStyle/>
          <a:p>
            <a:r>
              <a:rPr lang="en-GB" dirty="0">
                <a:latin typeface="Letterjoin-Air Plus 8" panose="02000805000000020003" pitchFamily="50" charset="0"/>
              </a:rPr>
              <a:t>This week we are reading </a:t>
            </a:r>
          </a:p>
          <a:p>
            <a:r>
              <a:rPr lang="en-GB" dirty="0">
                <a:latin typeface="Letterjoin-Air Plus 8" panose="02000805000000020003" pitchFamily="50" charset="0"/>
              </a:rPr>
              <a:t>Room on the Broom</a:t>
            </a:r>
          </a:p>
          <a:p>
            <a:r>
              <a:rPr lang="en-GB" dirty="0">
                <a:latin typeface="Letterjoin-Air Plus 8" panose="02000805000000020003" pitchFamily="50" charset="0"/>
              </a:rPr>
              <a:t>by Julia Donaldson.</a:t>
            </a:r>
          </a:p>
          <a:p>
            <a:endParaRPr lang="en-GB" dirty="0">
              <a:latin typeface="Letterjoin-Air Plus 8" panose="02000805000000020003" pitchFamily="50" charset="0"/>
            </a:endParaRPr>
          </a:p>
          <a:p>
            <a:endParaRPr lang="en-GB" dirty="0">
              <a:latin typeface="Letterjoin-Air Plus 8" panose="02000805000000020003" pitchFamily="50" charset="0"/>
            </a:endParaRPr>
          </a:p>
          <a:p>
            <a:pPr>
              <a:lnSpc>
                <a:spcPct val="220000"/>
              </a:lnSpc>
            </a:pPr>
            <a:r>
              <a:rPr lang="en-GB" dirty="0" smtClean="0">
                <a:latin typeface="Letterjoin-Air Plus 8" panose="02000805000000020003" pitchFamily="50" charset="0"/>
              </a:rPr>
              <a:t>Here is the link to the story again if you would like to watch it again to help with your work for today.</a:t>
            </a:r>
            <a:endParaRPr lang="en-GB" dirty="0">
              <a:latin typeface="Letterjoin-Air Plus 8" panose="02000805000000020003" pitchFamily="50" charset="0"/>
            </a:endParaRPr>
          </a:p>
          <a:p>
            <a:endParaRPr lang="en-GB" dirty="0">
              <a:latin typeface="Letterjoin-Air Plus 8" panose="02000805000000020003" pitchFamily="50" charset="0"/>
            </a:endParaRPr>
          </a:p>
        </p:txBody>
      </p:sp>
      <p:sp>
        <p:nvSpPr>
          <p:cNvPr id="6" name="Rectangle 5"/>
          <p:cNvSpPr/>
          <p:nvPr/>
        </p:nvSpPr>
        <p:spPr>
          <a:xfrm>
            <a:off x="1115423" y="3943349"/>
            <a:ext cx="6096000" cy="646331"/>
          </a:xfrm>
          <a:prstGeom prst="rect">
            <a:avLst/>
          </a:prstGeom>
        </p:spPr>
        <p:txBody>
          <a:bodyPr>
            <a:spAutoFit/>
          </a:bodyPr>
          <a:lstStyle/>
          <a:p>
            <a:r>
              <a:rPr lang="en-GB" u="sng" dirty="0">
                <a:solidFill>
                  <a:srgbClr val="0000FF"/>
                </a:solidFill>
                <a:latin typeface="Times New Roman" panose="02020603050405020304" pitchFamily="18" charset="0"/>
                <a:ea typeface="Times New Roman" panose="02020603050405020304" pitchFamily="18" charset="0"/>
                <a:hlinkClick r:id="rId2"/>
              </a:rPr>
              <a:t>https://www.bbc.co.uk/iplayer/episode/p0102qfj/room-on-the-broom</a:t>
            </a:r>
            <a:endParaRPr lang="en-GB" dirty="0">
              <a:latin typeface="Times New Roman" panose="02020603050405020304" pitchFamily="18" charset="0"/>
              <a:ea typeface="Times New Roman" panose="02020603050405020304" pitchFamily="18" charset="0"/>
            </a:endParaRPr>
          </a:p>
        </p:txBody>
      </p:sp>
      <p:pic>
        <p:nvPicPr>
          <p:cNvPr id="1026" name="Picture 2" descr="Room on the Broom Christmas film praised for staying true to the book |  Julia Donaldson | The Guard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200" y="4266514"/>
            <a:ext cx="3784600" cy="2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373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766" y="574766"/>
            <a:ext cx="10833462" cy="722811"/>
          </a:xfrm>
        </p:spPr>
        <p:txBody>
          <a:bodyPr>
            <a:normAutofit/>
          </a:bodyPr>
          <a:lstStyle/>
          <a:p>
            <a:r>
              <a:rPr lang="en-GB" sz="2800" u="sng" dirty="0" smtClean="0">
                <a:latin typeface="Letterjoin-Air Plus 8" panose="02000805000000020003" pitchFamily="50" charset="0"/>
              </a:rPr>
              <a:t>Reading Tasks (Our Whole Class Reading Session)</a:t>
            </a:r>
            <a:endParaRPr lang="en-GB" sz="2800" u="sng" dirty="0">
              <a:latin typeface="Letterjoin-Air Plus 8" panose="02000805000000020003" pitchFamily="50" charset="0"/>
            </a:endParaRPr>
          </a:p>
        </p:txBody>
      </p:sp>
      <p:pic>
        <p:nvPicPr>
          <p:cNvPr id="4" name="Picture 3"/>
          <p:cNvPicPr>
            <a:picLocks noChangeAspect="1"/>
          </p:cNvPicPr>
          <p:nvPr/>
        </p:nvPicPr>
        <p:blipFill>
          <a:blip r:embed="rId4"/>
          <a:stretch>
            <a:fillRect/>
          </a:stretch>
        </p:blipFill>
        <p:spPr>
          <a:xfrm>
            <a:off x="1018903" y="1942010"/>
            <a:ext cx="7077855" cy="4801145"/>
          </a:xfrm>
          <a:prstGeom prst="rect">
            <a:avLst/>
          </a:prstGeom>
        </p:spPr>
      </p:pic>
      <p:sp>
        <p:nvSpPr>
          <p:cNvPr id="3" name="Subtitle 2"/>
          <p:cNvSpPr>
            <a:spLocks noGrp="1"/>
          </p:cNvSpPr>
          <p:nvPr>
            <p:ph type="subTitle" idx="1"/>
          </p:nvPr>
        </p:nvSpPr>
        <p:spPr>
          <a:xfrm>
            <a:off x="740229" y="1541417"/>
            <a:ext cx="10667999" cy="3716383"/>
          </a:xfrm>
        </p:spPr>
        <p:txBody>
          <a:bodyPr/>
          <a:lstStyle/>
          <a:p>
            <a:r>
              <a:rPr lang="en-GB" dirty="0" smtClean="0">
                <a:latin typeface="Letterjoin-Air Plus 8" panose="02000805000000020003" pitchFamily="50" charset="0"/>
              </a:rPr>
              <a:t>Can you put the story in the correct order?</a:t>
            </a:r>
            <a:endParaRPr lang="en-GB" dirty="0">
              <a:latin typeface="Letterjoin-Air Plus 8" panose="02000805000000020003" pitchFamily="50" charset="0"/>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61120" y="2461715"/>
            <a:ext cx="1386684" cy="1386684"/>
          </a:xfrm>
          <a:prstGeom prst="rect">
            <a:avLst/>
          </a:prstGeom>
        </p:spPr>
      </p:pic>
    </p:spTree>
    <p:extLst>
      <p:ext uri="{BB962C8B-B14F-4D97-AF65-F5344CB8AC3E}">
        <p14:creationId xmlns:p14="http://schemas.microsoft.com/office/powerpoint/2010/main" val="28179047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7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u="sng" dirty="0" smtClean="0">
                <a:latin typeface="Letterjoin-Air Plus 8" panose="02000805000000020003" pitchFamily="50" charset="0"/>
              </a:rPr>
              <a:t>Can you answer these questions?</a:t>
            </a:r>
            <a:endParaRPr lang="en-GB" sz="2800" b="1" u="sng" dirty="0">
              <a:latin typeface="Letterjoin-Air Plus 8" panose="02000805000000020003" pitchFamily="50" charset="0"/>
            </a:endParaRPr>
          </a:p>
        </p:txBody>
      </p:sp>
      <p:sp>
        <p:nvSpPr>
          <p:cNvPr id="3" name="Content Placeholder 2"/>
          <p:cNvSpPr>
            <a:spLocks noGrp="1"/>
          </p:cNvSpPr>
          <p:nvPr>
            <p:ph idx="1"/>
          </p:nvPr>
        </p:nvSpPr>
        <p:spPr>
          <a:xfrm>
            <a:off x="838200" y="1825624"/>
            <a:ext cx="10515600" cy="4670969"/>
          </a:xfrm>
        </p:spPr>
        <p:txBody>
          <a:bodyPr>
            <a:normAutofit fontScale="92500"/>
          </a:bodyPr>
          <a:lstStyle/>
          <a:p>
            <a:endParaRPr lang="en-GB" dirty="0">
              <a:latin typeface="Letterjoin-Air Plus 8" panose="02000805000000020003" pitchFamily="50" charset="0"/>
            </a:endParaRPr>
          </a:p>
          <a:p>
            <a:r>
              <a:rPr lang="en-GB" dirty="0" smtClean="0">
                <a:latin typeface="Letterjoin-Air Plus 8" panose="02000805000000020003" pitchFamily="50" charset="0"/>
              </a:rPr>
              <a:t>How did the witch lose her hat?</a:t>
            </a:r>
          </a:p>
          <a:p>
            <a:endParaRPr lang="en-GB" dirty="0">
              <a:latin typeface="Letterjoin-Air Plus 8" panose="02000805000000020003" pitchFamily="50" charset="0"/>
            </a:endParaRPr>
          </a:p>
          <a:p>
            <a:r>
              <a:rPr lang="en-GB" dirty="0" smtClean="0">
                <a:latin typeface="Letterjoin-Air Plus 8" panose="02000805000000020003" pitchFamily="50" charset="0"/>
              </a:rPr>
              <a:t>What animal found the witches hat?</a:t>
            </a:r>
          </a:p>
          <a:p>
            <a:endParaRPr lang="en-GB" dirty="0">
              <a:latin typeface="Letterjoin-Air Plus 8" panose="02000805000000020003" pitchFamily="50" charset="0"/>
            </a:endParaRPr>
          </a:p>
          <a:p>
            <a:r>
              <a:rPr lang="en-GB" dirty="0" smtClean="0">
                <a:latin typeface="Letterjoin-Air Plus 8" panose="02000805000000020003" pitchFamily="50" charset="0"/>
              </a:rPr>
              <a:t>As the storm started, what object did the witch drop?</a:t>
            </a:r>
          </a:p>
          <a:p>
            <a:endParaRPr lang="en-GB" dirty="0" smtClean="0">
              <a:latin typeface="Letterjoin-Air Plus 8" panose="02000805000000020003" pitchFamily="50" charset="0"/>
            </a:endParaRPr>
          </a:p>
          <a:p>
            <a:r>
              <a:rPr lang="en-GB" dirty="0">
                <a:latin typeface="Letterjoin-Air Plus 8" panose="02000805000000020003" pitchFamily="50" charset="0"/>
              </a:rPr>
              <a:t>Do you think the witch preferred being on her own or having the animals with her? Can you explain why?</a:t>
            </a:r>
          </a:p>
          <a:p>
            <a:endParaRPr lang="en-GB" dirty="0">
              <a:latin typeface="Letterjoin-Air Plus 8" panose="02000805000000020003" pitchFamily="50" charset="0"/>
            </a:endParaRPr>
          </a:p>
          <a:p>
            <a:endParaRPr lang="en-GB" dirty="0" smtClean="0">
              <a:latin typeface="Letterjoin-Air Plus 8" panose="02000805000000020003" pitchFamily="50" charset="0"/>
            </a:endParaRPr>
          </a:p>
          <a:p>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34359" y="928370"/>
            <a:ext cx="1524635" cy="1524635"/>
          </a:xfrm>
          <a:prstGeom prst="rect">
            <a:avLst/>
          </a:prstGeom>
        </p:spPr>
      </p:pic>
    </p:spTree>
    <p:extLst>
      <p:ext uri="{BB962C8B-B14F-4D97-AF65-F5344CB8AC3E}">
        <p14:creationId xmlns:p14="http://schemas.microsoft.com/office/powerpoint/2010/main" val="48125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9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0" y="682625"/>
            <a:ext cx="10515600" cy="4351338"/>
          </a:xfrm>
        </p:spPr>
        <p:txBody>
          <a:bodyPr>
            <a:normAutofit lnSpcReduction="10000"/>
          </a:bodyPr>
          <a:lstStyle/>
          <a:p>
            <a:pPr lvl="0"/>
            <a:endParaRPr lang="en-GB" dirty="0" smtClean="0">
              <a:latin typeface="Letter-join Plus 8" panose="02000505000000020003" pitchFamily="50" charset="0"/>
            </a:endParaRPr>
          </a:p>
          <a:p>
            <a:pPr marL="0" lvl="0" indent="0" algn="ctr">
              <a:buNone/>
            </a:pPr>
            <a:r>
              <a:rPr lang="en-GB" sz="3800" b="1" u="sng" dirty="0" smtClean="0">
                <a:latin typeface="Letterjoin-Air Plus 8" panose="02000805000000020003" pitchFamily="50" charset="0"/>
              </a:rPr>
              <a:t>Writing Task </a:t>
            </a:r>
          </a:p>
          <a:p>
            <a:pPr marL="0" indent="0">
              <a:buNone/>
            </a:pPr>
            <a:r>
              <a:rPr lang="en-GB" b="1" dirty="0" smtClean="0">
                <a:latin typeface="Letterjoin-Air Plus 8" panose="02000805000000020003" pitchFamily="50" charset="0"/>
              </a:rPr>
              <a:t>Can you design a new friend for the witch to join her on her broomstick? </a:t>
            </a:r>
          </a:p>
          <a:p>
            <a:pPr marL="0" indent="0">
              <a:buNone/>
            </a:pPr>
            <a:r>
              <a:rPr lang="en-GB" b="1" dirty="0" smtClean="0">
                <a:latin typeface="Letterjoin-Air Plus 8" panose="02000805000000020003" pitchFamily="50" charset="0"/>
              </a:rPr>
              <a:t>It could be another animal, a witch or a boy or girl.</a:t>
            </a:r>
          </a:p>
          <a:p>
            <a:pPr marL="0" indent="0">
              <a:buNone/>
            </a:pPr>
            <a:endParaRPr lang="en-GB" b="1" dirty="0" smtClean="0">
              <a:latin typeface="Letterjoin-Air Plus 8" panose="02000805000000020003" pitchFamily="50" charset="0"/>
            </a:endParaRPr>
          </a:p>
          <a:p>
            <a:pPr marL="0" indent="0">
              <a:buNone/>
            </a:pPr>
            <a:r>
              <a:rPr lang="en-GB" b="1" dirty="0" smtClean="0">
                <a:latin typeface="Letterjoin-Air Plus 8" panose="02000805000000020003" pitchFamily="50" charset="0"/>
              </a:rPr>
              <a:t>Who might you pick? Can you describe them and say why you think they would be a good friend for the witch?</a:t>
            </a:r>
          </a:p>
          <a:p>
            <a:pPr marL="0" indent="0">
              <a:buNone/>
            </a:pPr>
            <a:endParaRPr lang="en-GB" b="1" dirty="0">
              <a:latin typeface="Letterjoin-Air Plus 8" panose="02000805000000020003" pitchFamily="50" charset="0"/>
            </a:endParaRPr>
          </a:p>
          <a:p>
            <a:pPr marL="0" indent="0">
              <a:buNone/>
            </a:pPr>
            <a:endParaRPr lang="en-GB" b="1" dirty="0" smtClean="0">
              <a:latin typeface="Letterjoin-Air Plus 8" panose="02000805000000020003" pitchFamily="50" charset="0"/>
            </a:endParaRPr>
          </a:p>
          <a:p>
            <a:pPr marL="0" indent="0">
              <a:buNone/>
            </a:pPr>
            <a:endParaRPr lang="en-GB" b="1" dirty="0">
              <a:latin typeface="Letterjoin-Air Plus 8" panose="02000805000000020003" pitchFamily="50" charset="0"/>
            </a:endParaRPr>
          </a:p>
          <a:p>
            <a:pPr marL="0" indent="0">
              <a:buNone/>
            </a:pPr>
            <a:endParaRPr lang="en-GB" b="1" dirty="0" smtClean="0">
              <a:latin typeface="Letterjoin-Air Plus 8" panose="02000805000000020003" pitchFamily="50" charset="0"/>
            </a:endParaRPr>
          </a:p>
          <a:p>
            <a:pPr marL="0" indent="0">
              <a:buNone/>
            </a:pPr>
            <a:endParaRPr lang="en-GB" b="1" dirty="0">
              <a:latin typeface="Letterjoin-Air Plus 8" panose="02000805000000020003" pitchFamily="50" charset="0"/>
            </a:endParaRPr>
          </a:p>
        </p:txBody>
      </p:sp>
      <p:pic>
        <p:nvPicPr>
          <p:cNvPr id="2" name="Picture 1"/>
          <p:cNvPicPr>
            <a:picLocks noChangeAspect="1"/>
          </p:cNvPicPr>
          <p:nvPr/>
        </p:nvPicPr>
        <p:blipFill>
          <a:blip r:embed="rId4"/>
          <a:stretch>
            <a:fillRect/>
          </a:stretch>
        </p:blipFill>
        <p:spPr>
          <a:xfrm>
            <a:off x="9841230" y="4878297"/>
            <a:ext cx="1575707" cy="1395034"/>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22982" y="423908"/>
            <a:ext cx="1218248" cy="1218248"/>
          </a:xfrm>
          <a:prstGeom prst="rect">
            <a:avLst/>
          </a:prstGeom>
        </p:spPr>
      </p:pic>
    </p:spTree>
    <p:extLst>
      <p:ext uri="{BB962C8B-B14F-4D97-AF65-F5344CB8AC3E}">
        <p14:creationId xmlns:p14="http://schemas.microsoft.com/office/powerpoint/2010/main" val="37694521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4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932" y="899960"/>
            <a:ext cx="10058400" cy="3593896"/>
          </a:xfrm>
        </p:spPr>
        <p:txBody>
          <a:bodyPr>
            <a:normAutofit fontScale="90000"/>
          </a:bodyPr>
          <a:lstStyle/>
          <a:p>
            <a:r>
              <a:rPr lang="en-GB" sz="3100" dirty="0" smtClean="0">
                <a:latin typeface="Letterjoin-Air Plus 8" panose="02000805000000020003" pitchFamily="50" charset="0"/>
              </a:rPr>
              <a:t/>
            </a:r>
            <a:br>
              <a:rPr lang="en-GB" sz="3100" dirty="0" smtClean="0">
                <a:latin typeface="Letterjoin-Air Plus 8" panose="02000805000000020003" pitchFamily="50" charset="0"/>
              </a:rPr>
            </a:br>
            <a:r>
              <a:rPr lang="en-GB" sz="3100" dirty="0">
                <a:latin typeface="Letterjoin-Air Plus 8" panose="02000805000000020003" pitchFamily="50" charset="0"/>
              </a:rPr>
              <a:t/>
            </a:r>
            <a:br>
              <a:rPr lang="en-GB" sz="3100" dirty="0">
                <a:latin typeface="Letterjoin-Air Plus 8" panose="02000805000000020003" pitchFamily="50" charset="0"/>
              </a:rPr>
            </a:br>
            <a:r>
              <a:rPr lang="en-GB" sz="3100" dirty="0" smtClean="0">
                <a:latin typeface="Letterjoin-Air Plus 8" panose="02000805000000020003" pitchFamily="50" charset="0"/>
              </a:rPr>
              <a:t/>
            </a:r>
            <a:br>
              <a:rPr lang="en-GB" sz="3100" dirty="0" smtClean="0">
                <a:latin typeface="Letterjoin-Air Plus 8" panose="02000805000000020003" pitchFamily="50" charset="0"/>
              </a:rPr>
            </a:br>
            <a:r>
              <a:rPr lang="en-GB" sz="3100" dirty="0" smtClean="0">
                <a:latin typeface="Letterjoin-Air Plus 8" panose="02000805000000020003" pitchFamily="50" charset="0"/>
              </a:rPr>
              <a:t/>
            </a:r>
            <a:br>
              <a:rPr lang="en-GB" sz="3100" dirty="0" smtClean="0">
                <a:latin typeface="Letterjoin-Air Plus 8" panose="02000805000000020003" pitchFamily="50" charset="0"/>
              </a:rPr>
            </a:br>
            <a:r>
              <a:rPr lang="en-GB" sz="3100" dirty="0" smtClean="0">
                <a:latin typeface="Letterjoin-Air Plus 8" panose="02000805000000020003" pitchFamily="50" charset="0"/>
              </a:rPr>
              <a:t>Here are some ideas of characters you might pick: </a:t>
            </a:r>
            <a:br>
              <a:rPr lang="en-GB" sz="3100" dirty="0" smtClean="0">
                <a:latin typeface="Letterjoin-Air Plus 8" panose="02000805000000020003" pitchFamily="50" charset="0"/>
              </a:rPr>
            </a:br>
            <a:r>
              <a:rPr lang="en-GB" sz="3100" dirty="0" smtClean="0">
                <a:latin typeface="Letterjoin-Air Plus 8" panose="02000805000000020003" pitchFamily="50" charset="0"/>
              </a:rPr>
              <a:t/>
            </a:r>
            <a:br>
              <a:rPr lang="en-GB" sz="3100" dirty="0" smtClean="0">
                <a:latin typeface="Letterjoin-Air Plus 8" panose="02000805000000020003" pitchFamily="50" charset="0"/>
              </a:rPr>
            </a:br>
            <a:r>
              <a:rPr lang="en-GB" sz="3100" dirty="0" smtClean="0">
                <a:latin typeface="Letterjoin-Air Plus 8" panose="02000805000000020003" pitchFamily="50" charset="0"/>
              </a:rPr>
              <a:t/>
            </a:r>
            <a:br>
              <a:rPr lang="en-GB" sz="3100" dirty="0" smtClean="0">
                <a:latin typeface="Letterjoin-Air Plus 8" panose="02000805000000020003" pitchFamily="50" charset="0"/>
              </a:rPr>
            </a:br>
            <a:r>
              <a:rPr lang="en-GB" sz="2700" dirty="0" smtClean="0">
                <a:latin typeface="Letterjoin-Air Plus 8" panose="02000805000000020003" pitchFamily="50" charset="0"/>
              </a:rPr>
              <a:t/>
            </a:r>
            <a:br>
              <a:rPr lang="en-GB" sz="2700" dirty="0" smtClean="0">
                <a:latin typeface="Letterjoin-Air Plus 8" panose="02000805000000020003" pitchFamily="50" charset="0"/>
              </a:rPr>
            </a:br>
            <a:r>
              <a:rPr lang="en-GB" dirty="0" smtClean="0"/>
              <a:t/>
            </a:r>
            <a:br>
              <a:rPr lang="en-GB" dirty="0" smtClean="0"/>
            </a:br>
            <a:endParaRPr lang="en-GB" dirty="0"/>
          </a:p>
        </p:txBody>
      </p:sp>
      <p:sp>
        <p:nvSpPr>
          <p:cNvPr id="3" name="Subtitle 2"/>
          <p:cNvSpPr>
            <a:spLocks noGrp="1"/>
          </p:cNvSpPr>
          <p:nvPr>
            <p:ph type="subTitle" idx="1"/>
          </p:nvPr>
        </p:nvSpPr>
        <p:spPr>
          <a:xfrm>
            <a:off x="1637210" y="5160872"/>
            <a:ext cx="8604069" cy="827881"/>
          </a:xfrm>
        </p:spPr>
        <p:txBody>
          <a:bodyPr/>
          <a:lstStyle/>
          <a:p>
            <a:r>
              <a:rPr lang="en-GB" b="1" dirty="0">
                <a:solidFill>
                  <a:schemeClr val="accent1">
                    <a:lumMod val="50000"/>
                  </a:schemeClr>
                </a:solidFill>
                <a:latin typeface="Letterjoin-Air Plus 8" panose="02000805000000020003" pitchFamily="50" charset="0"/>
              </a:rPr>
              <a:t>Don’t forget your neatest handwriting, finger spaces, capital letters and full stops.</a:t>
            </a:r>
          </a:p>
          <a:p>
            <a:endParaRPr lang="en-GB" dirty="0"/>
          </a:p>
        </p:txBody>
      </p:sp>
      <p:pic>
        <p:nvPicPr>
          <p:cNvPr id="5" name="Picture 4"/>
          <p:cNvPicPr>
            <a:picLocks noChangeAspect="1"/>
          </p:cNvPicPr>
          <p:nvPr/>
        </p:nvPicPr>
        <p:blipFill>
          <a:blip r:embed="rId4"/>
          <a:stretch>
            <a:fillRect/>
          </a:stretch>
        </p:blipFill>
        <p:spPr>
          <a:xfrm>
            <a:off x="894926" y="2022430"/>
            <a:ext cx="1484568" cy="1600337"/>
          </a:xfrm>
          <a:prstGeom prst="rect">
            <a:avLst/>
          </a:prstGeom>
        </p:spPr>
      </p:pic>
      <p:pic>
        <p:nvPicPr>
          <p:cNvPr id="6" name="Picture 5"/>
          <p:cNvPicPr>
            <a:picLocks noChangeAspect="1"/>
          </p:cNvPicPr>
          <p:nvPr/>
        </p:nvPicPr>
        <p:blipFill>
          <a:blip r:embed="rId5"/>
          <a:stretch>
            <a:fillRect/>
          </a:stretch>
        </p:blipFill>
        <p:spPr>
          <a:xfrm>
            <a:off x="2890430" y="2388831"/>
            <a:ext cx="1847850" cy="2105025"/>
          </a:xfrm>
          <a:prstGeom prst="rect">
            <a:avLst/>
          </a:prstGeom>
        </p:spPr>
      </p:pic>
      <p:pic>
        <p:nvPicPr>
          <p:cNvPr id="7" name="Picture 6"/>
          <p:cNvPicPr>
            <a:picLocks noChangeAspect="1"/>
          </p:cNvPicPr>
          <p:nvPr/>
        </p:nvPicPr>
        <p:blipFill>
          <a:blip r:embed="rId6"/>
          <a:stretch>
            <a:fillRect/>
          </a:stretch>
        </p:blipFill>
        <p:spPr>
          <a:xfrm>
            <a:off x="4948644" y="2136376"/>
            <a:ext cx="1981200" cy="2305050"/>
          </a:xfrm>
          <a:prstGeom prst="rect">
            <a:avLst/>
          </a:prstGeom>
        </p:spPr>
      </p:pic>
      <p:pic>
        <p:nvPicPr>
          <p:cNvPr id="9" name="Picture 8"/>
          <p:cNvPicPr>
            <a:picLocks noChangeAspect="1"/>
          </p:cNvPicPr>
          <p:nvPr/>
        </p:nvPicPr>
        <p:blipFill>
          <a:blip r:embed="rId7"/>
          <a:stretch>
            <a:fillRect/>
          </a:stretch>
        </p:blipFill>
        <p:spPr>
          <a:xfrm>
            <a:off x="7195253" y="2093418"/>
            <a:ext cx="2090194" cy="2695849"/>
          </a:xfrm>
          <a:prstGeom prst="rect">
            <a:avLst/>
          </a:prstGeom>
        </p:spPr>
      </p:pic>
      <p:pic>
        <p:nvPicPr>
          <p:cNvPr id="10" name="Picture 9"/>
          <p:cNvPicPr>
            <a:picLocks noChangeAspect="1"/>
          </p:cNvPicPr>
          <p:nvPr/>
        </p:nvPicPr>
        <p:blipFill>
          <a:blip r:embed="rId8"/>
          <a:stretch>
            <a:fillRect/>
          </a:stretch>
        </p:blipFill>
        <p:spPr>
          <a:xfrm>
            <a:off x="9567913" y="2093418"/>
            <a:ext cx="1825688" cy="1241965"/>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839244" y="3819815"/>
            <a:ext cx="969452" cy="969452"/>
          </a:xfrm>
          <a:prstGeom prst="rect">
            <a:avLst/>
          </a:prstGeom>
        </p:spPr>
      </p:pic>
    </p:spTree>
    <p:extLst>
      <p:ext uri="{BB962C8B-B14F-4D97-AF65-F5344CB8AC3E}">
        <p14:creationId xmlns:p14="http://schemas.microsoft.com/office/powerpoint/2010/main" val="1014680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4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778601" y="1899692"/>
            <a:ext cx="3981450" cy="2257425"/>
          </a:xfrm>
          <a:prstGeom prst="rect">
            <a:avLst/>
          </a:prstGeom>
        </p:spPr>
      </p:pic>
      <p:sp>
        <p:nvSpPr>
          <p:cNvPr id="5" name="TextBox 4"/>
          <p:cNvSpPr txBox="1"/>
          <p:nvPr/>
        </p:nvSpPr>
        <p:spPr>
          <a:xfrm>
            <a:off x="1776548" y="992777"/>
            <a:ext cx="9283337" cy="1446550"/>
          </a:xfrm>
          <a:prstGeom prst="rect">
            <a:avLst/>
          </a:prstGeom>
          <a:noFill/>
        </p:spPr>
        <p:txBody>
          <a:bodyPr wrap="square" rtlCol="0">
            <a:spAutoFit/>
          </a:bodyPr>
          <a:lstStyle/>
          <a:p>
            <a:r>
              <a:rPr lang="en-GB" sz="4400" dirty="0" smtClean="0">
                <a:latin typeface="Letterjoin-Air Plus 8" panose="02000805000000020003" pitchFamily="50" charset="0"/>
              </a:rPr>
              <a:t>Here is an example</a:t>
            </a:r>
          </a:p>
          <a:p>
            <a:r>
              <a:rPr lang="en-GB" sz="4400" dirty="0">
                <a:latin typeface="Letterjoin-Air Plus 8" panose="02000805000000020003" pitchFamily="50" charset="0"/>
              </a:rPr>
              <a:t>;</a:t>
            </a:r>
          </a:p>
        </p:txBody>
      </p:sp>
      <p:sp>
        <p:nvSpPr>
          <p:cNvPr id="6" name="TextBox 5"/>
          <p:cNvSpPr txBox="1"/>
          <p:nvPr/>
        </p:nvSpPr>
        <p:spPr>
          <a:xfrm>
            <a:off x="5225143" y="2246811"/>
            <a:ext cx="6174377" cy="2862322"/>
          </a:xfrm>
          <a:prstGeom prst="rect">
            <a:avLst/>
          </a:prstGeom>
          <a:noFill/>
        </p:spPr>
        <p:txBody>
          <a:bodyPr wrap="square" rtlCol="0">
            <a:spAutoFit/>
          </a:bodyPr>
          <a:lstStyle/>
          <a:p>
            <a:r>
              <a:rPr lang="en-GB" dirty="0" smtClean="0">
                <a:latin typeface="Letterjoin-Air Plus 8" panose="02000805000000020003" pitchFamily="50" charset="0"/>
              </a:rPr>
              <a:t>Sammy the spider has eight long, black legs and a friendly face. I think she would be a good friend to the witch because she is kind and helpful. She is an expert at spinning beautiful webs so she would make the witch’s house look wonderful. She loves to sing so would be able to sing songs to help make the other animals happy.</a:t>
            </a:r>
          </a:p>
          <a:p>
            <a:endParaRPr lang="en-GB" dirty="0"/>
          </a:p>
          <a:p>
            <a:endParaRPr lang="en-GB"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20348" y="4576669"/>
            <a:ext cx="1106623" cy="1106623"/>
          </a:xfrm>
          <a:prstGeom prst="rect">
            <a:avLst/>
          </a:prstGeom>
        </p:spPr>
      </p:pic>
    </p:spTree>
    <p:extLst>
      <p:ext uri="{BB962C8B-B14F-4D97-AF65-F5344CB8AC3E}">
        <p14:creationId xmlns:p14="http://schemas.microsoft.com/office/powerpoint/2010/main" val="24437329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6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354</Words>
  <Application>Microsoft Office PowerPoint</Application>
  <PresentationFormat>Widescreen</PresentationFormat>
  <Paragraphs>62</Paragraphs>
  <Slides>10</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Letter-join Plus 8</vt:lpstr>
      <vt:lpstr>Letterjoin-Air Plus 8</vt:lpstr>
      <vt:lpstr>Times New Roman</vt:lpstr>
      <vt:lpstr>Office Theme</vt:lpstr>
      <vt:lpstr>Friday 22nd January 2021</vt:lpstr>
      <vt:lpstr>Handwriting</vt:lpstr>
      <vt:lpstr>Can you knock my socks off with your neat writing? </vt:lpstr>
      <vt:lpstr>Reading and writing tasks </vt:lpstr>
      <vt:lpstr>Reading Tasks (Our Whole Class Reading Session)</vt:lpstr>
      <vt:lpstr>Can you answer these questions?</vt:lpstr>
      <vt:lpstr>PowerPoint Presentation</vt:lpstr>
      <vt:lpstr>    Here are some ideas of characters you might pick:      </vt:lpstr>
      <vt:lpstr>PowerPoint Presentation</vt:lpstr>
      <vt:lpstr>PowerPoint Presentation</vt:lpstr>
    </vt:vector>
  </TitlesOfParts>
  <Company>Worth Valley Primary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11th January 2021</dc:title>
  <dc:creator>s.hiley</dc:creator>
  <cp:lastModifiedBy>s.hiley</cp:lastModifiedBy>
  <cp:revision>38</cp:revision>
  <dcterms:created xsi:type="dcterms:W3CDTF">2021-01-10T15:35:41Z</dcterms:created>
  <dcterms:modified xsi:type="dcterms:W3CDTF">2021-01-21T21:24:52Z</dcterms:modified>
</cp:coreProperties>
</file>