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66" r:id="rId5"/>
    <p:sldId id="259" r:id="rId6"/>
    <p:sldId id="264"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2" autoAdjust="0"/>
    <p:restoredTop sz="94660"/>
  </p:normalViewPr>
  <p:slideViewPr>
    <p:cSldViewPr snapToGrid="0">
      <p:cViewPr varScale="1">
        <p:scale>
          <a:sx n="88" d="100"/>
          <a:sy n="88" d="100"/>
        </p:scale>
        <p:origin x="4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2287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64604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5164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047E85-4E35-4214-9666-FD4C1699C3FA}"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3059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047E85-4E35-4214-9666-FD4C1699C3FA}" type="datetimeFigureOut">
              <a:rPr lang="en-GB" smtClean="0"/>
              <a:t>17/01/2021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6369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047E85-4E35-4214-9666-FD4C1699C3FA}"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13301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047E85-4E35-4214-9666-FD4C1699C3FA}" type="datetimeFigureOut">
              <a:rPr lang="en-GB" smtClean="0"/>
              <a:t>17/01/2021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35935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047E85-4E35-4214-9666-FD4C1699C3FA}" type="datetimeFigureOut">
              <a:rPr lang="en-GB" smtClean="0"/>
              <a:t>17/01/2021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22377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47E85-4E35-4214-9666-FD4C1699C3FA}" type="datetimeFigureOut">
              <a:rPr lang="en-GB" smtClean="0"/>
              <a:t>17/01/2021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250467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5570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047E85-4E35-4214-9666-FD4C1699C3FA}" type="datetimeFigureOut">
              <a:rPr lang="en-GB" smtClean="0"/>
              <a:t>17/01/2021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B16934-E64C-467B-A946-53CB97ED989A}" type="slidenum">
              <a:rPr lang="en-GB" smtClean="0"/>
              <a:t>‹#›</a:t>
            </a:fld>
            <a:endParaRPr lang="en-GB"/>
          </a:p>
        </p:txBody>
      </p:sp>
    </p:spTree>
    <p:extLst>
      <p:ext uri="{BB962C8B-B14F-4D97-AF65-F5344CB8AC3E}">
        <p14:creationId xmlns:p14="http://schemas.microsoft.com/office/powerpoint/2010/main" val="1911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47E85-4E35-4214-9666-FD4C1699C3FA}" type="datetimeFigureOut">
              <a:rPr lang="en-GB" smtClean="0"/>
              <a:t>17/01/2021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16934-E64C-467B-A946-53CB97ED989A}" type="slidenum">
              <a:rPr lang="en-GB" smtClean="0"/>
              <a:t>‹#›</a:t>
            </a:fld>
            <a:endParaRPr lang="en-GB"/>
          </a:p>
        </p:txBody>
      </p:sp>
    </p:spTree>
    <p:extLst>
      <p:ext uri="{BB962C8B-B14F-4D97-AF65-F5344CB8AC3E}">
        <p14:creationId xmlns:p14="http://schemas.microsoft.com/office/powerpoint/2010/main" val="117376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letterjoin.co.uk/"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hyperlink" Target="https://www.bbc.co.uk/iplayer/episode/p0102qfj/room-on-the-broom"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831977" cy="2387600"/>
          </a:xfrm>
        </p:spPr>
        <p:txBody>
          <a:bodyPr>
            <a:normAutofit/>
          </a:bodyPr>
          <a:lstStyle/>
          <a:p>
            <a:r>
              <a:rPr lang="en-GB" sz="5400" dirty="0" smtClean="0">
                <a:latin typeface="Letterjoin-Air Plus 8" panose="02000805000000020003" pitchFamily="50" charset="0"/>
              </a:rPr>
              <a:t>Monday 18</a:t>
            </a:r>
            <a:r>
              <a:rPr lang="en-GB" sz="5400" baseline="30000" dirty="0" smtClean="0">
                <a:latin typeface="Letterjoin-Air Plus 8" panose="02000805000000020003" pitchFamily="50" charset="0"/>
              </a:rPr>
              <a:t>th</a:t>
            </a:r>
            <a:r>
              <a:rPr lang="en-GB" sz="5400" dirty="0" smtClean="0">
                <a:latin typeface="Letterjoin-Air Plus 8" panose="02000805000000020003" pitchFamily="50" charset="0"/>
              </a:rPr>
              <a:t> January 2021</a:t>
            </a:r>
            <a:endParaRPr lang="en-GB" sz="5400" dirty="0">
              <a:latin typeface="Letterjoin-Air Plus 8" panose="02000805000000020003" pitchFamily="50" charset="0"/>
            </a:endParaRPr>
          </a:p>
        </p:txBody>
      </p:sp>
      <p:sp>
        <p:nvSpPr>
          <p:cNvPr id="3" name="Subtitle 2"/>
          <p:cNvSpPr>
            <a:spLocks noGrp="1"/>
          </p:cNvSpPr>
          <p:nvPr>
            <p:ph type="subTitle" idx="1"/>
          </p:nvPr>
        </p:nvSpPr>
        <p:spPr/>
        <p:txBody>
          <a:bodyPr/>
          <a:lstStyle/>
          <a:p>
            <a:r>
              <a:rPr lang="en-GB" dirty="0" smtClean="0">
                <a:latin typeface="Letterjoin-Air Plus 8" panose="02000805000000020003" pitchFamily="50" charset="0"/>
              </a:rPr>
              <a:t>English tasks.</a:t>
            </a:r>
            <a:endParaRPr lang="en-GB" dirty="0">
              <a:latin typeface="Letterjoin-Air Plus 8" panose="02000805000000020003" pitchFamily="50" charset="0"/>
            </a:endParaRPr>
          </a:p>
        </p:txBody>
      </p:sp>
      <p:pic>
        <p:nvPicPr>
          <p:cNvPr id="4" name="Picture 2" descr="Room on the Broom Christmas film praised for staying true to the book |  Julia Donaldson |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783" y="4122420"/>
            <a:ext cx="3784600" cy="227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6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latin typeface="Letterjoin-Air Plus 8" panose="02000805000000020003" pitchFamily="50" charset="0"/>
              </a:rPr>
              <a:t>Handwriting</a:t>
            </a:r>
            <a:endParaRPr lang="en-GB" dirty="0"/>
          </a:p>
        </p:txBody>
      </p:sp>
      <p:sp>
        <p:nvSpPr>
          <p:cNvPr id="3" name="Content Placeholder 2"/>
          <p:cNvSpPr>
            <a:spLocks noGrp="1"/>
          </p:cNvSpPr>
          <p:nvPr>
            <p:ph idx="1"/>
          </p:nvPr>
        </p:nvSpPr>
        <p:spPr/>
        <p:txBody>
          <a:bodyPr/>
          <a:lstStyle/>
          <a:p>
            <a:r>
              <a:rPr lang="en-GB" dirty="0">
                <a:latin typeface="Letterjoin-Air Plus 8" panose="02000805000000020003" pitchFamily="50" charset="0"/>
              </a:rPr>
              <a:t>Please </a:t>
            </a:r>
            <a:r>
              <a:rPr lang="en-GB" dirty="0" smtClean="0">
                <a:latin typeface="Letterjoin-Air Plus 8" panose="02000805000000020003" pitchFamily="50" charset="0"/>
              </a:rPr>
              <a:t>practise </a:t>
            </a:r>
            <a:r>
              <a:rPr lang="en-GB" dirty="0">
                <a:latin typeface="Letterjoin-Air Plus 8" panose="02000805000000020003" pitchFamily="50" charset="0"/>
              </a:rPr>
              <a:t>the </a:t>
            </a:r>
            <a:r>
              <a:rPr lang="en-GB" dirty="0" smtClean="0">
                <a:latin typeface="Letterjoin-Air Plus 8" panose="02000805000000020003" pitchFamily="50" charset="0"/>
              </a:rPr>
              <a:t>letters:</a:t>
            </a:r>
            <a:endParaRPr lang="en-GB" dirty="0">
              <a:latin typeface="Letterjoin-Air Plus 8" panose="02000805000000020003" pitchFamily="50" charset="0"/>
              <a:hlinkClick r:id="rId4"/>
            </a:endParaRPr>
          </a:p>
          <a:p>
            <a:pPr marL="0" indent="0">
              <a:buNone/>
            </a:pPr>
            <a:endParaRPr lang="en-GB" dirty="0" smtClean="0">
              <a:latin typeface="Letterjoin-Air Plus 8" panose="02000805000000020003" pitchFamily="50" charset="0"/>
              <a:hlinkClick r:id="rId4"/>
            </a:endParaRPr>
          </a:p>
          <a:p>
            <a:pPr marL="0" indent="0">
              <a:buNone/>
            </a:pPr>
            <a:r>
              <a:rPr lang="en-GB" dirty="0" smtClean="0">
                <a:solidFill>
                  <a:srgbClr val="FF0000"/>
                </a:solidFill>
                <a:latin typeface="Letterjoin-Air Plus 8" panose="02000805000000020003" pitchFamily="50" charset="0"/>
                <a:hlinkClick r:id="rId4"/>
              </a:rPr>
              <a:t>Look on the </a:t>
            </a:r>
            <a:r>
              <a:rPr lang="en-GB" dirty="0" err="1" smtClean="0">
                <a:solidFill>
                  <a:srgbClr val="FF0000"/>
                </a:solidFill>
                <a:latin typeface="Letterjoin-Air Plus 8" panose="02000805000000020003" pitchFamily="50" charset="0"/>
                <a:hlinkClick r:id="rId4"/>
              </a:rPr>
              <a:t>letterjoin</a:t>
            </a:r>
            <a:r>
              <a:rPr lang="en-GB" dirty="0" smtClean="0">
                <a:solidFill>
                  <a:srgbClr val="FF0000"/>
                </a:solidFill>
                <a:latin typeface="Letterjoin-Air Plus 8" panose="02000805000000020003" pitchFamily="50" charset="0"/>
                <a:hlinkClick r:id="rId4"/>
              </a:rPr>
              <a:t> website to see how to form them correctly. </a:t>
            </a:r>
          </a:p>
          <a:p>
            <a:pPr marL="0" indent="0">
              <a:buNone/>
            </a:pPr>
            <a:r>
              <a:rPr lang="en-GB" dirty="0" smtClean="0">
                <a:latin typeface="Letterjoin-Air Plus 8" panose="02000805000000020003" pitchFamily="50" charset="0"/>
                <a:hlinkClick r:id="rId4"/>
              </a:rPr>
              <a:t>https</a:t>
            </a:r>
            <a:r>
              <a:rPr lang="en-GB" dirty="0">
                <a:latin typeface="Letterjoin-Air Plus 8" panose="02000805000000020003" pitchFamily="50" charset="0"/>
                <a:hlinkClick r:id="rId4"/>
              </a:rPr>
              <a:t>://letterjoin.co.uk</a:t>
            </a:r>
            <a:endParaRPr lang="en-GB" dirty="0">
              <a:latin typeface="Letterjoin-Air Plus 8" panose="02000805000000020003" pitchFamily="50" charset="0"/>
            </a:endParaRPr>
          </a:p>
          <a:p>
            <a:pPr marL="0" indent="0">
              <a:buNone/>
            </a:pPr>
            <a:r>
              <a:rPr lang="en-GB" dirty="0">
                <a:latin typeface="Letterjoin-Air Plus 8" panose="02000805000000020003" pitchFamily="50" charset="0"/>
              </a:rPr>
              <a:t>Username: lj8943  </a:t>
            </a:r>
          </a:p>
          <a:p>
            <a:r>
              <a:rPr lang="en-GB" dirty="0">
                <a:latin typeface="Letterjoin-Air Plus 8" panose="02000805000000020003" pitchFamily="50" charset="0"/>
              </a:rPr>
              <a:t>If you are using a laptop the password is: home </a:t>
            </a:r>
          </a:p>
          <a:p>
            <a:r>
              <a:rPr lang="en-GB" dirty="0">
                <a:latin typeface="Letterjoin-Air Plus 8" panose="02000805000000020003" pitchFamily="50" charset="0"/>
              </a:rPr>
              <a:t>If using an </a:t>
            </a:r>
            <a:r>
              <a:rPr lang="en-GB" dirty="0" err="1">
                <a:latin typeface="Letterjoin-Air Plus 8" panose="02000805000000020003" pitchFamily="50" charset="0"/>
              </a:rPr>
              <a:t>ipad</a:t>
            </a:r>
            <a:r>
              <a:rPr lang="en-GB" dirty="0">
                <a:latin typeface="Letterjoin-Air Plus 8" panose="02000805000000020003" pitchFamily="50" charset="0"/>
              </a:rPr>
              <a:t> or tablet the password is: capital L (Make the shape of a capital L)</a:t>
            </a:r>
          </a:p>
          <a:p>
            <a:endParaRPr lang="en-GB" dirty="0"/>
          </a:p>
        </p:txBody>
      </p:sp>
      <p:pic>
        <p:nvPicPr>
          <p:cNvPr id="4" name="Picture 3"/>
          <p:cNvPicPr>
            <a:picLocks noChangeAspect="1"/>
          </p:cNvPicPr>
          <p:nvPr/>
        </p:nvPicPr>
        <p:blipFill>
          <a:blip r:embed="rId5"/>
          <a:stretch>
            <a:fillRect/>
          </a:stretch>
        </p:blipFill>
        <p:spPr>
          <a:xfrm>
            <a:off x="6745741" y="1898060"/>
            <a:ext cx="2739619" cy="1001894"/>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1525" y="3184525"/>
            <a:ext cx="1063081" cy="1063081"/>
          </a:xfrm>
          <a:prstGeom prst="rect">
            <a:avLst/>
          </a:prstGeom>
        </p:spPr>
      </p:pic>
    </p:spTree>
    <p:extLst>
      <p:ext uri="{BB962C8B-B14F-4D97-AF65-F5344CB8AC3E}">
        <p14:creationId xmlns:p14="http://schemas.microsoft.com/office/powerpoint/2010/main" val="1223681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7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Letterjoin-Air Plus 8" panose="02000805000000020003" pitchFamily="50" charset="0"/>
              </a:rPr>
              <a:t>Can you </a:t>
            </a:r>
            <a:r>
              <a:rPr lang="en-GB" dirty="0" smtClean="0">
                <a:latin typeface="Letterjoin-Air Plus 8" panose="02000805000000020003" pitchFamily="50" charset="0"/>
              </a:rPr>
              <a:t>knock my </a:t>
            </a:r>
            <a:r>
              <a:rPr lang="en-GB" dirty="0" smtClean="0">
                <a:latin typeface="Letterjoin-Air Plus 8" panose="02000805000000020003" pitchFamily="50" charset="0"/>
              </a:rPr>
              <a:t>socks off with your neat writing?</a:t>
            </a:r>
            <a:br>
              <a:rPr lang="en-GB" dirty="0" smtClean="0">
                <a:latin typeface="Letterjoin-Air Plus 8" panose="02000805000000020003" pitchFamily="50" charset="0"/>
              </a:rPr>
            </a:br>
            <a:endParaRPr lang="en-GB" dirty="0">
              <a:latin typeface="Letterjoin-Air Plus 8" panose="02000805000000020003" pitchFamily="50" charset="0"/>
            </a:endParaRPr>
          </a:p>
        </p:txBody>
      </p:sp>
      <p:sp>
        <p:nvSpPr>
          <p:cNvPr id="3" name="Content Placeholder 2"/>
          <p:cNvSpPr>
            <a:spLocks noGrp="1"/>
          </p:cNvSpPr>
          <p:nvPr>
            <p:ph idx="1"/>
          </p:nvPr>
        </p:nvSpPr>
        <p:spPr>
          <a:xfrm>
            <a:off x="838199" y="1825624"/>
            <a:ext cx="10905309" cy="4892743"/>
          </a:xfrm>
        </p:spPr>
        <p:txBody>
          <a:bodyPr>
            <a:normAutofit fontScale="55000" lnSpcReduction="20000"/>
          </a:bodyPr>
          <a:lstStyle/>
          <a:p>
            <a:pPr algn="ctr"/>
            <a:r>
              <a:rPr lang="en-GB" sz="4500" dirty="0" smtClean="0">
                <a:latin typeface="Letterjoin-Air Plus 8" panose="02000805000000020003" pitchFamily="50" charset="0"/>
              </a:rPr>
              <a:t>Now that you have practised your letters on </a:t>
            </a:r>
            <a:r>
              <a:rPr lang="en-GB" sz="4500" dirty="0" err="1" smtClean="0">
                <a:latin typeface="Letterjoin-Air Plus 8" panose="02000805000000020003" pitchFamily="50" charset="0"/>
              </a:rPr>
              <a:t>letterjoin</a:t>
            </a:r>
            <a:r>
              <a:rPr lang="en-GB" sz="4500" dirty="0" smtClean="0">
                <a:latin typeface="Letterjoin-Air Plus 8" panose="02000805000000020003" pitchFamily="50" charset="0"/>
              </a:rPr>
              <a:t> can you practise on a piece of paper? </a:t>
            </a:r>
          </a:p>
          <a:p>
            <a:pPr marL="0" indent="0" algn="ctr">
              <a:buNone/>
            </a:pPr>
            <a:endParaRPr lang="en-GB" sz="4500" dirty="0" smtClean="0">
              <a:latin typeface="Letterjoin-Air Plus 8" panose="02000805000000020003" pitchFamily="50" charset="0"/>
            </a:endParaRPr>
          </a:p>
          <a:p>
            <a:pPr algn="ctr"/>
            <a:r>
              <a:rPr lang="en-GB" sz="4500" dirty="0" smtClean="0">
                <a:latin typeface="Letterjoin-Air Plus 8" panose="02000805000000020003" pitchFamily="50" charset="0"/>
              </a:rPr>
              <a:t>Can you send a picture of your writing to </a:t>
            </a:r>
            <a:r>
              <a:rPr lang="en-GB" sz="4500" dirty="0" smtClean="0">
                <a:latin typeface="Letterjoin-Air Plus 8" panose="02000805000000020003" pitchFamily="50" charset="0"/>
              </a:rPr>
              <a:t>me</a:t>
            </a:r>
            <a:r>
              <a:rPr lang="en-GB" sz="4500" dirty="0" smtClean="0">
                <a:latin typeface="Letterjoin-Air Plus 8" panose="02000805000000020003" pitchFamily="50" charset="0"/>
              </a:rPr>
              <a:t>?</a:t>
            </a:r>
            <a:endParaRPr lang="en-GB" sz="4500" dirty="0" smtClean="0">
              <a:latin typeface="Letterjoin-Air Plus 8" panose="02000805000000020003" pitchFamily="50" charset="0"/>
            </a:endParaRPr>
          </a:p>
          <a:p>
            <a:pPr marL="0" indent="0" algn="ctr">
              <a:buNone/>
            </a:pPr>
            <a:endParaRPr lang="en-GB" sz="4500" dirty="0" smtClean="0">
              <a:latin typeface="Letterjoin-Air Plus 8" panose="02000805000000020003" pitchFamily="50" charset="0"/>
            </a:endParaRPr>
          </a:p>
          <a:p>
            <a:pPr marL="0" lvl="0" indent="0" algn="ctr">
              <a:buNone/>
            </a:pPr>
            <a:r>
              <a:rPr lang="en-US" altLang="en-US" sz="4500" dirty="0" smtClean="0">
                <a:solidFill>
                  <a:srgbClr val="5F5F5F"/>
                </a:solidFill>
                <a:latin typeface="Letter-join Plus 8" panose="02000505000000020003" pitchFamily="50" charset="0"/>
              </a:rPr>
              <a:t>s.hiley@worthvalleyprimary.co.uk</a:t>
            </a:r>
            <a:endParaRPr lang="en-US" altLang="en-US" sz="4500" dirty="0">
              <a:solidFill>
                <a:srgbClr val="5F5F5F"/>
              </a:solidFill>
              <a:latin typeface="Letter-join Plus 8" panose="02000505000000020003" pitchFamily="50" charset="0"/>
            </a:endParaRPr>
          </a:p>
          <a:p>
            <a:pPr marL="0" indent="0">
              <a:buNone/>
            </a:pPr>
            <a:endParaRPr lang="en-GB" dirty="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smtClean="0">
              <a:latin typeface="Letterjoin-Air Plus 8" panose="02000805000000020003" pitchFamily="50" charset="0"/>
            </a:endParaRPr>
          </a:p>
          <a:p>
            <a:pPr marL="0" indent="0">
              <a:buNone/>
            </a:pPr>
            <a:endParaRPr lang="en-GB" dirty="0">
              <a:latin typeface="Letterjoin-Air Plus 8" panose="02000805000000020003" pitchFamily="50" charset="0"/>
            </a:endParaRPr>
          </a:p>
          <a:p>
            <a:pPr marL="0" indent="0">
              <a:buNone/>
            </a:pPr>
            <a:r>
              <a:rPr lang="en-GB" dirty="0" smtClean="0">
                <a:latin typeface="Letterjoin-Air Plus 8" panose="02000805000000020003" pitchFamily="50" charset="0"/>
              </a:rPr>
              <a:t> </a:t>
            </a:r>
          </a:p>
        </p:txBody>
      </p:sp>
      <p:pic>
        <p:nvPicPr>
          <p:cNvPr id="4" name="Picture 3"/>
          <p:cNvPicPr>
            <a:picLocks noChangeAspect="1"/>
          </p:cNvPicPr>
          <p:nvPr/>
        </p:nvPicPr>
        <p:blipFill>
          <a:blip r:embed="rId4"/>
          <a:stretch>
            <a:fillRect/>
          </a:stretch>
        </p:blipFill>
        <p:spPr>
          <a:xfrm>
            <a:off x="10353801" y="5313430"/>
            <a:ext cx="1294603" cy="1404938"/>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28370" y="4238715"/>
            <a:ext cx="1777184" cy="1777184"/>
          </a:xfrm>
          <a:prstGeom prst="rect">
            <a:avLst/>
          </a:prstGeom>
        </p:spPr>
      </p:pic>
    </p:spTree>
    <p:extLst>
      <p:ext uri="{BB962C8B-B14F-4D97-AF65-F5344CB8AC3E}">
        <p14:creationId xmlns:p14="http://schemas.microsoft.com/office/powerpoint/2010/main" val="3512789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6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Letterjoin-Air Plus 8" panose="02000805000000020003" pitchFamily="50" charset="0"/>
              </a:rPr>
              <a:t>Reading Task</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latin typeface="Letterjoin-Air Plus 8" panose="02000805000000020003" pitchFamily="50" charset="0"/>
              </a:rPr>
              <a:t>Good readers need to be able to use detective skills to make predictions. Can you make predictions about this book just from looking at the front cover? This can be written down or discussed with someone at home.</a:t>
            </a:r>
          </a:p>
          <a:p>
            <a:pPr marL="0" indent="0">
              <a:buNone/>
            </a:pPr>
            <a:endParaRPr lang="en-GB" sz="2400" dirty="0" smtClean="0">
              <a:latin typeface="Letterjoin-Air Plus 8" panose="02000805000000020003" pitchFamily="50" charset="0"/>
            </a:endParaRPr>
          </a:p>
          <a:p>
            <a:pPr marL="0" indent="0">
              <a:buNone/>
            </a:pPr>
            <a:r>
              <a:rPr lang="en-GB" sz="2400" dirty="0" smtClean="0">
                <a:latin typeface="Letterjoin-Air Plus 8" panose="02000805000000020003" pitchFamily="50" charset="0"/>
              </a:rPr>
              <a:t>Remember we use sentence starters such as :</a:t>
            </a:r>
          </a:p>
          <a:p>
            <a:pPr marL="0" indent="0">
              <a:buNone/>
            </a:pPr>
            <a:endParaRPr lang="en-GB" sz="2400" dirty="0" smtClean="0">
              <a:latin typeface="Letterjoin-Air Plus 8" panose="02000805000000020003" pitchFamily="50" charset="0"/>
            </a:endParaRPr>
          </a:p>
          <a:p>
            <a:r>
              <a:rPr lang="en-GB" sz="2400" dirty="0" smtClean="0">
                <a:latin typeface="Letterjoin-Air Plus 8" panose="02000805000000020003" pitchFamily="50" charset="0"/>
              </a:rPr>
              <a:t>I predict…..</a:t>
            </a:r>
          </a:p>
          <a:p>
            <a:r>
              <a:rPr lang="en-GB" sz="2400" dirty="0" smtClean="0">
                <a:latin typeface="Letterjoin-Air Plus 8" panose="02000805000000020003" pitchFamily="50" charset="0"/>
              </a:rPr>
              <a:t>I wonder if……</a:t>
            </a:r>
          </a:p>
          <a:p>
            <a:r>
              <a:rPr lang="en-GB" sz="2400" dirty="0" smtClean="0">
                <a:latin typeface="Letterjoin-Air Plus 8" panose="02000805000000020003" pitchFamily="50" charset="0"/>
              </a:rPr>
              <a:t>I think that……….because……..</a:t>
            </a:r>
          </a:p>
        </p:txBody>
      </p:sp>
      <p:pic>
        <p:nvPicPr>
          <p:cNvPr id="4" name="Picture 3"/>
          <p:cNvPicPr>
            <a:picLocks noChangeAspect="1"/>
          </p:cNvPicPr>
          <p:nvPr/>
        </p:nvPicPr>
        <p:blipFill>
          <a:blip r:embed="rId4"/>
          <a:stretch>
            <a:fillRect/>
          </a:stretch>
        </p:blipFill>
        <p:spPr>
          <a:xfrm>
            <a:off x="8928190" y="274968"/>
            <a:ext cx="2001066" cy="1415720"/>
          </a:xfrm>
          <a:prstGeom prst="rect">
            <a:avLst/>
          </a:prstGeom>
        </p:spPr>
      </p:pic>
      <p:pic>
        <p:nvPicPr>
          <p:cNvPr id="5" name="Picture 4"/>
          <p:cNvPicPr>
            <a:picLocks noChangeAspect="1"/>
          </p:cNvPicPr>
          <p:nvPr/>
        </p:nvPicPr>
        <p:blipFill>
          <a:blip r:embed="rId5"/>
          <a:stretch>
            <a:fillRect/>
          </a:stretch>
        </p:blipFill>
        <p:spPr>
          <a:xfrm>
            <a:off x="8928190" y="4115022"/>
            <a:ext cx="2857233" cy="2529618"/>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00165" y="4508228"/>
            <a:ext cx="1994898" cy="1994898"/>
          </a:xfrm>
          <a:prstGeom prst="rect">
            <a:avLst/>
          </a:prstGeom>
        </p:spPr>
      </p:pic>
    </p:spTree>
    <p:extLst>
      <p:ext uri="{BB962C8B-B14F-4D97-AF65-F5344CB8AC3E}">
        <p14:creationId xmlns:p14="http://schemas.microsoft.com/office/powerpoint/2010/main" val="1724547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2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6226"/>
            <a:ext cx="9144000" cy="895350"/>
          </a:xfrm>
        </p:spPr>
        <p:txBody>
          <a:bodyPr>
            <a:normAutofit/>
          </a:bodyPr>
          <a:lstStyle/>
          <a:p>
            <a:r>
              <a:rPr lang="en-GB" sz="4800" u="sng" dirty="0" smtClean="0">
                <a:latin typeface="Letterjoin-Air Plus 8" panose="02000805000000020003" pitchFamily="50" charset="0"/>
              </a:rPr>
              <a:t>Reading </a:t>
            </a:r>
            <a:r>
              <a:rPr lang="en-GB" sz="4800" u="sng" dirty="0" smtClean="0">
                <a:latin typeface="Letterjoin-Air Plus 8" panose="02000805000000020003" pitchFamily="50" charset="0"/>
              </a:rPr>
              <a:t>Task</a:t>
            </a:r>
            <a:endParaRPr lang="en-GB" sz="4800" u="sng" dirty="0">
              <a:latin typeface="Letterjoin-Air Plus 8" panose="02000805000000020003" pitchFamily="50" charset="0"/>
            </a:endParaRPr>
          </a:p>
        </p:txBody>
      </p:sp>
      <p:sp>
        <p:nvSpPr>
          <p:cNvPr id="3" name="Subtitle 2"/>
          <p:cNvSpPr>
            <a:spLocks noGrp="1"/>
          </p:cNvSpPr>
          <p:nvPr>
            <p:ph type="subTitle" idx="1"/>
          </p:nvPr>
        </p:nvSpPr>
        <p:spPr>
          <a:xfrm>
            <a:off x="1524000" y="1333500"/>
            <a:ext cx="9144000" cy="2447925"/>
          </a:xfrm>
        </p:spPr>
        <p:txBody>
          <a:bodyPr>
            <a:normAutofit fontScale="85000" lnSpcReduction="20000"/>
          </a:bodyPr>
          <a:lstStyle/>
          <a:p>
            <a:r>
              <a:rPr lang="en-GB" dirty="0">
                <a:latin typeface="Letterjoin-Air Plus 8" panose="02000805000000020003" pitchFamily="50" charset="0"/>
              </a:rPr>
              <a:t>This week we are reading </a:t>
            </a:r>
          </a:p>
          <a:p>
            <a:r>
              <a:rPr lang="en-GB" dirty="0">
                <a:latin typeface="Letterjoin-Air Plus 8" panose="02000805000000020003" pitchFamily="50" charset="0"/>
              </a:rPr>
              <a:t>Room on the Broom</a:t>
            </a:r>
          </a:p>
          <a:p>
            <a:r>
              <a:rPr lang="en-GB" dirty="0">
                <a:latin typeface="Letterjoin-Air Plus 8" panose="02000805000000020003" pitchFamily="50" charset="0"/>
              </a:rPr>
              <a:t>by Julia Donaldson.</a:t>
            </a:r>
          </a:p>
          <a:p>
            <a:endParaRPr lang="en-GB" dirty="0">
              <a:latin typeface="Letterjoin-Air Plus 8" panose="02000805000000020003" pitchFamily="50" charset="0"/>
            </a:endParaRPr>
          </a:p>
          <a:p>
            <a:endParaRPr lang="en-GB" dirty="0">
              <a:latin typeface="Letterjoin-Air Plus 8" panose="02000805000000020003" pitchFamily="50" charset="0"/>
            </a:endParaRPr>
          </a:p>
          <a:p>
            <a:endParaRPr lang="en-GB" dirty="0">
              <a:latin typeface="Letterjoin-Air Plus 8" panose="02000805000000020003" pitchFamily="50" charset="0"/>
            </a:endParaRPr>
          </a:p>
          <a:p>
            <a:r>
              <a:rPr lang="en-GB" dirty="0">
                <a:latin typeface="Letterjoin-Air Plus 8" panose="02000805000000020003" pitchFamily="50" charset="0"/>
              </a:rPr>
              <a:t>Can you watch the film using the link below?</a:t>
            </a:r>
          </a:p>
          <a:p>
            <a:endParaRPr lang="en-GB" dirty="0">
              <a:latin typeface="Letterjoin-Air Plus 8" panose="02000805000000020003" pitchFamily="50" charset="0"/>
            </a:endParaRPr>
          </a:p>
        </p:txBody>
      </p:sp>
      <p:sp>
        <p:nvSpPr>
          <p:cNvPr id="6" name="Rectangle 5"/>
          <p:cNvSpPr/>
          <p:nvPr/>
        </p:nvSpPr>
        <p:spPr>
          <a:xfrm>
            <a:off x="1115423" y="3943349"/>
            <a:ext cx="6096000" cy="646331"/>
          </a:xfrm>
          <a:prstGeom prst="rect">
            <a:avLst/>
          </a:prstGeom>
        </p:spPr>
        <p:txBody>
          <a:bodyPr>
            <a:spAutoFit/>
          </a:bodyPr>
          <a:lstStyle/>
          <a:p>
            <a:r>
              <a:rPr lang="en-GB" u="sng" dirty="0">
                <a:solidFill>
                  <a:srgbClr val="0000FF"/>
                </a:solidFill>
                <a:latin typeface="Times New Roman" panose="02020603050405020304" pitchFamily="18" charset="0"/>
                <a:ea typeface="Times New Roman" panose="02020603050405020304" pitchFamily="18" charset="0"/>
                <a:hlinkClick r:id="rId4"/>
              </a:rPr>
              <a:t>https://www.bbc.co.uk/iplayer/episode/p0102qfj/room-on-the-broom</a:t>
            </a:r>
            <a:endParaRPr lang="en-GB" dirty="0">
              <a:latin typeface="Times New Roman" panose="02020603050405020304" pitchFamily="18" charset="0"/>
              <a:ea typeface="Times New Roman" panose="02020603050405020304" pitchFamily="18" charset="0"/>
            </a:endParaRPr>
          </a:p>
        </p:txBody>
      </p:sp>
      <p:pic>
        <p:nvPicPr>
          <p:cNvPr id="1026" name="Picture 2" descr="Room on the Broom Christmas film praised for staying true to the book |  Julia Donaldson | The Guard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4266514"/>
            <a:ext cx="3784600" cy="227076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51269" y="4412383"/>
            <a:ext cx="2124891" cy="2124891"/>
          </a:xfrm>
          <a:prstGeom prst="rect">
            <a:avLst/>
          </a:prstGeom>
        </p:spPr>
      </p:pic>
    </p:spTree>
    <p:extLst>
      <p:ext uri="{BB962C8B-B14F-4D97-AF65-F5344CB8AC3E}">
        <p14:creationId xmlns:p14="http://schemas.microsoft.com/office/powerpoint/2010/main" val="2494373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0" y="682625"/>
            <a:ext cx="10515600" cy="4351338"/>
          </a:xfrm>
        </p:spPr>
        <p:txBody>
          <a:bodyPr>
            <a:normAutofit fontScale="62500" lnSpcReduction="20000"/>
          </a:bodyPr>
          <a:lstStyle/>
          <a:p>
            <a:pPr lvl="0"/>
            <a:endParaRPr lang="en-GB" dirty="0" smtClean="0">
              <a:latin typeface="Letter-join Plus 8" panose="02000505000000020003" pitchFamily="50" charset="0"/>
            </a:endParaRPr>
          </a:p>
          <a:p>
            <a:pPr marL="0" lvl="0" indent="0" algn="ctr">
              <a:buNone/>
            </a:pPr>
            <a:r>
              <a:rPr lang="en-GB" sz="3800" b="1" u="sng" dirty="0" smtClean="0">
                <a:latin typeface="Letterjoin-Air Plus 8" panose="02000805000000020003" pitchFamily="50" charset="0"/>
              </a:rPr>
              <a:t>Writing Task </a:t>
            </a:r>
          </a:p>
          <a:p>
            <a:pPr marL="0" lvl="0" indent="0" algn="ctr">
              <a:buNone/>
            </a:pPr>
            <a:r>
              <a:rPr lang="en-GB" sz="3800" u="sng" dirty="0" smtClean="0">
                <a:latin typeface="Letterjoin-Air Plus 8" panose="02000805000000020003" pitchFamily="50" charset="0"/>
              </a:rPr>
              <a:t>Now that you have listened to the story can you tell me about what you thought of it. </a:t>
            </a:r>
          </a:p>
          <a:p>
            <a:pPr marL="0" lvl="0" indent="0" algn="ctr">
              <a:buNone/>
            </a:pPr>
            <a:endParaRPr lang="en-GB" sz="3800" u="sng" dirty="0">
              <a:latin typeface="Letterjoin-Air Plus 8" panose="02000805000000020003" pitchFamily="50" charset="0"/>
            </a:endParaRPr>
          </a:p>
          <a:p>
            <a:pPr lvl="0"/>
            <a:r>
              <a:rPr lang="en-GB" sz="3800" dirty="0" smtClean="0">
                <a:latin typeface="Letterjoin-Air Plus 8" panose="02000805000000020003" pitchFamily="50" charset="0"/>
              </a:rPr>
              <a:t>What </a:t>
            </a:r>
            <a:r>
              <a:rPr lang="en-GB" sz="3800" dirty="0">
                <a:latin typeface="Letterjoin-Air Plus 8" panose="02000805000000020003" pitchFamily="50" charset="0"/>
              </a:rPr>
              <a:t>was your favourite part of the story can you draw and label your favourite part? </a:t>
            </a:r>
            <a:endParaRPr lang="en-GB" sz="3800" dirty="0" smtClean="0">
              <a:latin typeface="Letterjoin-Air Plus 8" panose="02000805000000020003" pitchFamily="50" charset="0"/>
            </a:endParaRPr>
          </a:p>
          <a:p>
            <a:pPr marL="0" lvl="0" indent="0">
              <a:buNone/>
            </a:pPr>
            <a:endParaRPr lang="en-GB" sz="3800" dirty="0">
              <a:latin typeface="Letterjoin-Air Plus 8" panose="02000805000000020003" pitchFamily="50" charset="0"/>
            </a:endParaRPr>
          </a:p>
          <a:p>
            <a:pPr lvl="0"/>
            <a:r>
              <a:rPr lang="en-GB" sz="3800" dirty="0">
                <a:latin typeface="Letterjoin-Air Plus 8" panose="02000805000000020003" pitchFamily="50" charset="0"/>
              </a:rPr>
              <a:t>Were there any parts of the story you did not like? </a:t>
            </a:r>
          </a:p>
          <a:p>
            <a:pPr marL="0" indent="0">
              <a:buNone/>
            </a:pPr>
            <a:endParaRPr lang="en-GB" dirty="0" smtClean="0">
              <a:latin typeface="Letterjoin-Air Plus 8" panose="02000805000000020003" pitchFamily="50" charset="0"/>
            </a:endParaRPr>
          </a:p>
          <a:p>
            <a:pPr marL="0" indent="0">
              <a:buNone/>
            </a:pPr>
            <a:endParaRPr lang="en-GB" b="1" dirty="0">
              <a:latin typeface="Letterjoin-Air Plus 8" panose="02000805000000020003" pitchFamily="50" charset="0"/>
            </a:endParaRPr>
          </a:p>
          <a:p>
            <a:pPr marL="0" indent="0">
              <a:buNone/>
            </a:pPr>
            <a:r>
              <a:rPr lang="en-GB" b="1" dirty="0" smtClean="0">
                <a:solidFill>
                  <a:schemeClr val="accent1">
                    <a:lumMod val="50000"/>
                  </a:schemeClr>
                </a:solidFill>
                <a:latin typeface="Letterjoin-Air Plus 8" panose="02000805000000020003" pitchFamily="50" charset="0"/>
              </a:rPr>
              <a:t>Don’t forget your neatest handwriting, finger spaces, </a:t>
            </a:r>
            <a:r>
              <a:rPr lang="en-GB" b="1" dirty="0" smtClean="0">
                <a:solidFill>
                  <a:schemeClr val="accent1">
                    <a:lumMod val="50000"/>
                  </a:schemeClr>
                </a:solidFill>
                <a:latin typeface="Letterjoin-Air Plus 8" panose="02000805000000020003" pitchFamily="50" charset="0"/>
              </a:rPr>
              <a:t>capital letters and </a:t>
            </a:r>
            <a:r>
              <a:rPr lang="en-GB" b="1" dirty="0" smtClean="0">
                <a:solidFill>
                  <a:schemeClr val="accent1">
                    <a:lumMod val="50000"/>
                  </a:schemeClr>
                </a:solidFill>
                <a:latin typeface="Letterjoin-Air Plus 8" panose="02000805000000020003" pitchFamily="50" charset="0"/>
              </a:rPr>
              <a:t>full </a:t>
            </a:r>
            <a:r>
              <a:rPr lang="en-GB" b="1" dirty="0" smtClean="0">
                <a:solidFill>
                  <a:schemeClr val="accent1">
                    <a:lumMod val="50000"/>
                  </a:schemeClr>
                </a:solidFill>
                <a:latin typeface="Letterjoin-Air Plus 8" panose="02000805000000020003" pitchFamily="50" charset="0"/>
              </a:rPr>
              <a:t>stops.</a:t>
            </a:r>
            <a:endParaRPr lang="en-GB" b="1" dirty="0">
              <a:solidFill>
                <a:schemeClr val="accent1">
                  <a:lumMod val="50000"/>
                </a:schemeClr>
              </a:solidFill>
              <a:latin typeface="Letterjoin-Air Plus 8" panose="02000805000000020003" pitchFamily="50" charset="0"/>
            </a:endParaRPr>
          </a:p>
        </p:txBody>
      </p:sp>
      <p:pic>
        <p:nvPicPr>
          <p:cNvPr id="2" name="Picture 1"/>
          <p:cNvPicPr>
            <a:picLocks noChangeAspect="1"/>
          </p:cNvPicPr>
          <p:nvPr/>
        </p:nvPicPr>
        <p:blipFill>
          <a:blip r:embed="rId4"/>
          <a:stretch>
            <a:fillRect/>
          </a:stretch>
        </p:blipFill>
        <p:spPr>
          <a:xfrm>
            <a:off x="9841230" y="4878297"/>
            <a:ext cx="1575707" cy="1395034"/>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53605" y="4921265"/>
            <a:ext cx="1309098" cy="1309098"/>
          </a:xfrm>
          <a:prstGeom prst="rect">
            <a:avLst/>
          </a:prstGeom>
        </p:spPr>
      </p:pic>
    </p:spTree>
    <p:extLst>
      <p:ext uri="{BB962C8B-B14F-4D97-AF65-F5344CB8AC3E}">
        <p14:creationId xmlns:p14="http://schemas.microsoft.com/office/powerpoint/2010/main" val="37694521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2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8425" y="1028700"/>
            <a:ext cx="8477250" cy="1938992"/>
          </a:xfrm>
          <a:prstGeom prst="rect">
            <a:avLst/>
          </a:prstGeom>
          <a:noFill/>
        </p:spPr>
        <p:txBody>
          <a:bodyPr wrap="square" rtlCol="0">
            <a:spAutoFit/>
          </a:bodyPr>
          <a:lstStyle/>
          <a:p>
            <a:r>
              <a:rPr lang="en-GB" sz="2400" dirty="0" smtClean="0">
                <a:latin typeface="Letterjoin-Air Plus 8" panose="02000805000000020003" pitchFamily="50" charset="0"/>
              </a:rPr>
              <a:t>Remember </a:t>
            </a:r>
            <a:r>
              <a:rPr lang="en-GB" sz="2400" dirty="0" smtClean="0">
                <a:latin typeface="Letterjoin-Air Plus 8" panose="02000805000000020003" pitchFamily="50" charset="0"/>
              </a:rPr>
              <a:t>I </a:t>
            </a:r>
            <a:r>
              <a:rPr lang="en-GB" sz="2400" dirty="0" smtClean="0">
                <a:latin typeface="Letterjoin-Air Plus 8" panose="02000805000000020003" pitchFamily="50" charset="0"/>
              </a:rPr>
              <a:t>love to see your work so please email pictures to </a:t>
            </a:r>
            <a:r>
              <a:rPr lang="en-GB" sz="2400" dirty="0" smtClean="0">
                <a:latin typeface="Letterjoin-Air Plus 8" panose="02000805000000020003" pitchFamily="50" charset="0"/>
              </a:rPr>
              <a:t>me</a:t>
            </a:r>
            <a:r>
              <a:rPr lang="en-GB" sz="2400" dirty="0" smtClean="0">
                <a:latin typeface="Letterjoin-Air Plus 8" panose="02000805000000020003" pitchFamily="50" charset="0"/>
              </a:rPr>
              <a:t> </a:t>
            </a:r>
            <a:r>
              <a:rPr lang="en-GB" sz="2400" dirty="0" smtClean="0">
                <a:latin typeface="Letterjoin-Air Plus 8" panose="02000805000000020003" pitchFamily="50" charset="0"/>
              </a:rPr>
              <a:t>at</a:t>
            </a:r>
            <a:r>
              <a:rPr lang="en-GB" sz="2400" dirty="0" smtClean="0">
                <a:latin typeface="Letterjoin-Air Plus 8" panose="02000805000000020003" pitchFamily="50" charset="0"/>
              </a:rPr>
              <a:t>:</a:t>
            </a:r>
          </a:p>
          <a:p>
            <a:endParaRPr lang="en-GB" sz="2400" dirty="0" smtClean="0">
              <a:latin typeface="Letterjoin-Air Plus 8" panose="02000805000000020003" pitchFamily="50" charset="0"/>
            </a:endParaRPr>
          </a:p>
          <a:p>
            <a:r>
              <a:rPr lang="en-GB" sz="2400" dirty="0" smtClean="0">
                <a:latin typeface="Letterjoin-Air Plus 8" panose="02000805000000020003" pitchFamily="50" charset="0"/>
              </a:rPr>
              <a:t>s.hiley@worthvalleyprimary.co.uk</a:t>
            </a:r>
            <a:endParaRPr lang="en-US" altLang="en-US" sz="2400" dirty="0">
              <a:solidFill>
                <a:srgbClr val="5F5F5F"/>
              </a:solidFill>
              <a:latin typeface="Letter-join Plus 8" panose="02000505000000020003" pitchFamily="50" charset="0"/>
            </a:endParaRPr>
          </a:p>
          <a:p>
            <a:endParaRPr lang="en-GB" sz="2400" dirty="0">
              <a:latin typeface="Letterjoin-Air Plus 8" panose="02000805000000020003" pitchFamily="50" charset="0"/>
            </a:endParaRPr>
          </a:p>
        </p:txBody>
      </p:sp>
      <p:pic>
        <p:nvPicPr>
          <p:cNvPr id="2050" name="Picture 2" descr="DVD | Room on the Br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399" y="3706356"/>
            <a:ext cx="3825875" cy="286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392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247</Words>
  <Application>Microsoft Office PowerPoint</Application>
  <PresentationFormat>Widescreen</PresentationFormat>
  <Paragraphs>54</Paragraphs>
  <Slides>7</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Letter-join Plus 8</vt:lpstr>
      <vt:lpstr>Letterjoin-Air Plus 8</vt:lpstr>
      <vt:lpstr>Times New Roman</vt:lpstr>
      <vt:lpstr>Office Theme</vt:lpstr>
      <vt:lpstr>Monday 18th January 2021</vt:lpstr>
      <vt:lpstr>Handwriting</vt:lpstr>
      <vt:lpstr>Can you knock my socks off with your neat writing? </vt:lpstr>
      <vt:lpstr>Reading Task</vt:lpstr>
      <vt:lpstr>Reading Task</vt:lpstr>
      <vt:lpstr>PowerPoint Presentation</vt:lpstr>
      <vt:lpstr>PowerPoint Presentation</vt:lpstr>
    </vt:vector>
  </TitlesOfParts>
  <Company>Worth Valley Primary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11th January 2021</dc:title>
  <dc:creator>s.hiley</dc:creator>
  <cp:lastModifiedBy>s.hiley</cp:lastModifiedBy>
  <cp:revision>27</cp:revision>
  <dcterms:created xsi:type="dcterms:W3CDTF">2021-01-10T15:35:41Z</dcterms:created>
  <dcterms:modified xsi:type="dcterms:W3CDTF">2021-01-17T20:56:37Z</dcterms:modified>
</cp:coreProperties>
</file>