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75" r:id="rId4"/>
    <p:sldId id="290" r:id="rId5"/>
    <p:sldId id="284" r:id="rId6"/>
    <p:sldId id="293" r:id="rId7"/>
    <p:sldId id="295" r:id="rId8"/>
    <p:sldId id="294" r:id="rId9"/>
    <p:sldId id="285" r:id="rId10"/>
    <p:sldId id="296" r:id="rId11"/>
    <p:sldId id="286" r:id="rId12"/>
    <p:sldId id="287" r:id="rId13"/>
    <p:sldId id="283" r:id="rId14"/>
    <p:sldId id="263" r:id="rId15"/>
    <p:sldId id="311" r:id="rId16"/>
    <p:sldId id="316"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spelling-rule/78/1-The-sound-spelt-as-ge-and-dge-at-the-end-of-wor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ellingframe.co.uk/spelling-rule/17/13-Endings-which-sound-like--spelt%E2%80%93tion%E2%80%93sion%E2%80%93ssion%E2%80%93cian-(1-of-2)" TargetMode="External"/><Relationship Id="rId2" Type="http://schemas.openxmlformats.org/officeDocument/2006/relationships/hyperlink" Target="https://www.phonicsplay.co.uk/resour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29/01/2021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 Spellings</a:t>
            </a:r>
            <a:endParaRPr lang="en-US" dirty="0"/>
          </a:p>
        </p:txBody>
      </p:sp>
      <p:sp>
        <p:nvSpPr>
          <p:cNvPr id="3" name="Content Placeholder 2"/>
          <p:cNvSpPr>
            <a:spLocks noGrp="1"/>
          </p:cNvSpPr>
          <p:nvPr>
            <p:ph idx="1"/>
          </p:nvPr>
        </p:nvSpPr>
        <p:spPr/>
        <p:txBody>
          <a:bodyPr/>
          <a:lstStyle/>
          <a:p>
            <a:r>
              <a:rPr lang="en-GB" dirty="0" smtClean="0"/>
              <a:t>Then have a play around with the different games and tests on</a:t>
            </a:r>
          </a:p>
          <a:p>
            <a:endParaRPr lang="en-GB" dirty="0" smtClean="0"/>
          </a:p>
          <a:p>
            <a:r>
              <a:rPr lang="en-US" dirty="0">
                <a:hlinkClick r:id="rId2"/>
              </a:rPr>
              <a:t>https://spellingframe.co.uk</a:t>
            </a:r>
            <a:r>
              <a:rPr lang="en-US" dirty="0" smtClean="0">
                <a:hlinkClick r:id="rId2"/>
              </a:rPr>
              <a:t>/</a:t>
            </a:r>
            <a:endParaRPr lang="en-US" dirty="0" smtClean="0"/>
          </a:p>
          <a:p>
            <a:endParaRPr lang="en-GB" dirty="0"/>
          </a:p>
          <a:p>
            <a:r>
              <a:rPr lang="en-GB" dirty="0" smtClean="0"/>
              <a:t>And </a:t>
            </a:r>
          </a:p>
          <a:p>
            <a:endParaRPr lang="en-GB" dirty="0"/>
          </a:p>
          <a:p>
            <a:r>
              <a:rPr lang="en-US" dirty="0">
                <a:hlinkClick r:id="rId3"/>
              </a:rPr>
              <a:t>https://</a:t>
            </a:r>
            <a:r>
              <a:rPr lang="en-US" dirty="0" smtClean="0">
                <a:hlinkClick r:id="rId3"/>
              </a:rPr>
              <a:t>www.phonicsplay.co.uk/resources</a:t>
            </a:r>
            <a:endParaRPr lang="en-US" dirty="0" smtClean="0"/>
          </a:p>
          <a:p>
            <a:endParaRPr lang="en-US" dirty="0"/>
          </a:p>
        </p:txBody>
      </p:sp>
    </p:spTree>
    <p:extLst>
      <p:ext uri="{BB962C8B-B14F-4D97-AF65-F5344CB8AC3E}">
        <p14:creationId xmlns:p14="http://schemas.microsoft.com/office/powerpoint/2010/main" val="32607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3" name="Content Placeholder 2"/>
          <p:cNvSpPr>
            <a:spLocks noGrp="1"/>
          </p:cNvSpPr>
          <p:nvPr>
            <p:ph idx="1"/>
          </p:nvPr>
        </p:nvSpPr>
        <p:spPr/>
        <p:txBody>
          <a:bodyPr>
            <a:normAutofit/>
          </a:bodyPr>
          <a:lstStyle/>
          <a:p>
            <a:r>
              <a:rPr lang="en-GB" dirty="0" smtClean="0"/>
              <a:t>This week we are looking at words with the letter or sound `g` in them</a:t>
            </a:r>
          </a:p>
          <a:p>
            <a:r>
              <a:rPr lang="en-GB" dirty="0" smtClean="0"/>
              <a:t>These words could begin with g or j, or contain g in the middle</a:t>
            </a:r>
          </a:p>
          <a:p>
            <a:r>
              <a:rPr lang="en-GB" dirty="0" smtClean="0"/>
              <a:t>Some of these words have a different sounding `g` to others – can you spot these?</a:t>
            </a:r>
          </a:p>
          <a:p>
            <a:endParaRPr lang="en-GB" dirty="0"/>
          </a:p>
          <a:p>
            <a:r>
              <a:rPr lang="en-GB" dirty="0" smtClean="0"/>
              <a:t>sledge   jet  orange  bridge  jar  badge</a:t>
            </a:r>
          </a:p>
          <a:p>
            <a:r>
              <a:rPr lang="en-GB" dirty="0" smtClean="0"/>
              <a:t>giant  hedge  joke  magic  huge  glove</a:t>
            </a:r>
          </a:p>
          <a:p>
            <a:endParaRPr lang="en-GB" dirty="0"/>
          </a:p>
        </p:txBody>
      </p:sp>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Handwriting + Spellings Group 1 </a:t>
            </a:r>
            <a:endParaRPr lang="en-US" sz="4000" dirty="0"/>
          </a:p>
        </p:txBody>
      </p:sp>
      <p:sp>
        <p:nvSpPr>
          <p:cNvPr id="3" name="Content Placeholder 2"/>
          <p:cNvSpPr>
            <a:spLocks noGrp="1"/>
          </p:cNvSpPr>
          <p:nvPr>
            <p:ph idx="1"/>
          </p:nvPr>
        </p:nvSpPr>
        <p:spPr/>
        <p:txBody>
          <a:bodyPr/>
          <a:lstStyle/>
          <a:p>
            <a:r>
              <a:rPr lang="en-GB" dirty="0"/>
              <a:t>Try the Spelling Frame practise, games and tests on </a:t>
            </a:r>
            <a:r>
              <a:rPr lang="en-GB" dirty="0">
                <a:hlinkClick r:id="rId2"/>
              </a:rPr>
              <a:t>https://spellingframe.co.uk/spelling-rule/78/1-The-sound-spelt-as-ge-and-dge-at-the-end-of-words</a:t>
            </a:r>
            <a:endParaRPr lang="en-GB" dirty="0"/>
          </a:p>
          <a:p>
            <a:r>
              <a:rPr lang="en-GB" dirty="0"/>
              <a:t>Or the Phonics Play website </a:t>
            </a:r>
            <a:r>
              <a:rPr lang="en-GB" dirty="0">
                <a:hlinkClick r:id="rId3"/>
              </a:rPr>
              <a:t>https://www.phonicsplay.co.uk/resources</a:t>
            </a:r>
            <a:r>
              <a:rPr lang="en-GB" dirty="0"/>
              <a:t> </a:t>
            </a:r>
            <a:endParaRPr lang="en-US" dirty="0"/>
          </a:p>
          <a:p>
            <a:endParaRPr lang="en-US" dirty="0"/>
          </a:p>
        </p:txBody>
      </p:sp>
    </p:spTree>
    <p:extLst>
      <p:ext uri="{BB962C8B-B14F-4D97-AF65-F5344CB8AC3E}">
        <p14:creationId xmlns:p14="http://schemas.microsoft.com/office/powerpoint/2010/main" val="177043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3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a:bodyPr>
          <a:lstStyle/>
          <a:p>
            <a:endParaRPr lang="en-GB" dirty="0" smtClean="0"/>
          </a:p>
          <a:p>
            <a:r>
              <a:rPr lang="en-GB" dirty="0" smtClean="0"/>
              <a:t>This week we are looking at joining sentences</a:t>
            </a:r>
          </a:p>
          <a:p>
            <a:r>
              <a:rPr lang="en-GB" dirty="0" smtClean="0"/>
              <a:t>We join different ideas in one sentence by using conjunctions</a:t>
            </a:r>
          </a:p>
          <a:p>
            <a:r>
              <a:rPr lang="en-GB" dirty="0" smtClean="0"/>
              <a:t>This week we are focusing on </a:t>
            </a:r>
            <a:r>
              <a:rPr lang="en-GB" dirty="0" smtClean="0">
                <a:solidFill>
                  <a:srgbClr val="FF0000"/>
                </a:solidFill>
              </a:rPr>
              <a:t>co-ordinating conjunctions </a:t>
            </a:r>
          </a:p>
          <a:p>
            <a:r>
              <a:rPr lang="en-GB" dirty="0" smtClean="0"/>
              <a:t>We can remember these through the acronym </a:t>
            </a:r>
            <a:r>
              <a:rPr lang="en-GB" dirty="0" smtClean="0">
                <a:solidFill>
                  <a:srgbClr val="FF0000"/>
                </a:solidFill>
              </a:rPr>
              <a:t>FANBOYS</a:t>
            </a:r>
          </a:p>
          <a:p>
            <a:r>
              <a:rPr lang="en-GB" dirty="0" smtClean="0">
                <a:solidFill>
                  <a:srgbClr val="FF0000"/>
                </a:solidFill>
              </a:rPr>
              <a:t>For  And  Nor  But  Or  Yet  So</a:t>
            </a:r>
          </a:p>
          <a:p>
            <a:endParaRPr lang="en-GB" dirty="0"/>
          </a:p>
          <a:p>
            <a:endParaRPr lang="en-US" dirty="0"/>
          </a:p>
        </p:txBody>
      </p:sp>
    </p:spTree>
    <p:extLst>
      <p:ext uri="{BB962C8B-B14F-4D97-AF65-F5344CB8AC3E}">
        <p14:creationId xmlns:p14="http://schemas.microsoft.com/office/powerpoint/2010/main" val="314837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399" y="537483"/>
            <a:ext cx="10680290" cy="6320517"/>
          </a:xfrm>
          <a:prstGeom prst="rect">
            <a:avLst/>
          </a:prstGeom>
        </p:spPr>
      </p:pic>
    </p:spTree>
    <p:extLst>
      <p:ext uri="{BB962C8B-B14F-4D97-AF65-F5344CB8AC3E}">
        <p14:creationId xmlns:p14="http://schemas.microsoft.com/office/powerpoint/2010/main" val="98021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a:t>
            </a:r>
            <a:endParaRPr lang="en-US" dirty="0"/>
          </a:p>
        </p:txBody>
      </p:sp>
      <p:sp>
        <p:nvSpPr>
          <p:cNvPr id="3" name="Content Placeholder 2"/>
          <p:cNvSpPr>
            <a:spLocks noGrp="1"/>
          </p:cNvSpPr>
          <p:nvPr>
            <p:ph idx="1"/>
          </p:nvPr>
        </p:nvSpPr>
        <p:spPr/>
        <p:txBody>
          <a:bodyPr/>
          <a:lstStyle/>
          <a:p>
            <a:r>
              <a:rPr lang="en-GB" dirty="0" smtClean="0"/>
              <a:t>Can you improve the text below by adding your own </a:t>
            </a:r>
            <a:r>
              <a:rPr lang="en-GB" dirty="0" smtClean="0">
                <a:solidFill>
                  <a:srgbClr val="FF0000"/>
                </a:solidFill>
              </a:rPr>
              <a:t>punctuation</a:t>
            </a:r>
            <a:r>
              <a:rPr lang="en-GB" dirty="0" smtClean="0"/>
              <a:t> and </a:t>
            </a:r>
            <a:r>
              <a:rPr lang="en-GB" dirty="0" smtClean="0">
                <a:solidFill>
                  <a:srgbClr val="FF0000"/>
                </a:solidFill>
              </a:rPr>
              <a:t>conjunctions</a:t>
            </a:r>
            <a:r>
              <a:rPr lang="en-GB" dirty="0" smtClean="0"/>
              <a:t>. Hint – you may also need capital letters.</a:t>
            </a:r>
          </a:p>
          <a:p>
            <a:endParaRPr lang="en-GB" dirty="0">
              <a:solidFill>
                <a:srgbClr val="7030A0"/>
              </a:solidFill>
            </a:endParaRPr>
          </a:p>
          <a:p>
            <a:r>
              <a:rPr lang="en-GB" dirty="0" smtClean="0">
                <a:solidFill>
                  <a:srgbClr val="7030A0"/>
                </a:solidFill>
              </a:rPr>
              <a:t>I woke up and rushed downstairs and then I saw it standing there it was amazing and I said to my Mum thanks how did you get that in here and after that I went to school and we had P.E and then it was lunch and I went to the toilet and I felt sick it was horrible </a:t>
            </a:r>
            <a:r>
              <a:rPr lang="en-GB" dirty="0" err="1" smtClean="0">
                <a:solidFill>
                  <a:srgbClr val="7030A0"/>
                </a:solidFill>
              </a:rPr>
              <a:t>uurgh</a:t>
            </a:r>
            <a:r>
              <a:rPr lang="en-GB" dirty="0" smtClean="0">
                <a:solidFill>
                  <a:srgbClr val="7030A0"/>
                </a:solidFill>
              </a:rPr>
              <a:t> and then I went home and had tea and I was tired and I went to bed what a day</a:t>
            </a:r>
            <a:endParaRPr lang="en-US" dirty="0">
              <a:solidFill>
                <a:srgbClr val="7030A0"/>
              </a:solidFill>
            </a:endParaRPr>
          </a:p>
        </p:txBody>
      </p:sp>
    </p:spTree>
    <p:extLst>
      <p:ext uri="{BB962C8B-B14F-4D97-AF65-F5344CB8AC3E}">
        <p14:creationId xmlns:p14="http://schemas.microsoft.com/office/powerpoint/2010/main" val="2427673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 reports</a:t>
            </a:r>
            <a:endParaRPr lang="en-US" dirty="0"/>
          </a:p>
        </p:txBody>
      </p:sp>
      <p:sp>
        <p:nvSpPr>
          <p:cNvPr id="3" name="Content Placeholder 2"/>
          <p:cNvSpPr>
            <a:spLocks noGrp="1"/>
          </p:cNvSpPr>
          <p:nvPr>
            <p:ph idx="1"/>
          </p:nvPr>
        </p:nvSpPr>
        <p:spPr/>
        <p:txBody>
          <a:bodyPr>
            <a:normAutofit/>
          </a:bodyPr>
          <a:lstStyle/>
          <a:p>
            <a:r>
              <a:rPr lang="en-GB" dirty="0" smtClean="0"/>
              <a:t>Yesterday we had a go at converting </a:t>
            </a:r>
            <a:r>
              <a:rPr lang="en-GB" dirty="0" smtClean="0">
                <a:solidFill>
                  <a:srgbClr val="FF0000"/>
                </a:solidFill>
              </a:rPr>
              <a:t>Street Child </a:t>
            </a:r>
            <a:r>
              <a:rPr lang="en-GB" dirty="0" smtClean="0"/>
              <a:t>into a newspaper report, focusing on the headings and powerful vocabulary</a:t>
            </a:r>
            <a:endParaRPr lang="en-GB" dirty="0"/>
          </a:p>
          <a:p>
            <a:r>
              <a:rPr lang="en-GB" dirty="0" smtClean="0"/>
              <a:t>Today we will read Chapter 15. </a:t>
            </a:r>
            <a:r>
              <a:rPr lang="en-GB" dirty="0" smtClean="0">
                <a:solidFill>
                  <a:srgbClr val="7030A0"/>
                </a:solidFill>
              </a:rPr>
              <a:t>See 2Do Purple Mash tasks Chapter 15a and 15b</a:t>
            </a:r>
            <a:r>
              <a:rPr lang="en-GB" dirty="0" smtClean="0">
                <a:solidFill>
                  <a:srgbClr val="7030A0"/>
                </a:solidFill>
              </a:rPr>
              <a:t>. </a:t>
            </a:r>
            <a:endParaRPr lang="en-GB" dirty="0" smtClean="0">
              <a:solidFill>
                <a:srgbClr val="7030A0"/>
              </a:solidFill>
            </a:endParaRPr>
          </a:p>
          <a:p>
            <a:r>
              <a:rPr lang="en-GB" dirty="0" smtClean="0"/>
              <a:t>Then </a:t>
            </a:r>
            <a:r>
              <a:rPr lang="en-GB" dirty="0" smtClean="0"/>
              <a:t>let`s have another go at planning a newspaper report.</a:t>
            </a:r>
          </a:p>
          <a:p>
            <a:r>
              <a:rPr lang="en-GB" dirty="0" smtClean="0"/>
              <a:t>Create </a:t>
            </a:r>
            <a:r>
              <a:rPr lang="en-GB" dirty="0" smtClean="0"/>
              <a:t>your own </a:t>
            </a:r>
            <a:r>
              <a:rPr lang="en-GB" dirty="0" smtClean="0">
                <a:solidFill>
                  <a:srgbClr val="FF0000"/>
                </a:solidFill>
              </a:rPr>
              <a:t>main heading </a:t>
            </a:r>
            <a:r>
              <a:rPr lang="en-GB" dirty="0" smtClean="0"/>
              <a:t>and 3 or 4 </a:t>
            </a:r>
            <a:r>
              <a:rPr lang="en-GB" dirty="0" smtClean="0">
                <a:solidFill>
                  <a:srgbClr val="FF0000"/>
                </a:solidFill>
              </a:rPr>
              <a:t>sub-headings</a:t>
            </a:r>
            <a:r>
              <a:rPr lang="en-GB" dirty="0" smtClean="0"/>
              <a:t>, along with </a:t>
            </a:r>
            <a:r>
              <a:rPr lang="en-GB" dirty="0" smtClean="0">
                <a:solidFill>
                  <a:srgbClr val="FF0000"/>
                </a:solidFill>
              </a:rPr>
              <a:t>powerful vocabulary </a:t>
            </a:r>
            <a:r>
              <a:rPr lang="en-GB" dirty="0" smtClean="0"/>
              <a:t>for each section.</a:t>
            </a:r>
          </a:p>
          <a:p>
            <a:r>
              <a:rPr lang="en-GB" dirty="0" smtClean="0"/>
              <a:t> </a:t>
            </a:r>
            <a:r>
              <a:rPr lang="en-GB" dirty="0" smtClean="0"/>
              <a:t>Use </a:t>
            </a:r>
            <a:r>
              <a:rPr lang="en-GB" dirty="0" smtClean="0"/>
              <a:t>a pen and paper to write down your ideas and maybe you could send them through to us?     </a:t>
            </a:r>
          </a:p>
        </p:txBody>
      </p:sp>
    </p:spTree>
    <p:extLst>
      <p:ext uri="{BB962C8B-B14F-4D97-AF65-F5344CB8AC3E}">
        <p14:creationId xmlns:p14="http://schemas.microsoft.com/office/powerpoint/2010/main" val="2716233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1 and 2</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a:t>
            </a:r>
          </a:p>
          <a:p>
            <a:r>
              <a:rPr lang="en-GB" dirty="0" smtClean="0">
                <a:solidFill>
                  <a:srgbClr val="7030A0"/>
                </a:solidFill>
              </a:rPr>
              <a:t>The Kite – </a:t>
            </a:r>
            <a:r>
              <a:rPr lang="en-GB" dirty="0" smtClean="0"/>
              <a:t>read through and answer Set B questions</a:t>
            </a:r>
            <a:endParaRPr lang="en-US" dirty="0"/>
          </a:p>
        </p:txBody>
      </p:sp>
    </p:spTree>
    <p:extLst>
      <p:ext uri="{BB962C8B-B14F-4D97-AF65-F5344CB8AC3E}">
        <p14:creationId xmlns:p14="http://schemas.microsoft.com/office/powerpoint/2010/main" val="393072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 and 4</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a:t>
            </a:r>
          </a:p>
          <a:p>
            <a:r>
              <a:rPr lang="en-GB" dirty="0" smtClean="0">
                <a:solidFill>
                  <a:srgbClr val="7030A0"/>
                </a:solidFill>
              </a:rPr>
              <a:t>My Best Friend </a:t>
            </a:r>
            <a:r>
              <a:rPr lang="en-GB" dirty="0" smtClean="0"/>
              <a:t>– read through the text again</a:t>
            </a:r>
          </a:p>
          <a:p>
            <a:r>
              <a:rPr lang="en-GB" dirty="0" smtClean="0"/>
              <a:t>Then answer Set B questions</a:t>
            </a:r>
          </a:p>
          <a:p>
            <a:endParaRPr lang="en-US" dirty="0"/>
          </a:p>
        </p:txBody>
      </p:sp>
    </p:spTree>
    <p:extLst>
      <p:ext uri="{BB962C8B-B14F-4D97-AF65-F5344CB8AC3E}">
        <p14:creationId xmlns:p14="http://schemas.microsoft.com/office/powerpoint/2010/main" val="226996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3 </a:t>
            </a:r>
            <a:endParaRPr lang="en-US" dirty="0"/>
          </a:p>
        </p:txBody>
      </p:sp>
      <p:sp>
        <p:nvSpPr>
          <p:cNvPr id="3" name="Content Placeholder 2"/>
          <p:cNvSpPr>
            <a:spLocks noGrp="1"/>
          </p:cNvSpPr>
          <p:nvPr>
            <p:ph idx="1"/>
          </p:nvPr>
        </p:nvSpPr>
        <p:spPr/>
        <p:txBody>
          <a:bodyPr/>
          <a:lstStyle/>
          <a:p>
            <a:r>
              <a:rPr lang="en-GB" dirty="0" smtClean="0">
                <a:solidFill>
                  <a:srgbClr val="FF0000"/>
                </a:solidFill>
              </a:rPr>
              <a:t>Suffixes ending in –</a:t>
            </a:r>
            <a:r>
              <a:rPr lang="en-GB" dirty="0" err="1" smtClean="0">
                <a:solidFill>
                  <a:srgbClr val="FF0000"/>
                </a:solidFill>
              </a:rPr>
              <a:t>sion</a:t>
            </a:r>
            <a:r>
              <a:rPr lang="en-GB" dirty="0" smtClean="0">
                <a:solidFill>
                  <a:srgbClr val="FF0000"/>
                </a:solidFill>
              </a:rPr>
              <a:t> and -</a:t>
            </a:r>
            <a:r>
              <a:rPr lang="en-GB" dirty="0" err="1" smtClean="0">
                <a:solidFill>
                  <a:srgbClr val="FF0000"/>
                </a:solidFill>
              </a:rPr>
              <a:t>tion</a:t>
            </a:r>
            <a:endParaRPr lang="en-US" dirty="0">
              <a:solidFill>
                <a:srgbClr val="FF0000"/>
              </a:solidFill>
            </a:endParaRPr>
          </a:p>
          <a:p>
            <a:endParaRPr lang="en-US" dirty="0" smtClean="0"/>
          </a:p>
          <a:p>
            <a:r>
              <a:rPr lang="en-US" dirty="0" smtClean="0"/>
              <a:t>The </a:t>
            </a:r>
            <a:r>
              <a:rPr lang="en-US" dirty="0"/>
              <a:t>suffix with the /shun/ sound can be spelled in two ways: </a:t>
            </a:r>
            <a:r>
              <a:rPr lang="en-US" i="1" dirty="0"/>
              <a:t>-</a:t>
            </a:r>
            <a:r>
              <a:rPr lang="en-US" i="1" dirty="0" err="1"/>
              <a:t>sion</a:t>
            </a:r>
            <a:r>
              <a:rPr lang="en-US" i="1" dirty="0"/>
              <a:t> </a:t>
            </a:r>
            <a:r>
              <a:rPr lang="en-US" dirty="0"/>
              <a:t>and </a:t>
            </a:r>
            <a:r>
              <a:rPr lang="en-US" i="1" dirty="0"/>
              <a:t>-</a:t>
            </a:r>
            <a:r>
              <a:rPr lang="en-US" i="1" dirty="0" err="1"/>
              <a:t>tion</a:t>
            </a:r>
            <a:r>
              <a:rPr lang="en-US" dirty="0"/>
              <a:t>.</a:t>
            </a:r>
          </a:p>
          <a:p>
            <a:r>
              <a:rPr lang="en-US" dirty="0"/>
              <a:t>Root words ending in ‘t’ or ‘</a:t>
            </a:r>
            <a:r>
              <a:rPr lang="en-US" dirty="0" err="1"/>
              <a:t>te</a:t>
            </a:r>
            <a:r>
              <a:rPr lang="en-US" dirty="0"/>
              <a:t>’ lose these final letters and have the suffix </a:t>
            </a:r>
            <a:r>
              <a:rPr lang="en-US" i="1" dirty="0"/>
              <a:t>-</a:t>
            </a:r>
            <a:r>
              <a:rPr lang="en-US" i="1" dirty="0" err="1"/>
              <a:t>tion</a:t>
            </a:r>
            <a:r>
              <a:rPr lang="en-US" i="1" dirty="0"/>
              <a:t> </a:t>
            </a:r>
            <a:r>
              <a:rPr lang="en-US" dirty="0"/>
              <a:t>added. Root</a:t>
            </a:r>
          </a:p>
          <a:p>
            <a:r>
              <a:rPr lang="en-US" dirty="0"/>
              <a:t>words ending in ‘de’, ‘d’ or ‘se’ lose these final letters and have the suffix </a:t>
            </a:r>
            <a:r>
              <a:rPr lang="en-US" i="1" dirty="0"/>
              <a:t>-</a:t>
            </a:r>
            <a:r>
              <a:rPr lang="en-US" i="1" dirty="0" err="1"/>
              <a:t>sion</a:t>
            </a:r>
            <a:r>
              <a:rPr lang="en-US" i="1" dirty="0"/>
              <a:t> </a:t>
            </a:r>
            <a:r>
              <a:rPr lang="en-US" dirty="0"/>
              <a:t>added.</a:t>
            </a:r>
          </a:p>
        </p:txBody>
      </p:sp>
    </p:spTree>
    <p:extLst>
      <p:ext uri="{BB962C8B-B14F-4D97-AF65-F5344CB8AC3E}">
        <p14:creationId xmlns:p14="http://schemas.microsoft.com/office/powerpoint/2010/main" val="1048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Handwriting and Spelling list</a:t>
            </a:r>
            <a:endParaRPr lang="en-US" dirty="0"/>
          </a:p>
        </p:txBody>
      </p:sp>
      <p:pic>
        <p:nvPicPr>
          <p:cNvPr id="4" name="Content Placeholder 3"/>
          <p:cNvPicPr>
            <a:picLocks noGrp="1" noChangeAspect="1"/>
          </p:cNvPicPr>
          <p:nvPr>
            <p:ph idx="1"/>
          </p:nvPr>
        </p:nvPicPr>
        <p:blipFill>
          <a:blip r:embed="rId2"/>
          <a:stretch>
            <a:fillRect/>
          </a:stretch>
        </p:blipFill>
        <p:spPr>
          <a:xfrm>
            <a:off x="974820" y="2011680"/>
            <a:ext cx="9839672" cy="3309257"/>
          </a:xfrm>
          <a:prstGeom prst="rect">
            <a:avLst/>
          </a:prstGeom>
        </p:spPr>
      </p:pic>
    </p:spTree>
    <p:extLst>
      <p:ext uri="{BB962C8B-B14F-4D97-AF65-F5344CB8AC3E}">
        <p14:creationId xmlns:p14="http://schemas.microsoft.com/office/powerpoint/2010/main" val="310319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group 3</a:t>
            </a:r>
            <a:endParaRPr lang="en-US" dirty="0"/>
          </a:p>
        </p:txBody>
      </p:sp>
      <p:sp>
        <p:nvSpPr>
          <p:cNvPr id="3" name="Content Placeholder 2"/>
          <p:cNvSpPr>
            <a:spLocks noGrp="1"/>
          </p:cNvSpPr>
          <p:nvPr>
            <p:ph idx="1"/>
          </p:nvPr>
        </p:nvSpPr>
        <p:spPr/>
        <p:txBody>
          <a:bodyPr/>
          <a:lstStyle/>
          <a:p>
            <a:r>
              <a:rPr lang="en-GB" dirty="0" smtClean="0"/>
              <a:t>Then have a go at Phase 5 and 6 games on</a:t>
            </a:r>
          </a:p>
          <a:p>
            <a:r>
              <a:rPr lang="en-US" dirty="0">
                <a:hlinkClick r:id="rId2"/>
              </a:rPr>
              <a:t>https://</a:t>
            </a:r>
            <a:r>
              <a:rPr lang="en-US" dirty="0" smtClean="0">
                <a:hlinkClick r:id="rId2"/>
              </a:rPr>
              <a:t>www.phonicsplay.co.uk/resources</a:t>
            </a:r>
            <a:endParaRPr lang="en-US" dirty="0" smtClean="0"/>
          </a:p>
          <a:p>
            <a:endParaRPr lang="en-GB" dirty="0"/>
          </a:p>
          <a:p>
            <a:r>
              <a:rPr lang="en-GB" dirty="0" smtClean="0"/>
              <a:t>Or practise, play games and test yourself on Spelling </a:t>
            </a:r>
            <a:r>
              <a:rPr lang="en-GB" dirty="0"/>
              <a:t>Frame </a:t>
            </a:r>
            <a:r>
              <a:rPr lang="en-GB" dirty="0">
                <a:hlinkClick r:id="rId3"/>
              </a:rPr>
              <a:t>https://spellingframe.co.uk/spelling-rule/17/13-Endings-which-sound-like--spelt%E2%80%93tion%E2%80%93sion%E2%80%93ssion%E2%80%93cian-(1-of-2</a:t>
            </a:r>
            <a:r>
              <a:rPr lang="en-GB" dirty="0" smtClean="0">
                <a:hlinkClick r:id="rId3"/>
              </a:rPr>
              <a:t>)</a:t>
            </a:r>
            <a:endParaRPr lang="en-GB" dirty="0" smtClean="0"/>
          </a:p>
          <a:p>
            <a:endParaRPr lang="en-GB" dirty="0" smtClean="0"/>
          </a:p>
          <a:p>
            <a:endParaRPr lang="en-US" dirty="0"/>
          </a:p>
        </p:txBody>
      </p:sp>
    </p:spTree>
    <p:extLst>
      <p:ext uri="{BB962C8B-B14F-4D97-AF65-F5344CB8AC3E}">
        <p14:creationId xmlns:p14="http://schemas.microsoft.com/office/powerpoint/2010/main" val="318956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pic>
        <p:nvPicPr>
          <p:cNvPr id="4" name="Content Placeholder 3"/>
          <p:cNvPicPr>
            <a:picLocks noGrp="1" noChangeAspect="1"/>
          </p:cNvPicPr>
          <p:nvPr>
            <p:ph idx="1"/>
          </p:nvPr>
        </p:nvPicPr>
        <p:blipFill>
          <a:blip r:embed="rId2"/>
          <a:stretch>
            <a:fillRect/>
          </a:stretch>
        </p:blipFill>
        <p:spPr>
          <a:xfrm>
            <a:off x="923925" y="2229394"/>
            <a:ext cx="10344150" cy="3291840"/>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2</a:t>
            </a:r>
            <a:endParaRPr lang="en-US" dirty="0"/>
          </a:p>
        </p:txBody>
      </p:sp>
      <p:pic>
        <p:nvPicPr>
          <p:cNvPr id="5" name="Content Placeholder 4"/>
          <p:cNvPicPr>
            <a:picLocks noGrp="1" noChangeAspect="1"/>
          </p:cNvPicPr>
          <p:nvPr>
            <p:ph idx="1"/>
          </p:nvPr>
        </p:nvPicPr>
        <p:blipFill>
          <a:blip r:embed="rId2"/>
          <a:stretch>
            <a:fillRect/>
          </a:stretch>
        </p:blipFill>
        <p:spPr>
          <a:xfrm>
            <a:off x="464584" y="2595155"/>
            <a:ext cx="10744248" cy="2098765"/>
          </a:xfrm>
          <a:prstGeom prst="rect">
            <a:avLst/>
          </a:prstGeom>
        </p:spPr>
      </p:pic>
    </p:spTree>
    <p:extLst>
      <p:ext uri="{BB962C8B-B14F-4D97-AF65-F5344CB8AC3E}">
        <p14:creationId xmlns:p14="http://schemas.microsoft.com/office/powerpoint/2010/main" val="62179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654</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English 29/01/2021</vt:lpstr>
      <vt:lpstr>Reading Activity  Please see the next slides for your group`s activity</vt:lpstr>
      <vt:lpstr>Groups 1 and 2</vt:lpstr>
      <vt:lpstr>Groups 3 and 4</vt:lpstr>
      <vt:lpstr>Handwriting + Spellings Group 3 </vt:lpstr>
      <vt:lpstr>Group 3 Handwriting and Spelling list</vt:lpstr>
      <vt:lpstr>Spelling group 3</vt:lpstr>
      <vt:lpstr>Handwriting and Spellings Group 2  </vt:lpstr>
      <vt:lpstr>Handwriting + Spellings Group 2</vt:lpstr>
      <vt:lpstr>Group 2 Spellings</vt:lpstr>
      <vt:lpstr>Handwriting + Spellings Group 1 </vt:lpstr>
      <vt:lpstr>Handwriting + Spellings Group 1 </vt:lpstr>
      <vt:lpstr>Handwriting</vt:lpstr>
      <vt:lpstr>Grammar</vt:lpstr>
      <vt:lpstr>PowerPoint Presentation</vt:lpstr>
      <vt:lpstr>Grammar</vt:lpstr>
      <vt:lpstr>Newspaper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60</cp:revision>
  <dcterms:created xsi:type="dcterms:W3CDTF">2021-01-07T10:15:57Z</dcterms:created>
  <dcterms:modified xsi:type="dcterms:W3CDTF">2021-01-27T18:32:48Z</dcterms:modified>
</cp:coreProperties>
</file>