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75" r:id="rId4"/>
    <p:sldId id="290" r:id="rId5"/>
    <p:sldId id="284" r:id="rId6"/>
    <p:sldId id="293" r:id="rId7"/>
    <p:sldId id="295" r:id="rId8"/>
    <p:sldId id="294" r:id="rId9"/>
    <p:sldId id="285" r:id="rId10"/>
    <p:sldId id="296" r:id="rId11"/>
    <p:sldId id="286" r:id="rId12"/>
    <p:sldId id="287" r:id="rId13"/>
    <p:sldId id="283" r:id="rId14"/>
    <p:sldId id="263" r:id="rId15"/>
    <p:sldId id="297" r:id="rId16"/>
    <p:sldId id="292" r:id="rId17"/>
    <p:sldId id="265" r:id="rId18"/>
    <p:sldId id="299" r:id="rId19"/>
    <p:sldId id="298"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B389-75BE-4DD2-B927-F36EE7CF1C36}"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FA3BD-E058-4566-BD02-9C563B2CC45A}" type="slidenum">
              <a:rPr lang="en-US" smtClean="0"/>
              <a:t>‹#›</a:t>
            </a:fld>
            <a:endParaRPr lang="en-US"/>
          </a:p>
        </p:txBody>
      </p:sp>
    </p:spTree>
    <p:extLst>
      <p:ext uri="{BB962C8B-B14F-4D97-AF65-F5344CB8AC3E}">
        <p14:creationId xmlns:p14="http://schemas.microsoft.com/office/powerpoint/2010/main" val="70451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06499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6942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0888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373438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7C7B32-5564-4814-9D22-DC69BE1C261D}"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7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76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C7B32-5564-4814-9D22-DC69BE1C261D}"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2906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C7B32-5564-4814-9D22-DC69BE1C261D}"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411087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C7B32-5564-4814-9D22-DC69BE1C261D}"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51303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135502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7C7B32-5564-4814-9D22-DC69BE1C261D}"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45190-5752-4AE2-92F6-448D0A91AE2B}" type="slidenum">
              <a:rPr lang="en-US" smtClean="0"/>
              <a:t>‹#›</a:t>
            </a:fld>
            <a:endParaRPr lang="en-US"/>
          </a:p>
        </p:txBody>
      </p:sp>
    </p:spTree>
    <p:extLst>
      <p:ext uri="{BB962C8B-B14F-4D97-AF65-F5344CB8AC3E}">
        <p14:creationId xmlns:p14="http://schemas.microsoft.com/office/powerpoint/2010/main" val="231809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C7B32-5564-4814-9D22-DC69BE1C261D}"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45190-5752-4AE2-92F6-448D0A91AE2B}" type="slidenum">
              <a:rPr lang="en-US" smtClean="0"/>
              <a:t>‹#›</a:t>
            </a:fld>
            <a:endParaRPr lang="en-US"/>
          </a:p>
        </p:txBody>
      </p:sp>
    </p:spTree>
    <p:extLst>
      <p:ext uri="{BB962C8B-B14F-4D97-AF65-F5344CB8AC3E}">
        <p14:creationId xmlns:p14="http://schemas.microsoft.com/office/powerpoint/2010/main" val="37233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hyperlink" Target="https://spellingframe.co.uk/spelling-rule/78/1-The-sound-spelt-as-ge-and-dge-at-the-end-of-wor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tterjoin.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bitesize/articles/z6rvbd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topics/zkbkf4j/articles/zbm8scw" TargetMode="External"/><Relationship Id="rId2" Type="http://schemas.openxmlformats.org/officeDocument/2006/relationships/hyperlink" Target="https://www.bbc.co.uk/bitesize/topics/zd63xyc/articles/zdp4pg8"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pellingframe.co.uk/spelling-rule/17/13-Endings-which-sound-like--spelt%E2%80%93tion%E2%80%93sion%E2%80%93ssion%E2%80%93cian-(1-of-2)" TargetMode="External"/><Relationship Id="rId2" Type="http://schemas.openxmlformats.org/officeDocument/2006/relationships/hyperlink" Target="https://www.phonicsplay.co.uk/resour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English</a:t>
            </a:r>
            <a:br>
              <a:rPr lang="en-US" dirty="0" smtClean="0"/>
            </a:br>
            <a:r>
              <a:rPr lang="en-US" dirty="0" smtClean="0"/>
              <a:t>26/01/2021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6891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2 Spellings</a:t>
            </a:r>
            <a:endParaRPr lang="en-US" dirty="0"/>
          </a:p>
        </p:txBody>
      </p:sp>
      <p:sp>
        <p:nvSpPr>
          <p:cNvPr id="3" name="Content Placeholder 2"/>
          <p:cNvSpPr>
            <a:spLocks noGrp="1"/>
          </p:cNvSpPr>
          <p:nvPr>
            <p:ph idx="1"/>
          </p:nvPr>
        </p:nvSpPr>
        <p:spPr/>
        <p:txBody>
          <a:bodyPr/>
          <a:lstStyle/>
          <a:p>
            <a:r>
              <a:rPr lang="en-GB" dirty="0" smtClean="0"/>
              <a:t>Then have a play around with the different games and tests on</a:t>
            </a:r>
          </a:p>
          <a:p>
            <a:endParaRPr lang="en-GB" dirty="0" smtClean="0"/>
          </a:p>
          <a:p>
            <a:r>
              <a:rPr lang="en-US" dirty="0">
                <a:hlinkClick r:id="rId2"/>
              </a:rPr>
              <a:t>https://spellingframe.co.uk</a:t>
            </a:r>
            <a:r>
              <a:rPr lang="en-US" dirty="0" smtClean="0">
                <a:hlinkClick r:id="rId2"/>
              </a:rPr>
              <a:t>/</a:t>
            </a:r>
            <a:endParaRPr lang="en-US" dirty="0" smtClean="0"/>
          </a:p>
          <a:p>
            <a:endParaRPr lang="en-GB" dirty="0"/>
          </a:p>
          <a:p>
            <a:r>
              <a:rPr lang="en-GB" dirty="0" smtClean="0"/>
              <a:t>And </a:t>
            </a:r>
          </a:p>
          <a:p>
            <a:endParaRPr lang="en-GB" dirty="0"/>
          </a:p>
          <a:p>
            <a:r>
              <a:rPr lang="en-US" dirty="0">
                <a:hlinkClick r:id="rId3"/>
              </a:rPr>
              <a:t>https://</a:t>
            </a:r>
            <a:r>
              <a:rPr lang="en-US" dirty="0" smtClean="0">
                <a:hlinkClick r:id="rId3"/>
              </a:rPr>
              <a:t>www.phonicsplay.co.uk/resources</a:t>
            </a:r>
            <a:endParaRPr lang="en-US" dirty="0" smtClean="0"/>
          </a:p>
          <a:p>
            <a:endParaRPr lang="en-US" dirty="0"/>
          </a:p>
        </p:txBody>
      </p:sp>
    </p:spTree>
    <p:extLst>
      <p:ext uri="{BB962C8B-B14F-4D97-AF65-F5344CB8AC3E}">
        <p14:creationId xmlns:p14="http://schemas.microsoft.com/office/powerpoint/2010/main" val="32607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1 </a:t>
            </a:r>
            <a:endParaRPr lang="en-US" dirty="0"/>
          </a:p>
        </p:txBody>
      </p:sp>
      <p:sp>
        <p:nvSpPr>
          <p:cNvPr id="3" name="Content Placeholder 2"/>
          <p:cNvSpPr>
            <a:spLocks noGrp="1"/>
          </p:cNvSpPr>
          <p:nvPr>
            <p:ph idx="1"/>
          </p:nvPr>
        </p:nvSpPr>
        <p:spPr/>
        <p:txBody>
          <a:bodyPr>
            <a:normAutofit/>
          </a:bodyPr>
          <a:lstStyle/>
          <a:p>
            <a:r>
              <a:rPr lang="en-GB" dirty="0" smtClean="0"/>
              <a:t>This week we are looking at words with the letter or sound `g` in them</a:t>
            </a:r>
          </a:p>
          <a:p>
            <a:r>
              <a:rPr lang="en-GB" dirty="0" smtClean="0"/>
              <a:t>These words could begin with g or j, or contain g in the middle</a:t>
            </a:r>
          </a:p>
          <a:p>
            <a:r>
              <a:rPr lang="en-GB" dirty="0" smtClean="0"/>
              <a:t>Some of these words have a different sounding `g` to others – can you spot these?</a:t>
            </a:r>
          </a:p>
          <a:p>
            <a:endParaRPr lang="en-GB" dirty="0"/>
          </a:p>
          <a:p>
            <a:r>
              <a:rPr lang="en-GB" dirty="0" smtClean="0">
                <a:solidFill>
                  <a:srgbClr val="00B0F0"/>
                </a:solidFill>
              </a:rPr>
              <a:t>sledge   jet  orange  bridge  jar  badge</a:t>
            </a:r>
          </a:p>
          <a:p>
            <a:r>
              <a:rPr lang="en-GB" dirty="0" smtClean="0">
                <a:solidFill>
                  <a:srgbClr val="00B0F0"/>
                </a:solidFill>
              </a:rPr>
              <a:t>giant  hedge  joke  magic  huge  glove</a:t>
            </a:r>
          </a:p>
          <a:p>
            <a:endParaRPr lang="en-GB" dirty="0"/>
          </a:p>
        </p:txBody>
      </p:sp>
    </p:spTree>
    <p:extLst>
      <p:ext uri="{BB962C8B-B14F-4D97-AF65-F5344CB8AC3E}">
        <p14:creationId xmlns:p14="http://schemas.microsoft.com/office/powerpoint/2010/main" val="3300980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Handwriting + Spellings Group 1 </a:t>
            </a:r>
            <a:endParaRPr lang="en-US" sz="4000" dirty="0"/>
          </a:p>
        </p:txBody>
      </p:sp>
      <p:sp>
        <p:nvSpPr>
          <p:cNvPr id="3" name="Content Placeholder 2"/>
          <p:cNvSpPr>
            <a:spLocks noGrp="1"/>
          </p:cNvSpPr>
          <p:nvPr>
            <p:ph idx="1"/>
          </p:nvPr>
        </p:nvSpPr>
        <p:spPr/>
        <p:txBody>
          <a:bodyPr/>
          <a:lstStyle/>
          <a:p>
            <a:r>
              <a:rPr lang="en-GB" dirty="0"/>
              <a:t>Try the Spelling Frame practise, games and tests on </a:t>
            </a:r>
            <a:r>
              <a:rPr lang="en-GB" dirty="0">
                <a:hlinkClick r:id="rId2"/>
              </a:rPr>
              <a:t>https://</a:t>
            </a:r>
            <a:r>
              <a:rPr lang="en-GB" dirty="0" smtClean="0">
                <a:hlinkClick r:id="rId2"/>
              </a:rPr>
              <a:t>spellingframe.co.uk/spelling-rule/78/1-The-sound-spelt-as-ge-and-dge-at-the-end-of-words</a:t>
            </a:r>
            <a:endParaRPr lang="en-GB" dirty="0" smtClean="0"/>
          </a:p>
          <a:p>
            <a:endParaRPr lang="en-GB" dirty="0"/>
          </a:p>
          <a:p>
            <a:r>
              <a:rPr lang="en-GB" dirty="0"/>
              <a:t>Or the Phonics Play website </a:t>
            </a:r>
            <a:r>
              <a:rPr lang="en-GB" dirty="0">
                <a:hlinkClick r:id="rId3"/>
              </a:rPr>
              <a:t>https://www.phonicsplay.co.uk/resources</a:t>
            </a:r>
            <a:r>
              <a:rPr lang="en-GB" dirty="0"/>
              <a:t> </a:t>
            </a:r>
            <a:endParaRPr lang="en-US" dirty="0"/>
          </a:p>
          <a:p>
            <a:endParaRPr lang="en-US" dirty="0"/>
          </a:p>
        </p:txBody>
      </p:sp>
    </p:spTree>
    <p:extLst>
      <p:ext uri="{BB962C8B-B14F-4D97-AF65-F5344CB8AC3E}">
        <p14:creationId xmlns:p14="http://schemas.microsoft.com/office/powerpoint/2010/main" val="1770433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US" dirty="0"/>
          </a:p>
        </p:txBody>
      </p:sp>
      <p:sp>
        <p:nvSpPr>
          <p:cNvPr id="3" name="Content Placeholder 2"/>
          <p:cNvSpPr>
            <a:spLocks noGrp="1"/>
          </p:cNvSpPr>
          <p:nvPr>
            <p:ph idx="1"/>
          </p:nvPr>
        </p:nvSpPr>
        <p:spPr/>
        <p:txBody>
          <a:bodyPr/>
          <a:lstStyle/>
          <a:p>
            <a:r>
              <a:rPr lang="en-GB" dirty="0" smtClean="0"/>
              <a:t>Use the spelling sheets to practise your handwriting. You will not be able to trace the word, unless you can print the sheets off, but you will be able to copy  it.</a:t>
            </a:r>
          </a:p>
          <a:p>
            <a:r>
              <a:rPr lang="en-GB" dirty="0" smtClean="0"/>
              <a:t>Practise 3 words per day on lined paper and then have a go at writing sentences with those words in</a:t>
            </a:r>
          </a:p>
          <a:p>
            <a:r>
              <a:rPr lang="en-GB" dirty="0" smtClean="0"/>
              <a:t>Remember, it is quality joined writing that we are looking for, with your proper tripod grip</a:t>
            </a:r>
          </a:p>
          <a:p>
            <a:r>
              <a:rPr lang="en-GB" dirty="0" smtClean="0"/>
              <a:t>You can also practise other letters and words </a:t>
            </a:r>
            <a:r>
              <a:rPr lang="en-GB" dirty="0"/>
              <a:t>via </a:t>
            </a:r>
            <a:r>
              <a:rPr lang="en-GB" dirty="0">
                <a:hlinkClick r:id="rId2"/>
              </a:rPr>
              <a:t>https://</a:t>
            </a:r>
            <a:r>
              <a:rPr lang="en-GB" dirty="0" smtClean="0">
                <a:hlinkClick r:id="rId2"/>
              </a:rPr>
              <a:t>www.letterjoin.co.uk</a:t>
            </a:r>
            <a:r>
              <a:rPr lang="en-GB" dirty="0" smtClean="0"/>
              <a:t> using the </a:t>
            </a:r>
            <a:r>
              <a:rPr lang="en-GB" dirty="0" smtClean="0">
                <a:solidFill>
                  <a:srgbClr val="FF0000"/>
                </a:solidFill>
              </a:rPr>
              <a:t>username lj8493 </a:t>
            </a:r>
            <a:r>
              <a:rPr lang="en-GB" dirty="0" smtClean="0"/>
              <a:t>and the </a:t>
            </a:r>
            <a:r>
              <a:rPr lang="en-GB" dirty="0" smtClean="0">
                <a:solidFill>
                  <a:srgbClr val="FF0000"/>
                </a:solidFill>
              </a:rPr>
              <a:t>password L </a:t>
            </a:r>
            <a:r>
              <a:rPr lang="en-GB" dirty="0" smtClean="0"/>
              <a:t>(capital l)</a:t>
            </a:r>
            <a:endParaRPr lang="en-US" dirty="0"/>
          </a:p>
        </p:txBody>
      </p:sp>
    </p:spTree>
    <p:extLst>
      <p:ext uri="{BB962C8B-B14F-4D97-AF65-F5344CB8AC3E}">
        <p14:creationId xmlns:p14="http://schemas.microsoft.com/office/powerpoint/2010/main" val="22024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p:txBody>
          <a:bodyPr>
            <a:normAutofit/>
          </a:bodyPr>
          <a:lstStyle/>
          <a:p>
            <a:endParaRPr lang="en-GB" dirty="0" smtClean="0"/>
          </a:p>
          <a:p>
            <a:r>
              <a:rPr lang="en-GB" dirty="0" smtClean="0"/>
              <a:t>This week we are looking at joining sentences</a:t>
            </a:r>
          </a:p>
          <a:p>
            <a:r>
              <a:rPr lang="en-GB" dirty="0" smtClean="0"/>
              <a:t>We join different ideas in one sentence by using conjunctions</a:t>
            </a:r>
          </a:p>
          <a:p>
            <a:r>
              <a:rPr lang="en-GB" dirty="0" smtClean="0"/>
              <a:t>Conjunctions are joining words</a:t>
            </a:r>
          </a:p>
          <a:p>
            <a:endParaRPr lang="en-GB" dirty="0"/>
          </a:p>
          <a:p>
            <a:r>
              <a:rPr lang="en-GB" dirty="0" smtClean="0"/>
              <a:t>Read the following information text and watch the videos</a:t>
            </a:r>
            <a:endParaRPr lang="en-GB" dirty="0"/>
          </a:p>
          <a:p>
            <a:r>
              <a:rPr lang="en-US" dirty="0">
                <a:hlinkClick r:id="rId2"/>
              </a:rPr>
              <a:t>https://</a:t>
            </a:r>
            <a:r>
              <a:rPr lang="en-US" dirty="0" smtClean="0">
                <a:hlinkClick r:id="rId2"/>
              </a:rPr>
              <a:t>www.bbc.co.uk/bitesize/articles/z6rvbdm</a:t>
            </a:r>
            <a:endParaRPr lang="en-US" dirty="0" smtClean="0"/>
          </a:p>
          <a:p>
            <a:endParaRPr lang="en-US" dirty="0"/>
          </a:p>
        </p:txBody>
      </p:sp>
    </p:spTree>
    <p:extLst>
      <p:ext uri="{BB962C8B-B14F-4D97-AF65-F5344CB8AC3E}">
        <p14:creationId xmlns:p14="http://schemas.microsoft.com/office/powerpoint/2010/main" val="314837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task</a:t>
            </a:r>
            <a:endParaRPr lang="en-US" dirty="0"/>
          </a:p>
        </p:txBody>
      </p:sp>
      <p:sp>
        <p:nvSpPr>
          <p:cNvPr id="3" name="Content Placeholder 2"/>
          <p:cNvSpPr>
            <a:spLocks noGrp="1"/>
          </p:cNvSpPr>
          <p:nvPr>
            <p:ph idx="1"/>
          </p:nvPr>
        </p:nvSpPr>
        <p:spPr/>
        <p:txBody>
          <a:bodyPr>
            <a:normAutofit lnSpcReduction="10000"/>
          </a:bodyPr>
          <a:lstStyle/>
          <a:p>
            <a:r>
              <a:rPr lang="en-GB" dirty="0" smtClean="0"/>
              <a:t>Read the sentences below</a:t>
            </a:r>
          </a:p>
          <a:p>
            <a:r>
              <a:rPr lang="en-GB" dirty="0" smtClean="0"/>
              <a:t>Can you now rewrite this text by joining the sentences together</a:t>
            </a:r>
          </a:p>
          <a:p>
            <a:r>
              <a:rPr lang="en-GB" dirty="0" smtClean="0"/>
              <a:t>You can use the FANBOYS sheet on the next slide to help you remember some of the different </a:t>
            </a:r>
            <a:r>
              <a:rPr lang="en-GB" dirty="0" smtClean="0">
                <a:solidFill>
                  <a:srgbClr val="FF0000"/>
                </a:solidFill>
              </a:rPr>
              <a:t>conjunctions</a:t>
            </a:r>
          </a:p>
          <a:p>
            <a:endParaRPr lang="en-GB" dirty="0" smtClean="0"/>
          </a:p>
          <a:p>
            <a:r>
              <a:rPr lang="en-GB" dirty="0" smtClean="0">
                <a:solidFill>
                  <a:srgbClr val="0070C0"/>
                </a:solidFill>
              </a:rPr>
              <a:t>Year 4 went to the park. It was raining. We went inside the shelter. Once it faired up, we played on the slide. We played on the swings. However, Mr Tiffany told us we couldn`t play on the roundabout. It made him sick! We were all disappointed. We wanted to get really dizzy!</a:t>
            </a:r>
            <a:endParaRPr lang="en-US" dirty="0">
              <a:solidFill>
                <a:srgbClr val="0070C0"/>
              </a:solidFill>
            </a:endParaRPr>
          </a:p>
        </p:txBody>
      </p:sp>
    </p:spTree>
    <p:extLst>
      <p:ext uri="{BB962C8B-B14F-4D97-AF65-F5344CB8AC3E}">
        <p14:creationId xmlns:p14="http://schemas.microsoft.com/office/powerpoint/2010/main" val="3146672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games</a:t>
            </a:r>
            <a:endParaRPr lang="en-US" dirty="0"/>
          </a:p>
        </p:txBody>
      </p:sp>
      <p:sp>
        <p:nvSpPr>
          <p:cNvPr id="3" name="Content Placeholder 2"/>
          <p:cNvSpPr>
            <a:spLocks noGrp="1"/>
          </p:cNvSpPr>
          <p:nvPr>
            <p:ph idx="1"/>
          </p:nvPr>
        </p:nvSpPr>
        <p:spPr/>
        <p:txBody>
          <a:bodyPr/>
          <a:lstStyle/>
          <a:p>
            <a:r>
              <a:rPr lang="en-GB" dirty="0"/>
              <a:t>Have you tried the Karate Cats game on BBC </a:t>
            </a:r>
            <a:r>
              <a:rPr lang="en-GB" dirty="0" err="1"/>
              <a:t>Bitesize</a:t>
            </a:r>
            <a:r>
              <a:rPr lang="en-GB" dirty="0"/>
              <a:t>? </a:t>
            </a:r>
            <a:r>
              <a:rPr lang="en-GB" dirty="0">
                <a:hlinkClick r:id="rId2"/>
              </a:rPr>
              <a:t>https://</a:t>
            </a:r>
            <a:r>
              <a:rPr lang="en-GB" dirty="0" smtClean="0">
                <a:hlinkClick r:id="rId2"/>
              </a:rPr>
              <a:t>www.bbc.co.uk/bitesize/topics/zd63xyc/articles/zdp4pg8</a:t>
            </a:r>
            <a:endParaRPr lang="en-GB" dirty="0"/>
          </a:p>
          <a:p>
            <a:r>
              <a:rPr lang="en-GB" dirty="0" smtClean="0"/>
              <a:t>OR</a:t>
            </a:r>
            <a:endParaRPr lang="en-GB" dirty="0"/>
          </a:p>
          <a:p>
            <a:r>
              <a:rPr lang="en-GB" dirty="0" smtClean="0"/>
              <a:t>Crystal Explorers on BBC </a:t>
            </a:r>
            <a:r>
              <a:rPr lang="en-GB" dirty="0" err="1" smtClean="0"/>
              <a:t>Bitesize</a:t>
            </a:r>
            <a:endParaRPr lang="en-GB" dirty="0" smtClean="0"/>
          </a:p>
          <a:p>
            <a:r>
              <a:rPr lang="en-GB" dirty="0">
                <a:hlinkClick r:id="rId3"/>
              </a:rPr>
              <a:t>https://</a:t>
            </a:r>
            <a:r>
              <a:rPr lang="en-GB" dirty="0" smtClean="0">
                <a:hlinkClick r:id="rId3"/>
              </a:rPr>
              <a:t>www.bbc.co.uk/bitesize/topics/zkbkf4j/articles/zbm8scw</a:t>
            </a:r>
            <a:endParaRPr lang="en-GB" dirty="0" smtClean="0"/>
          </a:p>
          <a:p>
            <a:endParaRPr lang="en-GB" dirty="0" smtClean="0"/>
          </a:p>
          <a:p>
            <a:endParaRPr lang="en-GB" dirty="0"/>
          </a:p>
          <a:p>
            <a:endParaRPr lang="en-GB" dirty="0"/>
          </a:p>
          <a:p>
            <a:endParaRPr lang="en-US" dirty="0"/>
          </a:p>
        </p:txBody>
      </p:sp>
      <p:pic>
        <p:nvPicPr>
          <p:cNvPr id="4" name="Picture 3"/>
          <p:cNvPicPr>
            <a:picLocks noChangeAspect="1"/>
          </p:cNvPicPr>
          <p:nvPr/>
        </p:nvPicPr>
        <p:blipFill>
          <a:blip r:embed="rId4"/>
          <a:stretch>
            <a:fillRect/>
          </a:stretch>
        </p:blipFill>
        <p:spPr>
          <a:xfrm>
            <a:off x="3814354" y="4326910"/>
            <a:ext cx="4319451" cy="2531090"/>
          </a:xfrm>
          <a:prstGeom prst="rect">
            <a:avLst/>
          </a:prstGeom>
        </p:spPr>
      </p:pic>
    </p:spTree>
    <p:extLst>
      <p:ext uri="{BB962C8B-B14F-4D97-AF65-F5344CB8AC3E}">
        <p14:creationId xmlns:p14="http://schemas.microsoft.com/office/powerpoint/2010/main" val="10494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a:t>
            </a:r>
            <a:endParaRPr lang="en-US" dirty="0"/>
          </a:p>
        </p:txBody>
      </p:sp>
      <p:sp>
        <p:nvSpPr>
          <p:cNvPr id="3" name="Content Placeholder 2"/>
          <p:cNvSpPr>
            <a:spLocks noGrp="1"/>
          </p:cNvSpPr>
          <p:nvPr>
            <p:ph idx="1"/>
          </p:nvPr>
        </p:nvSpPr>
        <p:spPr/>
        <p:txBody>
          <a:bodyPr/>
          <a:lstStyle/>
          <a:p>
            <a:r>
              <a:rPr lang="en-GB" dirty="0" smtClean="0">
                <a:solidFill>
                  <a:srgbClr val="FF0000"/>
                </a:solidFill>
              </a:rPr>
              <a:t>Newspaper Reports</a:t>
            </a:r>
            <a:endParaRPr lang="en-GB" dirty="0"/>
          </a:p>
          <a:p>
            <a:r>
              <a:rPr lang="en-GB" dirty="0" smtClean="0"/>
              <a:t>Take a look at the reports below, shown on the next 2 slides</a:t>
            </a:r>
          </a:p>
          <a:p>
            <a:endParaRPr lang="en-US" dirty="0">
              <a:solidFill>
                <a:srgbClr val="0070C0"/>
              </a:solidFill>
            </a:endParaRPr>
          </a:p>
        </p:txBody>
      </p:sp>
    </p:spTree>
    <p:extLst>
      <p:ext uri="{BB962C8B-B14F-4D97-AF65-F5344CB8AC3E}">
        <p14:creationId xmlns:p14="http://schemas.microsoft.com/office/powerpoint/2010/main" val="39097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4771" y="323850"/>
            <a:ext cx="7178040" cy="6534150"/>
          </a:xfrm>
          <a:prstGeom prst="rect">
            <a:avLst/>
          </a:prstGeom>
        </p:spPr>
      </p:pic>
    </p:spTree>
    <p:extLst>
      <p:ext uri="{BB962C8B-B14F-4D97-AF65-F5344CB8AC3E}">
        <p14:creationId xmlns:p14="http://schemas.microsoft.com/office/powerpoint/2010/main" val="3697913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885" y="70222"/>
            <a:ext cx="5053284" cy="6876360"/>
          </a:xfrm>
          <a:prstGeom prst="rect">
            <a:avLst/>
          </a:prstGeom>
        </p:spPr>
      </p:pic>
      <p:pic>
        <p:nvPicPr>
          <p:cNvPr id="3" name="Picture 2"/>
          <p:cNvPicPr>
            <a:picLocks noChangeAspect="1"/>
          </p:cNvPicPr>
          <p:nvPr/>
        </p:nvPicPr>
        <p:blipFill>
          <a:blip r:embed="rId3"/>
          <a:stretch>
            <a:fillRect/>
          </a:stretch>
        </p:blipFill>
        <p:spPr>
          <a:xfrm>
            <a:off x="6392091" y="17711"/>
            <a:ext cx="5137376" cy="6928871"/>
          </a:xfrm>
          <a:prstGeom prst="rect">
            <a:avLst/>
          </a:prstGeom>
        </p:spPr>
      </p:pic>
    </p:spTree>
    <p:extLst>
      <p:ext uri="{BB962C8B-B14F-4D97-AF65-F5344CB8AC3E}">
        <p14:creationId xmlns:p14="http://schemas.microsoft.com/office/powerpoint/2010/main" val="183725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Reading Activity</a:t>
            </a:r>
            <a:r>
              <a:rPr lang="en-US" dirty="0" smtClean="0"/>
              <a:t/>
            </a:r>
            <a:br>
              <a:rPr lang="en-US" dirty="0" smtClean="0"/>
            </a:br>
            <a:r>
              <a:rPr lang="en-US" dirty="0"/>
              <a:t/>
            </a:r>
            <a:br>
              <a:rPr lang="en-US" dirty="0"/>
            </a:br>
            <a:r>
              <a:rPr lang="en-US" dirty="0" smtClean="0"/>
              <a:t>Please see the next slides for your group`s activity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Let me know if you can`t remember which Reading group you are in </a:t>
            </a:r>
          </a:p>
          <a:p>
            <a:r>
              <a:rPr lang="en-GB" dirty="0" smtClean="0"/>
              <a:t>You will need a pencil or pen, and paper </a:t>
            </a:r>
            <a:endParaRPr lang="en-US" dirty="0"/>
          </a:p>
        </p:txBody>
      </p:sp>
    </p:spTree>
    <p:extLst>
      <p:ext uri="{BB962C8B-B14F-4D97-AF65-F5344CB8AC3E}">
        <p14:creationId xmlns:p14="http://schemas.microsoft.com/office/powerpoint/2010/main" val="78539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Features of a Newspaper Report</a:t>
            </a:r>
            <a:endParaRPr lang="en-US" dirty="0"/>
          </a:p>
        </p:txBody>
      </p:sp>
      <p:sp>
        <p:nvSpPr>
          <p:cNvPr id="3" name="Content Placeholder 2"/>
          <p:cNvSpPr>
            <a:spLocks noGrp="1"/>
          </p:cNvSpPr>
          <p:nvPr>
            <p:ph idx="1"/>
          </p:nvPr>
        </p:nvSpPr>
        <p:spPr/>
        <p:txBody>
          <a:bodyPr>
            <a:normAutofit/>
          </a:bodyPr>
          <a:lstStyle/>
          <a:p>
            <a:r>
              <a:rPr lang="en-GB" dirty="0"/>
              <a:t>Can you make a </a:t>
            </a:r>
            <a:r>
              <a:rPr lang="en-GB" dirty="0">
                <a:solidFill>
                  <a:srgbClr val="FF0000"/>
                </a:solidFill>
              </a:rPr>
              <a:t>bullet point list of the features</a:t>
            </a:r>
            <a:r>
              <a:rPr lang="en-GB" dirty="0"/>
              <a:t> that these </a:t>
            </a:r>
            <a:r>
              <a:rPr lang="en-GB" dirty="0" smtClean="0"/>
              <a:t>3 </a:t>
            </a:r>
            <a:r>
              <a:rPr lang="en-GB" dirty="0"/>
              <a:t>reports contain?</a:t>
            </a:r>
          </a:p>
          <a:p>
            <a:r>
              <a:rPr lang="en-GB" dirty="0"/>
              <a:t>To get you started, here is one…</a:t>
            </a:r>
          </a:p>
          <a:p>
            <a:r>
              <a:rPr lang="en-GB" dirty="0"/>
              <a:t> </a:t>
            </a:r>
            <a:r>
              <a:rPr lang="en-GB" dirty="0">
                <a:solidFill>
                  <a:srgbClr val="0070C0"/>
                </a:solidFill>
              </a:rPr>
              <a:t>They are often written in </a:t>
            </a:r>
            <a:r>
              <a:rPr lang="en-GB" dirty="0" smtClean="0">
                <a:solidFill>
                  <a:srgbClr val="0070C0"/>
                </a:solidFill>
              </a:rPr>
              <a:t>columns</a:t>
            </a:r>
          </a:p>
          <a:p>
            <a:endParaRPr lang="en-GB" dirty="0" smtClean="0">
              <a:solidFill>
                <a:srgbClr val="0070C0"/>
              </a:solidFill>
            </a:endParaRPr>
          </a:p>
          <a:p>
            <a:endParaRPr lang="en-GB" dirty="0">
              <a:solidFill>
                <a:srgbClr val="0070C0"/>
              </a:solidFill>
            </a:endParaRPr>
          </a:p>
          <a:p>
            <a:r>
              <a:rPr lang="en-GB" dirty="0" smtClean="0"/>
              <a:t>Tomorrow we will go through these and see what you came up with</a:t>
            </a:r>
            <a:endParaRPr lang="en-GB" dirty="0"/>
          </a:p>
          <a:p>
            <a:endParaRPr lang="en-US" dirty="0"/>
          </a:p>
        </p:txBody>
      </p:sp>
    </p:spTree>
    <p:extLst>
      <p:ext uri="{BB962C8B-B14F-4D97-AF65-F5344CB8AC3E}">
        <p14:creationId xmlns:p14="http://schemas.microsoft.com/office/powerpoint/2010/main" val="174080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1 and 2</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a:t>
            </a:r>
          </a:p>
          <a:p>
            <a:r>
              <a:rPr lang="en-GB" dirty="0" smtClean="0">
                <a:solidFill>
                  <a:srgbClr val="7030A0"/>
                </a:solidFill>
              </a:rPr>
              <a:t>Song of the Seasons</a:t>
            </a:r>
            <a:endParaRPr lang="en-US" dirty="0">
              <a:solidFill>
                <a:srgbClr val="7030A0"/>
              </a:solidFill>
            </a:endParaRPr>
          </a:p>
        </p:txBody>
      </p:sp>
    </p:spTree>
    <p:extLst>
      <p:ext uri="{BB962C8B-B14F-4D97-AF65-F5344CB8AC3E}">
        <p14:creationId xmlns:p14="http://schemas.microsoft.com/office/powerpoint/2010/main" val="393072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3 and 4</a:t>
            </a:r>
            <a:endParaRPr lang="en-US" dirty="0"/>
          </a:p>
        </p:txBody>
      </p:sp>
      <p:sp>
        <p:nvSpPr>
          <p:cNvPr id="3" name="Content Placeholder 2"/>
          <p:cNvSpPr>
            <a:spLocks noGrp="1"/>
          </p:cNvSpPr>
          <p:nvPr>
            <p:ph idx="1"/>
          </p:nvPr>
        </p:nvSpPr>
        <p:spPr/>
        <p:txBody>
          <a:bodyPr/>
          <a:lstStyle/>
          <a:p>
            <a:r>
              <a:rPr lang="en-GB" dirty="0" smtClean="0">
                <a:solidFill>
                  <a:srgbClr val="7030A0"/>
                </a:solidFill>
              </a:rPr>
              <a:t>2Do Purple Mash </a:t>
            </a:r>
            <a:r>
              <a:rPr lang="en-GB" dirty="0" smtClean="0"/>
              <a:t>tasks</a:t>
            </a:r>
          </a:p>
          <a:p>
            <a:r>
              <a:rPr lang="en-GB" dirty="0" smtClean="0"/>
              <a:t>Read through the </a:t>
            </a:r>
            <a:r>
              <a:rPr lang="en-GB" dirty="0" err="1" smtClean="0">
                <a:solidFill>
                  <a:srgbClr val="FF0000"/>
                </a:solidFill>
              </a:rPr>
              <a:t>Powerpoint</a:t>
            </a:r>
            <a:r>
              <a:rPr lang="en-GB" dirty="0" smtClean="0">
                <a:solidFill>
                  <a:srgbClr val="FF0000"/>
                </a:solidFill>
              </a:rPr>
              <a:t> R4f Therapy </a:t>
            </a:r>
            <a:r>
              <a:rPr lang="en-GB" dirty="0" smtClean="0"/>
              <a:t>and have a go at the practise questions</a:t>
            </a:r>
          </a:p>
          <a:p>
            <a:r>
              <a:rPr lang="en-GB" dirty="0" smtClean="0"/>
              <a:t>Then try </a:t>
            </a:r>
            <a:r>
              <a:rPr lang="en-GB" dirty="0" smtClean="0">
                <a:solidFill>
                  <a:srgbClr val="FF0000"/>
                </a:solidFill>
              </a:rPr>
              <a:t>Therapy Test 1</a:t>
            </a:r>
            <a:endParaRPr lang="en-US" dirty="0">
              <a:solidFill>
                <a:srgbClr val="FF0000"/>
              </a:solidFill>
            </a:endParaRPr>
          </a:p>
        </p:txBody>
      </p:sp>
    </p:spTree>
    <p:extLst>
      <p:ext uri="{BB962C8B-B14F-4D97-AF65-F5344CB8AC3E}">
        <p14:creationId xmlns:p14="http://schemas.microsoft.com/office/powerpoint/2010/main" val="226996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3 </a:t>
            </a:r>
            <a:endParaRPr lang="en-US" dirty="0"/>
          </a:p>
        </p:txBody>
      </p:sp>
      <p:sp>
        <p:nvSpPr>
          <p:cNvPr id="3" name="Content Placeholder 2"/>
          <p:cNvSpPr>
            <a:spLocks noGrp="1"/>
          </p:cNvSpPr>
          <p:nvPr>
            <p:ph idx="1"/>
          </p:nvPr>
        </p:nvSpPr>
        <p:spPr/>
        <p:txBody>
          <a:bodyPr/>
          <a:lstStyle/>
          <a:p>
            <a:r>
              <a:rPr lang="en-GB" dirty="0" smtClean="0">
                <a:solidFill>
                  <a:srgbClr val="FF0000"/>
                </a:solidFill>
              </a:rPr>
              <a:t>Suffixes ending in –</a:t>
            </a:r>
            <a:r>
              <a:rPr lang="en-GB" dirty="0" err="1" smtClean="0">
                <a:solidFill>
                  <a:srgbClr val="FF0000"/>
                </a:solidFill>
              </a:rPr>
              <a:t>sion</a:t>
            </a:r>
            <a:r>
              <a:rPr lang="en-GB" dirty="0" smtClean="0">
                <a:solidFill>
                  <a:srgbClr val="FF0000"/>
                </a:solidFill>
              </a:rPr>
              <a:t> and -</a:t>
            </a:r>
            <a:r>
              <a:rPr lang="en-GB" dirty="0" err="1" smtClean="0">
                <a:solidFill>
                  <a:srgbClr val="FF0000"/>
                </a:solidFill>
              </a:rPr>
              <a:t>tion</a:t>
            </a:r>
            <a:endParaRPr lang="en-US" dirty="0">
              <a:solidFill>
                <a:srgbClr val="FF0000"/>
              </a:solidFill>
            </a:endParaRPr>
          </a:p>
          <a:p>
            <a:endParaRPr lang="en-US" dirty="0" smtClean="0"/>
          </a:p>
          <a:p>
            <a:r>
              <a:rPr lang="en-US" dirty="0" smtClean="0"/>
              <a:t>The </a:t>
            </a:r>
            <a:r>
              <a:rPr lang="en-US" dirty="0"/>
              <a:t>suffix with the /shun/ sound can be spelled in two ways: </a:t>
            </a:r>
            <a:r>
              <a:rPr lang="en-US" i="1" dirty="0"/>
              <a:t>-</a:t>
            </a:r>
            <a:r>
              <a:rPr lang="en-US" i="1" dirty="0" err="1"/>
              <a:t>sion</a:t>
            </a:r>
            <a:r>
              <a:rPr lang="en-US" i="1" dirty="0"/>
              <a:t> </a:t>
            </a:r>
            <a:r>
              <a:rPr lang="en-US" dirty="0"/>
              <a:t>and </a:t>
            </a:r>
            <a:r>
              <a:rPr lang="en-US" i="1" dirty="0"/>
              <a:t>-</a:t>
            </a:r>
            <a:r>
              <a:rPr lang="en-US" i="1" dirty="0" err="1"/>
              <a:t>tion</a:t>
            </a:r>
            <a:r>
              <a:rPr lang="en-US" dirty="0"/>
              <a:t>.</a:t>
            </a:r>
          </a:p>
          <a:p>
            <a:r>
              <a:rPr lang="en-US" dirty="0"/>
              <a:t>Root words ending in ‘t’ or ‘</a:t>
            </a:r>
            <a:r>
              <a:rPr lang="en-US" dirty="0" err="1"/>
              <a:t>te</a:t>
            </a:r>
            <a:r>
              <a:rPr lang="en-US" dirty="0"/>
              <a:t>’ lose these final letters and have the suffix </a:t>
            </a:r>
            <a:r>
              <a:rPr lang="en-US" i="1" dirty="0"/>
              <a:t>-</a:t>
            </a:r>
            <a:r>
              <a:rPr lang="en-US" i="1" dirty="0" err="1"/>
              <a:t>tion</a:t>
            </a:r>
            <a:r>
              <a:rPr lang="en-US" i="1" dirty="0"/>
              <a:t> </a:t>
            </a:r>
            <a:r>
              <a:rPr lang="en-US" dirty="0"/>
              <a:t>added. Root</a:t>
            </a:r>
          </a:p>
          <a:p>
            <a:r>
              <a:rPr lang="en-US" dirty="0"/>
              <a:t>words ending in ‘de’, ‘d’ or ‘se’ lose these final letters and have the suffix </a:t>
            </a:r>
            <a:r>
              <a:rPr lang="en-US" i="1" dirty="0"/>
              <a:t>-</a:t>
            </a:r>
            <a:r>
              <a:rPr lang="en-US" i="1" dirty="0" err="1"/>
              <a:t>sion</a:t>
            </a:r>
            <a:r>
              <a:rPr lang="en-US" i="1" dirty="0"/>
              <a:t> </a:t>
            </a:r>
            <a:r>
              <a:rPr lang="en-US" dirty="0"/>
              <a:t>added.</a:t>
            </a:r>
          </a:p>
        </p:txBody>
      </p:sp>
    </p:spTree>
    <p:extLst>
      <p:ext uri="{BB962C8B-B14F-4D97-AF65-F5344CB8AC3E}">
        <p14:creationId xmlns:p14="http://schemas.microsoft.com/office/powerpoint/2010/main" val="1048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3 Handwriting and Spelling list</a:t>
            </a:r>
            <a:endParaRPr lang="en-US" dirty="0"/>
          </a:p>
        </p:txBody>
      </p:sp>
      <p:pic>
        <p:nvPicPr>
          <p:cNvPr id="4" name="Content Placeholder 3"/>
          <p:cNvPicPr>
            <a:picLocks noGrp="1" noChangeAspect="1"/>
          </p:cNvPicPr>
          <p:nvPr>
            <p:ph idx="1"/>
          </p:nvPr>
        </p:nvPicPr>
        <p:blipFill>
          <a:blip r:embed="rId2"/>
          <a:stretch>
            <a:fillRect/>
          </a:stretch>
        </p:blipFill>
        <p:spPr>
          <a:xfrm>
            <a:off x="974820" y="2011680"/>
            <a:ext cx="9839672" cy="3309257"/>
          </a:xfrm>
          <a:prstGeom prst="rect">
            <a:avLst/>
          </a:prstGeom>
        </p:spPr>
      </p:pic>
    </p:spTree>
    <p:extLst>
      <p:ext uri="{BB962C8B-B14F-4D97-AF65-F5344CB8AC3E}">
        <p14:creationId xmlns:p14="http://schemas.microsoft.com/office/powerpoint/2010/main" val="310319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group 3</a:t>
            </a:r>
            <a:endParaRPr lang="en-US" dirty="0"/>
          </a:p>
        </p:txBody>
      </p:sp>
      <p:sp>
        <p:nvSpPr>
          <p:cNvPr id="3" name="Content Placeholder 2"/>
          <p:cNvSpPr>
            <a:spLocks noGrp="1"/>
          </p:cNvSpPr>
          <p:nvPr>
            <p:ph idx="1"/>
          </p:nvPr>
        </p:nvSpPr>
        <p:spPr/>
        <p:txBody>
          <a:bodyPr/>
          <a:lstStyle/>
          <a:p>
            <a:r>
              <a:rPr lang="en-GB" dirty="0" smtClean="0"/>
              <a:t>Then have a go at Phase 5 and 6 games on</a:t>
            </a:r>
          </a:p>
          <a:p>
            <a:r>
              <a:rPr lang="en-US" dirty="0">
                <a:hlinkClick r:id="rId2"/>
              </a:rPr>
              <a:t>https://</a:t>
            </a:r>
            <a:r>
              <a:rPr lang="en-US" dirty="0" smtClean="0">
                <a:hlinkClick r:id="rId2"/>
              </a:rPr>
              <a:t>www.phonicsplay.co.uk/resources</a:t>
            </a:r>
            <a:endParaRPr lang="en-US" dirty="0" smtClean="0"/>
          </a:p>
          <a:p>
            <a:endParaRPr lang="en-GB" dirty="0"/>
          </a:p>
          <a:p>
            <a:r>
              <a:rPr lang="en-GB" dirty="0" smtClean="0"/>
              <a:t>Or practise, play games and test yourself on Spelling </a:t>
            </a:r>
            <a:r>
              <a:rPr lang="en-GB" dirty="0"/>
              <a:t>Frame </a:t>
            </a:r>
            <a:r>
              <a:rPr lang="en-GB" dirty="0">
                <a:hlinkClick r:id="rId3"/>
              </a:rPr>
              <a:t>https://spellingframe.co.uk/spelling-rule/17/13-Endings-which-sound-like--spelt%E2%80%93tion%E2%80%93sion%E2%80%93ssion%E2%80%93cian-(1-of-2</a:t>
            </a:r>
            <a:r>
              <a:rPr lang="en-GB" dirty="0" smtClean="0">
                <a:hlinkClick r:id="rId3"/>
              </a:rPr>
              <a:t>)</a:t>
            </a:r>
            <a:endParaRPr lang="en-GB" dirty="0" smtClean="0"/>
          </a:p>
          <a:p>
            <a:endParaRPr lang="en-GB" dirty="0" smtClean="0"/>
          </a:p>
          <a:p>
            <a:endParaRPr lang="en-US" dirty="0"/>
          </a:p>
        </p:txBody>
      </p:sp>
    </p:spTree>
    <p:extLst>
      <p:ext uri="{BB962C8B-B14F-4D97-AF65-F5344CB8AC3E}">
        <p14:creationId xmlns:p14="http://schemas.microsoft.com/office/powerpoint/2010/main" val="31895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and Spellings Group 2  </a:t>
            </a:r>
            <a:endParaRPr lang="en-US" dirty="0"/>
          </a:p>
        </p:txBody>
      </p:sp>
      <p:pic>
        <p:nvPicPr>
          <p:cNvPr id="4" name="Content Placeholder 3"/>
          <p:cNvPicPr>
            <a:picLocks noGrp="1" noChangeAspect="1"/>
          </p:cNvPicPr>
          <p:nvPr>
            <p:ph idx="1"/>
          </p:nvPr>
        </p:nvPicPr>
        <p:blipFill>
          <a:blip r:embed="rId2"/>
          <a:stretch>
            <a:fillRect/>
          </a:stretch>
        </p:blipFill>
        <p:spPr>
          <a:xfrm>
            <a:off x="923925" y="2229394"/>
            <a:ext cx="10344150" cy="3291840"/>
          </a:xfrm>
          <a:prstGeom prst="rect">
            <a:avLst/>
          </a:prstGeom>
        </p:spPr>
      </p:pic>
    </p:spTree>
    <p:extLst>
      <p:ext uri="{BB962C8B-B14F-4D97-AF65-F5344CB8AC3E}">
        <p14:creationId xmlns:p14="http://schemas.microsoft.com/office/powerpoint/2010/main" val="208253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 + Spellings Group 2</a:t>
            </a:r>
            <a:endParaRPr lang="en-US" dirty="0"/>
          </a:p>
        </p:txBody>
      </p:sp>
      <p:pic>
        <p:nvPicPr>
          <p:cNvPr id="5" name="Content Placeholder 4"/>
          <p:cNvPicPr>
            <a:picLocks noGrp="1" noChangeAspect="1"/>
          </p:cNvPicPr>
          <p:nvPr>
            <p:ph idx="1"/>
          </p:nvPr>
        </p:nvPicPr>
        <p:blipFill>
          <a:blip r:embed="rId2"/>
          <a:stretch>
            <a:fillRect/>
          </a:stretch>
        </p:blipFill>
        <p:spPr>
          <a:xfrm>
            <a:off x="464584" y="2595155"/>
            <a:ext cx="10744248" cy="2098765"/>
          </a:xfrm>
          <a:prstGeom prst="rect">
            <a:avLst/>
          </a:prstGeom>
        </p:spPr>
      </p:pic>
    </p:spTree>
    <p:extLst>
      <p:ext uri="{BB962C8B-B14F-4D97-AF65-F5344CB8AC3E}">
        <p14:creationId xmlns:p14="http://schemas.microsoft.com/office/powerpoint/2010/main" val="62179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644</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English 26/01/2021</vt:lpstr>
      <vt:lpstr>Reading Activity  Please see the next slides for your group`s activity</vt:lpstr>
      <vt:lpstr>Groups 1 and 2</vt:lpstr>
      <vt:lpstr>Groups 3 and 4</vt:lpstr>
      <vt:lpstr>Handwriting + Spellings Group 3 </vt:lpstr>
      <vt:lpstr>Group 3 Handwriting and Spelling list</vt:lpstr>
      <vt:lpstr>Spelling group 3</vt:lpstr>
      <vt:lpstr>Handwriting and Spellings Group 2  </vt:lpstr>
      <vt:lpstr>Handwriting + Spellings Group 2</vt:lpstr>
      <vt:lpstr>Group 2 Spellings</vt:lpstr>
      <vt:lpstr>Handwriting + Spellings Group 1 </vt:lpstr>
      <vt:lpstr>Handwriting + Spellings Group 1 </vt:lpstr>
      <vt:lpstr>Handwriting</vt:lpstr>
      <vt:lpstr>Grammar</vt:lpstr>
      <vt:lpstr>Grammar task</vt:lpstr>
      <vt:lpstr>Grammar games</vt:lpstr>
      <vt:lpstr>Writing activity</vt:lpstr>
      <vt:lpstr>PowerPoint Presentation</vt:lpstr>
      <vt:lpstr>PowerPoint Presentation</vt:lpstr>
      <vt:lpstr>Features of a Newspaper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11/01/2021</dc:title>
  <dc:creator>Ed Tiffany</dc:creator>
  <cp:lastModifiedBy>Ed Tiffany</cp:lastModifiedBy>
  <cp:revision>41</cp:revision>
  <dcterms:created xsi:type="dcterms:W3CDTF">2021-01-07T10:15:57Z</dcterms:created>
  <dcterms:modified xsi:type="dcterms:W3CDTF">2021-01-24T20:12:28Z</dcterms:modified>
</cp:coreProperties>
</file>