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64" r:id="rId3"/>
    <p:sldId id="275" r:id="rId4"/>
    <p:sldId id="290" r:id="rId5"/>
    <p:sldId id="284" r:id="rId6"/>
    <p:sldId id="293" r:id="rId7"/>
    <p:sldId id="295" r:id="rId8"/>
    <p:sldId id="294" r:id="rId9"/>
    <p:sldId id="285" r:id="rId10"/>
    <p:sldId id="296" r:id="rId11"/>
    <p:sldId id="286" r:id="rId12"/>
    <p:sldId id="287" r:id="rId13"/>
    <p:sldId id="283" r:id="rId14"/>
    <p:sldId id="263" r:id="rId15"/>
    <p:sldId id="311" r:id="rId16"/>
    <p:sldId id="301" r:id="rId17"/>
    <p:sldId id="302" r:id="rId18"/>
    <p:sldId id="303" r:id="rId19"/>
    <p:sldId id="304" r:id="rId20"/>
    <p:sldId id="305" r:id="rId21"/>
    <p:sldId id="306" r:id="rId22"/>
    <p:sldId id="307" r:id="rId23"/>
    <p:sldId id="308" r:id="rId24"/>
    <p:sldId id="309" r:id="rId25"/>
    <p:sldId id="310" r:id="rId26"/>
    <p:sldId id="297" r:id="rId27"/>
    <p:sldId id="292" r:id="rId28"/>
    <p:sldId id="265" r:id="rId29"/>
    <p:sldId id="312" r:id="rId30"/>
    <p:sldId id="313" r:id="rId31"/>
    <p:sldId id="299" r:id="rId32"/>
    <p:sldId id="2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49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ABB389-75BE-4DD2-B927-F36EE7CF1C36}" type="datetimeFigureOut">
              <a:rPr lang="en-US" smtClean="0"/>
              <a:t>1/24/2021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3FA3BD-E058-4566-BD02-9C563B2CC45A}" type="slidenum">
              <a:rPr lang="en-US" smtClean="0"/>
              <a:t>‹#›</a:t>
            </a:fld>
            <a:endParaRPr lang="en-US"/>
          </a:p>
        </p:txBody>
      </p:sp>
    </p:spTree>
    <p:extLst>
      <p:ext uri="{BB962C8B-B14F-4D97-AF65-F5344CB8AC3E}">
        <p14:creationId xmlns:p14="http://schemas.microsoft.com/office/powerpoint/2010/main" val="704514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7C7B32-5564-4814-9D22-DC69BE1C261D}"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4064992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7C7B32-5564-4814-9D22-DC69BE1C261D}"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369420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7C7B32-5564-4814-9D22-DC69BE1C261D}"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3088821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4270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7C7B32-5564-4814-9D22-DC69BE1C261D}"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3734381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F7C7B32-5564-4814-9D22-DC69BE1C261D}"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25762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7C7B32-5564-4814-9D22-DC69BE1C261D}" type="datetimeFigureOut">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7617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7C7B32-5564-4814-9D22-DC69BE1C261D}" type="datetimeFigureOut">
              <a:rPr lang="en-US" smtClean="0"/>
              <a:t>1/24/2021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2290673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7C7B32-5564-4814-9D22-DC69BE1C261D}" type="datetimeFigureOut">
              <a:rPr lang="en-US" smtClean="0"/>
              <a:t>1/24/2021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4110872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7C7B32-5564-4814-9D22-DC69BE1C261D}" type="datetimeFigureOut">
              <a:rPr lang="en-US" smtClean="0"/>
              <a:t>1/24/2021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2513039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F7C7B32-5564-4814-9D22-DC69BE1C261D}" type="datetimeFigureOut">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1355020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F7C7B32-5564-4814-9D22-DC69BE1C261D}" type="datetimeFigureOut">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2318094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7C7B32-5564-4814-9D22-DC69BE1C261D}" type="datetimeFigureOut">
              <a:rPr lang="en-US" smtClean="0"/>
              <a:t>1/24/2021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45190-5752-4AE2-92F6-448D0A91AE2B}" type="slidenum">
              <a:rPr lang="en-US" smtClean="0"/>
              <a:t>‹#›</a:t>
            </a:fld>
            <a:endParaRPr lang="en-US"/>
          </a:p>
        </p:txBody>
      </p:sp>
    </p:spTree>
    <p:extLst>
      <p:ext uri="{BB962C8B-B14F-4D97-AF65-F5344CB8AC3E}">
        <p14:creationId xmlns:p14="http://schemas.microsoft.com/office/powerpoint/2010/main" val="3723380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honicsplay.co.uk/resources" TargetMode="External"/><Relationship Id="rId2" Type="http://schemas.openxmlformats.org/officeDocument/2006/relationships/hyperlink" Target="https://spellingframe.co.u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phonicsplay.co.uk/resources" TargetMode="External"/><Relationship Id="rId2" Type="http://schemas.openxmlformats.org/officeDocument/2006/relationships/hyperlink" Target="https://spellingframe.co.uk/spelling-rule/78/1-The-sound-spelt-as-ge-and-dge-at-the-end-of-word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letterjoin.co.u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bbc.co.uk/bitesize/topics/zkbkf4j/articles/zbm8scw" TargetMode="External"/><Relationship Id="rId2" Type="http://schemas.openxmlformats.org/officeDocument/2006/relationships/hyperlink" Target="https://www.bbc.co.uk/bitesize/topics/zd63xyc/articles/zdp4pg8"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pellingframe.co.uk/spelling-rule/17/13-Endings-which-sound-like--spelt%E2%80%93tion%E2%80%93sion%E2%80%93ssion%E2%80%93cian-(1-of-2)" TargetMode="External"/><Relationship Id="rId2" Type="http://schemas.openxmlformats.org/officeDocument/2006/relationships/hyperlink" Target="https://www.phonicsplay.co.uk/resource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English</a:t>
            </a:r>
            <a:br>
              <a:rPr lang="en-US" dirty="0" smtClean="0"/>
            </a:br>
            <a:r>
              <a:rPr lang="en-US" dirty="0" smtClean="0"/>
              <a:t>27/01/2021</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96891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2 Spellings</a:t>
            </a:r>
            <a:endParaRPr lang="en-US" dirty="0"/>
          </a:p>
        </p:txBody>
      </p:sp>
      <p:sp>
        <p:nvSpPr>
          <p:cNvPr id="3" name="Content Placeholder 2"/>
          <p:cNvSpPr>
            <a:spLocks noGrp="1"/>
          </p:cNvSpPr>
          <p:nvPr>
            <p:ph idx="1"/>
          </p:nvPr>
        </p:nvSpPr>
        <p:spPr/>
        <p:txBody>
          <a:bodyPr/>
          <a:lstStyle/>
          <a:p>
            <a:r>
              <a:rPr lang="en-GB" dirty="0" smtClean="0"/>
              <a:t>Then have a play around with the different games and tests on</a:t>
            </a:r>
          </a:p>
          <a:p>
            <a:endParaRPr lang="en-GB" dirty="0" smtClean="0"/>
          </a:p>
          <a:p>
            <a:r>
              <a:rPr lang="en-US" dirty="0">
                <a:hlinkClick r:id="rId2"/>
              </a:rPr>
              <a:t>https://spellingframe.co.uk</a:t>
            </a:r>
            <a:r>
              <a:rPr lang="en-US" dirty="0" smtClean="0">
                <a:hlinkClick r:id="rId2"/>
              </a:rPr>
              <a:t>/</a:t>
            </a:r>
            <a:endParaRPr lang="en-US" dirty="0" smtClean="0"/>
          </a:p>
          <a:p>
            <a:endParaRPr lang="en-GB" dirty="0"/>
          </a:p>
          <a:p>
            <a:r>
              <a:rPr lang="en-GB" dirty="0" smtClean="0"/>
              <a:t>And </a:t>
            </a:r>
          </a:p>
          <a:p>
            <a:endParaRPr lang="en-GB" dirty="0"/>
          </a:p>
          <a:p>
            <a:r>
              <a:rPr lang="en-US" dirty="0">
                <a:hlinkClick r:id="rId3"/>
              </a:rPr>
              <a:t>https://</a:t>
            </a:r>
            <a:r>
              <a:rPr lang="en-US" dirty="0" smtClean="0">
                <a:hlinkClick r:id="rId3"/>
              </a:rPr>
              <a:t>www.phonicsplay.co.uk/resources</a:t>
            </a:r>
            <a:endParaRPr lang="en-US" dirty="0" smtClean="0"/>
          </a:p>
          <a:p>
            <a:endParaRPr lang="en-US" dirty="0"/>
          </a:p>
        </p:txBody>
      </p:sp>
    </p:spTree>
    <p:extLst>
      <p:ext uri="{BB962C8B-B14F-4D97-AF65-F5344CB8AC3E}">
        <p14:creationId xmlns:p14="http://schemas.microsoft.com/office/powerpoint/2010/main" val="3260784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Handwriting + Spellings Group 1 </a:t>
            </a:r>
            <a:endParaRPr lang="en-US" dirty="0"/>
          </a:p>
        </p:txBody>
      </p:sp>
      <p:sp>
        <p:nvSpPr>
          <p:cNvPr id="3" name="Content Placeholder 2"/>
          <p:cNvSpPr>
            <a:spLocks noGrp="1"/>
          </p:cNvSpPr>
          <p:nvPr>
            <p:ph idx="1"/>
          </p:nvPr>
        </p:nvSpPr>
        <p:spPr/>
        <p:txBody>
          <a:bodyPr>
            <a:normAutofit/>
          </a:bodyPr>
          <a:lstStyle/>
          <a:p>
            <a:r>
              <a:rPr lang="en-GB" dirty="0" smtClean="0"/>
              <a:t>This week we are looking at words with the letter or sound `g` in them</a:t>
            </a:r>
          </a:p>
          <a:p>
            <a:r>
              <a:rPr lang="en-GB" dirty="0" smtClean="0"/>
              <a:t>These words could begin with g or j, or contain g in the middle</a:t>
            </a:r>
          </a:p>
          <a:p>
            <a:r>
              <a:rPr lang="en-GB" dirty="0" smtClean="0"/>
              <a:t>Some of these words have a different sounding `g` to others – can you spot these?</a:t>
            </a:r>
          </a:p>
          <a:p>
            <a:endParaRPr lang="en-GB" dirty="0"/>
          </a:p>
          <a:p>
            <a:r>
              <a:rPr lang="en-GB" dirty="0" smtClean="0"/>
              <a:t>sledge   jet  orange  bridge  jar  badge</a:t>
            </a:r>
          </a:p>
          <a:p>
            <a:r>
              <a:rPr lang="en-GB" dirty="0" smtClean="0"/>
              <a:t>giant  hedge  joke  magic  huge  glove</a:t>
            </a:r>
          </a:p>
          <a:p>
            <a:endParaRPr lang="en-GB" dirty="0"/>
          </a:p>
        </p:txBody>
      </p:sp>
    </p:spTree>
    <p:extLst>
      <p:ext uri="{BB962C8B-B14F-4D97-AF65-F5344CB8AC3E}">
        <p14:creationId xmlns:p14="http://schemas.microsoft.com/office/powerpoint/2010/main" val="3300980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Handwriting + Spellings Group 1 </a:t>
            </a:r>
            <a:endParaRPr lang="en-US" sz="4000" dirty="0"/>
          </a:p>
        </p:txBody>
      </p:sp>
      <p:sp>
        <p:nvSpPr>
          <p:cNvPr id="3" name="Content Placeholder 2"/>
          <p:cNvSpPr>
            <a:spLocks noGrp="1"/>
          </p:cNvSpPr>
          <p:nvPr>
            <p:ph idx="1"/>
          </p:nvPr>
        </p:nvSpPr>
        <p:spPr/>
        <p:txBody>
          <a:bodyPr/>
          <a:lstStyle/>
          <a:p>
            <a:r>
              <a:rPr lang="en-GB" dirty="0"/>
              <a:t>Try the Spelling Frame practise, games and tests on </a:t>
            </a:r>
            <a:r>
              <a:rPr lang="en-GB" dirty="0">
                <a:hlinkClick r:id="rId2"/>
              </a:rPr>
              <a:t>https://spellingframe.co.uk/spelling-rule/78/1-The-sound-spelt-as-ge-and-dge-at-the-end-of-words</a:t>
            </a:r>
            <a:endParaRPr lang="en-GB" dirty="0"/>
          </a:p>
          <a:p>
            <a:r>
              <a:rPr lang="en-GB" dirty="0"/>
              <a:t>Or the Phonics Play website </a:t>
            </a:r>
            <a:r>
              <a:rPr lang="en-GB" dirty="0">
                <a:hlinkClick r:id="rId3"/>
              </a:rPr>
              <a:t>https://www.phonicsplay.co.uk/resources</a:t>
            </a:r>
            <a:r>
              <a:rPr lang="en-GB" dirty="0"/>
              <a:t> </a:t>
            </a:r>
            <a:endParaRPr lang="en-US" dirty="0"/>
          </a:p>
          <a:p>
            <a:endParaRPr lang="en-US" dirty="0"/>
          </a:p>
        </p:txBody>
      </p:sp>
    </p:spTree>
    <p:extLst>
      <p:ext uri="{BB962C8B-B14F-4D97-AF65-F5344CB8AC3E}">
        <p14:creationId xmlns:p14="http://schemas.microsoft.com/office/powerpoint/2010/main" val="17704335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Handwriting</a:t>
            </a:r>
            <a:endParaRPr lang="en-US" dirty="0"/>
          </a:p>
        </p:txBody>
      </p:sp>
      <p:sp>
        <p:nvSpPr>
          <p:cNvPr id="3" name="Content Placeholder 2"/>
          <p:cNvSpPr>
            <a:spLocks noGrp="1"/>
          </p:cNvSpPr>
          <p:nvPr>
            <p:ph idx="1"/>
          </p:nvPr>
        </p:nvSpPr>
        <p:spPr/>
        <p:txBody>
          <a:bodyPr/>
          <a:lstStyle/>
          <a:p>
            <a:r>
              <a:rPr lang="en-GB" dirty="0" smtClean="0"/>
              <a:t>Use the spelling sheets to practise your handwriting. You will not be able to trace the word, unless you can print the sheets off, but you will be able to copy  it.</a:t>
            </a:r>
          </a:p>
          <a:p>
            <a:r>
              <a:rPr lang="en-GB" dirty="0" smtClean="0"/>
              <a:t>Practise 3 words per day on lined paper and then have a go at writing sentences with those words in</a:t>
            </a:r>
          </a:p>
          <a:p>
            <a:r>
              <a:rPr lang="en-GB" dirty="0" smtClean="0"/>
              <a:t>Remember, it is quality joined writing that we are looking for, with your proper tripod grip</a:t>
            </a:r>
          </a:p>
          <a:p>
            <a:r>
              <a:rPr lang="en-GB" dirty="0" smtClean="0"/>
              <a:t>You can also practise other letters and words </a:t>
            </a:r>
            <a:r>
              <a:rPr lang="en-GB" dirty="0"/>
              <a:t>via </a:t>
            </a:r>
            <a:r>
              <a:rPr lang="en-GB" dirty="0">
                <a:hlinkClick r:id="rId2"/>
              </a:rPr>
              <a:t>https://</a:t>
            </a:r>
            <a:r>
              <a:rPr lang="en-GB" dirty="0" smtClean="0">
                <a:hlinkClick r:id="rId2"/>
              </a:rPr>
              <a:t>www.letterjoin.co.uk</a:t>
            </a:r>
            <a:r>
              <a:rPr lang="en-GB" dirty="0" smtClean="0"/>
              <a:t> using the </a:t>
            </a:r>
            <a:r>
              <a:rPr lang="en-GB" dirty="0" smtClean="0">
                <a:solidFill>
                  <a:srgbClr val="FF0000"/>
                </a:solidFill>
              </a:rPr>
              <a:t>username lj8493 </a:t>
            </a:r>
            <a:r>
              <a:rPr lang="en-GB" dirty="0" smtClean="0"/>
              <a:t>and the </a:t>
            </a:r>
            <a:r>
              <a:rPr lang="en-GB" dirty="0" smtClean="0">
                <a:solidFill>
                  <a:srgbClr val="FF0000"/>
                </a:solidFill>
              </a:rPr>
              <a:t>password L </a:t>
            </a:r>
            <a:r>
              <a:rPr lang="en-GB" dirty="0" smtClean="0"/>
              <a:t>(capital l)</a:t>
            </a:r>
            <a:endParaRPr lang="en-US" dirty="0"/>
          </a:p>
        </p:txBody>
      </p:sp>
    </p:spTree>
    <p:extLst>
      <p:ext uri="{BB962C8B-B14F-4D97-AF65-F5344CB8AC3E}">
        <p14:creationId xmlns:p14="http://schemas.microsoft.com/office/powerpoint/2010/main" val="2202446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Grammar</a:t>
            </a:r>
            <a:endParaRPr lang="en-US" dirty="0"/>
          </a:p>
        </p:txBody>
      </p:sp>
      <p:sp>
        <p:nvSpPr>
          <p:cNvPr id="3" name="Content Placeholder 2"/>
          <p:cNvSpPr>
            <a:spLocks noGrp="1"/>
          </p:cNvSpPr>
          <p:nvPr>
            <p:ph idx="1"/>
          </p:nvPr>
        </p:nvSpPr>
        <p:spPr/>
        <p:txBody>
          <a:bodyPr>
            <a:normAutofit/>
          </a:bodyPr>
          <a:lstStyle/>
          <a:p>
            <a:endParaRPr lang="en-GB" dirty="0" smtClean="0"/>
          </a:p>
          <a:p>
            <a:r>
              <a:rPr lang="en-GB" dirty="0" smtClean="0"/>
              <a:t>This week we are looking at joining sentences</a:t>
            </a:r>
          </a:p>
          <a:p>
            <a:r>
              <a:rPr lang="en-GB" dirty="0" smtClean="0"/>
              <a:t>We join different ideas in one sentence by using conjunctions</a:t>
            </a:r>
          </a:p>
          <a:p>
            <a:r>
              <a:rPr lang="en-GB" dirty="0" smtClean="0"/>
              <a:t>This week we are focusing on </a:t>
            </a:r>
            <a:r>
              <a:rPr lang="en-GB" dirty="0" smtClean="0">
                <a:solidFill>
                  <a:srgbClr val="FF0000"/>
                </a:solidFill>
              </a:rPr>
              <a:t>co-ordinating conjunctions </a:t>
            </a:r>
          </a:p>
          <a:p>
            <a:r>
              <a:rPr lang="en-GB" dirty="0" smtClean="0"/>
              <a:t>We can remember these through the acronym </a:t>
            </a:r>
            <a:r>
              <a:rPr lang="en-GB" dirty="0" smtClean="0">
                <a:solidFill>
                  <a:srgbClr val="FF0000"/>
                </a:solidFill>
              </a:rPr>
              <a:t>FANBOYS</a:t>
            </a:r>
          </a:p>
          <a:p>
            <a:r>
              <a:rPr lang="en-GB" dirty="0" smtClean="0">
                <a:solidFill>
                  <a:srgbClr val="FF0000"/>
                </a:solidFill>
              </a:rPr>
              <a:t>For  And  Nor  But  Or  Yet  So</a:t>
            </a:r>
          </a:p>
          <a:p>
            <a:endParaRPr lang="en-GB" dirty="0"/>
          </a:p>
          <a:p>
            <a:endParaRPr lang="en-US" dirty="0"/>
          </a:p>
        </p:txBody>
      </p:sp>
    </p:spTree>
    <p:extLst>
      <p:ext uri="{BB962C8B-B14F-4D97-AF65-F5344CB8AC3E}">
        <p14:creationId xmlns:p14="http://schemas.microsoft.com/office/powerpoint/2010/main" val="3148371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7399" y="537483"/>
            <a:ext cx="10680290" cy="6320517"/>
          </a:xfrm>
          <a:prstGeom prst="rect">
            <a:avLst/>
          </a:prstGeom>
        </p:spPr>
      </p:pic>
    </p:spTree>
    <p:extLst>
      <p:ext uri="{BB962C8B-B14F-4D97-AF65-F5344CB8AC3E}">
        <p14:creationId xmlns:p14="http://schemas.microsoft.com/office/powerpoint/2010/main" val="980211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p:cNvPicPr>
          <p:nvPr/>
        </p:nvPicPr>
        <p:blipFill>
          <a:blip r:embed="rId2">
            <a:extLst>
              <a:ext uri="{28A0092B-C50C-407E-A947-70E740481C1C}">
                <a14:useLocalDpi xmlns:a14="http://schemas.microsoft.com/office/drawing/2010/main" val="0"/>
              </a:ext>
            </a:extLst>
          </a:blip>
          <a:srcRect b="36942"/>
          <a:stretch>
            <a:fillRect/>
          </a:stretch>
        </p:blipFill>
        <p:spPr bwMode="auto">
          <a:xfrm>
            <a:off x="7065964" y="2752726"/>
            <a:ext cx="2846387"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4"/>
          <p:cNvPicPr>
            <a:picLocks noChangeAspect="1"/>
          </p:cNvPicPr>
          <p:nvPr/>
        </p:nvPicPr>
        <p:blipFill>
          <a:blip r:embed="rId3">
            <a:extLst>
              <a:ext uri="{28A0092B-C50C-407E-A947-70E740481C1C}">
                <a14:useLocalDpi xmlns:a14="http://schemas.microsoft.com/office/drawing/2010/main" val="0"/>
              </a:ext>
            </a:extLst>
          </a:blip>
          <a:srcRect l="5449" b="7156"/>
          <a:stretch>
            <a:fillRect/>
          </a:stretch>
        </p:blipFill>
        <p:spPr bwMode="auto">
          <a:xfrm>
            <a:off x="1524001" y="3244850"/>
            <a:ext cx="3814763"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35009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279650" y="3810001"/>
            <a:ext cx="7632700" cy="2282825"/>
          </a:xfrm>
          <a:prstGeom prst="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43" name="Title 20"/>
          <p:cNvSpPr>
            <a:spLocks noGrp="1"/>
          </p:cNvSpPr>
          <p:nvPr>
            <p:ph type="title"/>
          </p:nvPr>
        </p:nvSpPr>
        <p:spPr>
          <a:xfrm>
            <a:off x="2279650" y="627064"/>
            <a:ext cx="7632700" cy="993775"/>
          </a:xfrm>
        </p:spPr>
        <p:txBody>
          <a:bodyPr/>
          <a:lstStyle/>
          <a:p>
            <a:pPr algn="ctr" eaLnBrk="1" hangingPunct="1"/>
            <a:r>
              <a:rPr lang="en-GB" altLang="en-US" sz="2800">
                <a:latin typeface="Twinkl SemiBold" charset="0"/>
              </a:rPr>
              <a:t>Which co-ordinating conjunction fits best?</a:t>
            </a:r>
          </a:p>
        </p:txBody>
      </p:sp>
      <p:sp>
        <p:nvSpPr>
          <p:cNvPr id="2" name="Rectangle 1"/>
          <p:cNvSpPr/>
          <p:nvPr/>
        </p:nvSpPr>
        <p:spPr>
          <a:xfrm>
            <a:off x="2279650" y="1508126"/>
            <a:ext cx="7632700" cy="1095375"/>
          </a:xfrm>
          <a:prstGeom prst="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45" name="TextBox 2"/>
          <p:cNvSpPr txBox="1">
            <a:spLocks noChangeArrowheads="1"/>
          </p:cNvSpPr>
          <p:nvPr/>
        </p:nvSpPr>
        <p:spPr bwMode="auto">
          <a:xfrm>
            <a:off x="2381251" y="1731963"/>
            <a:ext cx="40036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Click the circles next to the</a:t>
            </a:r>
          </a:p>
          <a:p>
            <a:pPr eaLnBrk="1" hangingPunct="1">
              <a:lnSpc>
                <a:spcPct val="100000"/>
              </a:lnSpc>
              <a:spcBef>
                <a:spcPct val="0"/>
              </a:spcBef>
              <a:buFontTx/>
              <a:buNone/>
            </a:pPr>
            <a:r>
              <a:rPr lang="en-GB" altLang="en-US">
                <a:solidFill>
                  <a:schemeClr val="tx1"/>
                </a:solidFill>
              </a:rPr>
              <a:t>co-ordinating conjunctions to reveal.</a:t>
            </a:r>
          </a:p>
        </p:txBody>
      </p:sp>
      <p:sp>
        <p:nvSpPr>
          <p:cNvPr id="4" name="Oval 3"/>
          <p:cNvSpPr/>
          <p:nvPr/>
        </p:nvSpPr>
        <p:spPr>
          <a:xfrm>
            <a:off x="6607175" y="1862138"/>
            <a:ext cx="387350" cy="38735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47" name="TextBox 6"/>
          <p:cNvSpPr txBox="1">
            <a:spLocks noChangeArrowheads="1"/>
          </p:cNvSpPr>
          <p:nvPr/>
        </p:nvSpPr>
        <p:spPr bwMode="auto">
          <a:xfrm>
            <a:off x="6994526" y="1862138"/>
            <a:ext cx="4003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Correct</a:t>
            </a:r>
          </a:p>
        </p:txBody>
      </p:sp>
      <p:sp>
        <p:nvSpPr>
          <p:cNvPr id="10248" name="TextBox 7"/>
          <p:cNvSpPr txBox="1">
            <a:spLocks noChangeArrowheads="1"/>
          </p:cNvSpPr>
          <p:nvPr/>
        </p:nvSpPr>
        <p:spPr bwMode="auto">
          <a:xfrm>
            <a:off x="8569325" y="1862138"/>
            <a:ext cx="1125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Incorrect</a:t>
            </a:r>
          </a:p>
        </p:txBody>
      </p:sp>
      <p:sp>
        <p:nvSpPr>
          <p:cNvPr id="9" name="Oval 8"/>
          <p:cNvSpPr/>
          <p:nvPr/>
        </p:nvSpPr>
        <p:spPr>
          <a:xfrm>
            <a:off x="8167688" y="1844676"/>
            <a:ext cx="387350" cy="385763"/>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Rectangle 4"/>
          <p:cNvSpPr/>
          <p:nvPr/>
        </p:nvSpPr>
        <p:spPr>
          <a:xfrm>
            <a:off x="2279650" y="2792414"/>
            <a:ext cx="7632700" cy="86518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51" name="TextBox 10"/>
          <p:cNvSpPr txBox="1">
            <a:spLocks noChangeArrowheads="1"/>
          </p:cNvSpPr>
          <p:nvPr/>
        </p:nvSpPr>
        <p:spPr bwMode="auto">
          <a:xfrm>
            <a:off x="2279650" y="3040064"/>
            <a:ext cx="7632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I don’t want to do my homework tonight, </a:t>
            </a:r>
            <a:r>
              <a:rPr lang="en-GB" altLang="en-US" b="1" u="sng">
                <a:solidFill>
                  <a:schemeClr val="tx1"/>
                </a:solidFill>
              </a:rPr>
              <a:t>           </a:t>
            </a:r>
            <a:r>
              <a:rPr lang="en-GB" altLang="en-US">
                <a:solidFill>
                  <a:schemeClr val="tx1"/>
                </a:solidFill>
              </a:rPr>
              <a:t> Mum says I have to.</a:t>
            </a:r>
          </a:p>
        </p:txBody>
      </p:sp>
      <p:sp>
        <p:nvSpPr>
          <p:cNvPr id="13" name="answer 1"/>
          <p:cNvSpPr/>
          <p:nvPr/>
        </p:nvSpPr>
        <p:spPr>
          <a:xfrm>
            <a:off x="2816226" y="4062413"/>
            <a:ext cx="555625" cy="557212"/>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answer 3"/>
          <p:cNvSpPr/>
          <p:nvPr/>
        </p:nvSpPr>
        <p:spPr>
          <a:xfrm>
            <a:off x="2816226" y="5176839"/>
            <a:ext cx="555625" cy="55562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answer 2"/>
          <p:cNvSpPr/>
          <p:nvPr/>
        </p:nvSpPr>
        <p:spPr>
          <a:xfrm>
            <a:off x="5129214" y="4062413"/>
            <a:ext cx="555625" cy="557212"/>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answer 4"/>
          <p:cNvSpPr/>
          <p:nvPr/>
        </p:nvSpPr>
        <p:spPr>
          <a:xfrm>
            <a:off x="5129214" y="5176839"/>
            <a:ext cx="555625" cy="55562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56" name="TextBox 16"/>
          <p:cNvSpPr txBox="1">
            <a:spLocks noChangeArrowheads="1"/>
          </p:cNvSpPr>
          <p:nvPr/>
        </p:nvSpPr>
        <p:spPr bwMode="auto">
          <a:xfrm>
            <a:off x="3452813" y="4062413"/>
            <a:ext cx="86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a:solidFill>
                  <a:schemeClr val="tx1"/>
                </a:solidFill>
              </a:rPr>
              <a:t>and</a:t>
            </a:r>
          </a:p>
        </p:txBody>
      </p:sp>
      <p:sp>
        <p:nvSpPr>
          <p:cNvPr id="10257" name="TextBox 17"/>
          <p:cNvSpPr txBox="1">
            <a:spLocks noChangeArrowheads="1"/>
          </p:cNvSpPr>
          <p:nvPr/>
        </p:nvSpPr>
        <p:spPr bwMode="auto">
          <a:xfrm>
            <a:off x="3452813" y="5224463"/>
            <a:ext cx="86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a:solidFill>
                  <a:schemeClr val="tx1"/>
                </a:solidFill>
              </a:rPr>
              <a:t>or</a:t>
            </a:r>
          </a:p>
        </p:txBody>
      </p:sp>
      <p:sp>
        <p:nvSpPr>
          <p:cNvPr id="10258" name="TextBox 18"/>
          <p:cNvSpPr txBox="1">
            <a:spLocks noChangeArrowheads="1"/>
          </p:cNvSpPr>
          <p:nvPr/>
        </p:nvSpPr>
        <p:spPr bwMode="auto">
          <a:xfrm>
            <a:off x="5826125" y="4062413"/>
            <a:ext cx="86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a:solidFill>
                  <a:schemeClr val="tx1"/>
                </a:solidFill>
              </a:rPr>
              <a:t>but</a:t>
            </a:r>
          </a:p>
        </p:txBody>
      </p:sp>
      <p:sp>
        <p:nvSpPr>
          <p:cNvPr id="10259" name="TextBox 19"/>
          <p:cNvSpPr txBox="1">
            <a:spLocks noChangeArrowheads="1"/>
          </p:cNvSpPr>
          <p:nvPr/>
        </p:nvSpPr>
        <p:spPr bwMode="auto">
          <a:xfrm>
            <a:off x="5826125" y="5224463"/>
            <a:ext cx="86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a:solidFill>
                  <a:schemeClr val="tx1"/>
                </a:solidFill>
              </a:rPr>
              <a:t>so</a:t>
            </a:r>
          </a:p>
        </p:txBody>
      </p:sp>
      <p:pic>
        <p:nvPicPr>
          <p:cNvPr id="1026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02489" y="3657600"/>
            <a:ext cx="2700337"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88451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C0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5"/>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 presetClass="emph" presetSubtype="2" fill="hold" nodeType="clickEffect">
                                  <p:stCondLst>
                                    <p:cond delay="0"/>
                                  </p:stCondLst>
                                  <p:childTnLst>
                                    <p:animClr clrSpc="rgb" dir="cw">
                                      <p:cBhvr>
                                        <p:cTn id="13" dur="2000" fill="hold"/>
                                        <p:tgtEl>
                                          <p:spTgt spid="15"/>
                                        </p:tgtEl>
                                        <p:attrNameLst>
                                          <p:attrName>fillcolor</p:attrName>
                                        </p:attrNameLst>
                                      </p:cBhvr>
                                      <p:to>
                                        <a:srgbClr val="AED289"/>
                                      </p:to>
                                    </p:animClr>
                                    <p:set>
                                      <p:cBhvr>
                                        <p:cTn id="14" dur="2000" fill="hold"/>
                                        <p:tgtEl>
                                          <p:spTgt spid="15"/>
                                        </p:tgtEl>
                                        <p:attrNameLst>
                                          <p:attrName>fill.type</p:attrName>
                                        </p:attrNameLst>
                                      </p:cBhvr>
                                      <p:to>
                                        <p:strVal val="solid"/>
                                      </p:to>
                                    </p:set>
                                    <p:set>
                                      <p:cBhvr>
                                        <p:cTn id="15"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1" presetClass="emph" presetSubtype="2" fill="hold" nodeType="clickEffect">
                                  <p:stCondLst>
                                    <p:cond delay="0"/>
                                  </p:stCondLst>
                                  <p:childTnLst>
                                    <p:animClr clrSpc="rgb" dir="cw">
                                      <p:cBhvr>
                                        <p:cTn id="20" dur="2000" fill="hold"/>
                                        <p:tgtEl>
                                          <p:spTgt spid="14"/>
                                        </p:tgtEl>
                                        <p:attrNameLst>
                                          <p:attrName>fillcolor</p:attrName>
                                        </p:attrNameLst>
                                      </p:cBhvr>
                                      <p:to>
                                        <a:srgbClr val="C00000"/>
                                      </p:to>
                                    </p:animClr>
                                    <p:set>
                                      <p:cBhvr>
                                        <p:cTn id="21" dur="2000" fill="hold"/>
                                        <p:tgtEl>
                                          <p:spTgt spid="14"/>
                                        </p:tgtEl>
                                        <p:attrNameLst>
                                          <p:attrName>fill.type</p:attrName>
                                        </p:attrNameLst>
                                      </p:cBhvr>
                                      <p:to>
                                        <p:strVal val="solid"/>
                                      </p:to>
                                    </p:set>
                                    <p:set>
                                      <p:cBhvr>
                                        <p:cTn id="22"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emph" presetSubtype="2" fill="hold" nodeType="clickEffect">
                                  <p:stCondLst>
                                    <p:cond delay="0"/>
                                  </p:stCondLst>
                                  <p:childTnLst>
                                    <p:animClr clrSpc="rgb" dir="cw">
                                      <p:cBhvr>
                                        <p:cTn id="27" dur="2000" fill="hold"/>
                                        <p:tgtEl>
                                          <p:spTgt spid="16"/>
                                        </p:tgtEl>
                                        <p:attrNameLst>
                                          <p:attrName>fillcolor</p:attrName>
                                        </p:attrNameLst>
                                      </p:cBhvr>
                                      <p:to>
                                        <a:srgbClr val="C00000"/>
                                      </p:to>
                                    </p:animClr>
                                    <p:set>
                                      <p:cBhvr>
                                        <p:cTn id="28" dur="2000" fill="hold"/>
                                        <p:tgtEl>
                                          <p:spTgt spid="16"/>
                                        </p:tgtEl>
                                        <p:attrNameLst>
                                          <p:attrName>fill.type</p:attrName>
                                        </p:attrNameLst>
                                      </p:cBhvr>
                                      <p:to>
                                        <p:strVal val="solid"/>
                                      </p:to>
                                    </p:set>
                                    <p:set>
                                      <p:cBhvr>
                                        <p:cTn id="29" dur="20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279650" y="3810001"/>
            <a:ext cx="7632700" cy="2282825"/>
          </a:xfrm>
          <a:prstGeom prst="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7" name="Title 20"/>
          <p:cNvSpPr>
            <a:spLocks noGrp="1"/>
          </p:cNvSpPr>
          <p:nvPr>
            <p:ph type="title"/>
          </p:nvPr>
        </p:nvSpPr>
        <p:spPr>
          <a:xfrm>
            <a:off x="2279650" y="627064"/>
            <a:ext cx="7632700" cy="993775"/>
          </a:xfrm>
        </p:spPr>
        <p:txBody>
          <a:bodyPr/>
          <a:lstStyle/>
          <a:p>
            <a:pPr algn="ctr" eaLnBrk="1" hangingPunct="1"/>
            <a:r>
              <a:rPr lang="en-GB" altLang="en-US" sz="2800">
                <a:latin typeface="Twinkl SemiBold" charset="0"/>
              </a:rPr>
              <a:t>Which co-ordinating conjunction fits best?</a:t>
            </a:r>
          </a:p>
        </p:txBody>
      </p:sp>
      <p:sp>
        <p:nvSpPr>
          <p:cNvPr id="2" name="Rectangle 1"/>
          <p:cNvSpPr/>
          <p:nvPr/>
        </p:nvSpPr>
        <p:spPr>
          <a:xfrm>
            <a:off x="2279650" y="1508126"/>
            <a:ext cx="7632700" cy="1095375"/>
          </a:xfrm>
          <a:prstGeom prst="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extBox 2"/>
          <p:cNvSpPr txBox="1">
            <a:spLocks noChangeArrowheads="1"/>
          </p:cNvSpPr>
          <p:nvPr/>
        </p:nvSpPr>
        <p:spPr bwMode="auto">
          <a:xfrm>
            <a:off x="2381251" y="1731963"/>
            <a:ext cx="40036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Click the circles next to the</a:t>
            </a:r>
          </a:p>
          <a:p>
            <a:pPr eaLnBrk="1" hangingPunct="1">
              <a:lnSpc>
                <a:spcPct val="100000"/>
              </a:lnSpc>
              <a:spcBef>
                <a:spcPct val="0"/>
              </a:spcBef>
              <a:buFontTx/>
              <a:buNone/>
            </a:pPr>
            <a:r>
              <a:rPr lang="en-GB" altLang="en-US">
                <a:solidFill>
                  <a:schemeClr val="tx1"/>
                </a:solidFill>
              </a:rPr>
              <a:t>co-ordinating conjunctions to reveal.</a:t>
            </a:r>
          </a:p>
        </p:txBody>
      </p:sp>
      <p:sp>
        <p:nvSpPr>
          <p:cNvPr id="4" name="Oval 3"/>
          <p:cNvSpPr/>
          <p:nvPr/>
        </p:nvSpPr>
        <p:spPr>
          <a:xfrm>
            <a:off x="6607175" y="1862138"/>
            <a:ext cx="387350" cy="38735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71" name="TextBox 6"/>
          <p:cNvSpPr txBox="1">
            <a:spLocks noChangeArrowheads="1"/>
          </p:cNvSpPr>
          <p:nvPr/>
        </p:nvSpPr>
        <p:spPr bwMode="auto">
          <a:xfrm>
            <a:off x="6994526" y="1862138"/>
            <a:ext cx="4003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Correct</a:t>
            </a:r>
          </a:p>
        </p:txBody>
      </p:sp>
      <p:sp>
        <p:nvSpPr>
          <p:cNvPr id="11272" name="TextBox 7"/>
          <p:cNvSpPr txBox="1">
            <a:spLocks noChangeArrowheads="1"/>
          </p:cNvSpPr>
          <p:nvPr/>
        </p:nvSpPr>
        <p:spPr bwMode="auto">
          <a:xfrm>
            <a:off x="8569325" y="1862138"/>
            <a:ext cx="1125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Incorrect</a:t>
            </a:r>
          </a:p>
        </p:txBody>
      </p:sp>
      <p:sp>
        <p:nvSpPr>
          <p:cNvPr id="9" name="Oval 8"/>
          <p:cNvSpPr/>
          <p:nvPr/>
        </p:nvSpPr>
        <p:spPr>
          <a:xfrm>
            <a:off x="8167688" y="1844676"/>
            <a:ext cx="387350" cy="385763"/>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Rectangle 4"/>
          <p:cNvSpPr/>
          <p:nvPr/>
        </p:nvSpPr>
        <p:spPr>
          <a:xfrm>
            <a:off x="2279650" y="2792414"/>
            <a:ext cx="7632700" cy="86518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75" name="TextBox 10"/>
          <p:cNvSpPr txBox="1">
            <a:spLocks noChangeArrowheads="1"/>
          </p:cNvSpPr>
          <p:nvPr/>
        </p:nvSpPr>
        <p:spPr bwMode="auto">
          <a:xfrm>
            <a:off x="2279650" y="3040064"/>
            <a:ext cx="7632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In art class, I like to paint </a:t>
            </a:r>
            <a:r>
              <a:rPr lang="en-GB" altLang="en-US" u="sng">
                <a:solidFill>
                  <a:schemeClr val="tx1"/>
                </a:solidFill>
              </a:rPr>
              <a:t>         </a:t>
            </a:r>
            <a:r>
              <a:rPr lang="en-GB" altLang="en-US">
                <a:solidFill>
                  <a:schemeClr val="tx1"/>
                </a:solidFill>
              </a:rPr>
              <a:t> Jane likes to draw.</a:t>
            </a:r>
          </a:p>
        </p:txBody>
      </p:sp>
      <p:sp>
        <p:nvSpPr>
          <p:cNvPr id="13" name="answer 1"/>
          <p:cNvSpPr/>
          <p:nvPr/>
        </p:nvSpPr>
        <p:spPr>
          <a:xfrm>
            <a:off x="2759076" y="4062413"/>
            <a:ext cx="557213" cy="557212"/>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answer 3"/>
          <p:cNvSpPr/>
          <p:nvPr/>
        </p:nvSpPr>
        <p:spPr>
          <a:xfrm>
            <a:off x="2759076" y="5176839"/>
            <a:ext cx="557213" cy="55562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answer 2"/>
          <p:cNvSpPr/>
          <p:nvPr/>
        </p:nvSpPr>
        <p:spPr>
          <a:xfrm>
            <a:off x="5160964" y="4062413"/>
            <a:ext cx="555625" cy="557212"/>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79" name="TextBox 16"/>
          <p:cNvSpPr txBox="1">
            <a:spLocks noChangeArrowheads="1"/>
          </p:cNvSpPr>
          <p:nvPr/>
        </p:nvSpPr>
        <p:spPr bwMode="auto">
          <a:xfrm>
            <a:off x="3397251" y="4062413"/>
            <a:ext cx="1222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a:solidFill>
                  <a:schemeClr val="tx1"/>
                </a:solidFill>
              </a:rPr>
              <a:t>and</a:t>
            </a:r>
          </a:p>
        </p:txBody>
      </p:sp>
      <p:sp>
        <p:nvSpPr>
          <p:cNvPr id="11280" name="TextBox 17"/>
          <p:cNvSpPr txBox="1">
            <a:spLocks noChangeArrowheads="1"/>
          </p:cNvSpPr>
          <p:nvPr/>
        </p:nvSpPr>
        <p:spPr bwMode="auto">
          <a:xfrm>
            <a:off x="3397250" y="5224463"/>
            <a:ext cx="86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a:solidFill>
                  <a:schemeClr val="tx1"/>
                </a:solidFill>
              </a:rPr>
              <a:t>so</a:t>
            </a:r>
          </a:p>
        </p:txBody>
      </p:sp>
      <p:sp>
        <p:nvSpPr>
          <p:cNvPr id="11281" name="TextBox 18"/>
          <p:cNvSpPr txBox="1">
            <a:spLocks noChangeArrowheads="1"/>
          </p:cNvSpPr>
          <p:nvPr/>
        </p:nvSpPr>
        <p:spPr bwMode="auto">
          <a:xfrm>
            <a:off x="5857875" y="4062413"/>
            <a:ext cx="86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a:solidFill>
                  <a:schemeClr val="tx1"/>
                </a:solidFill>
              </a:rPr>
              <a:t>but</a:t>
            </a:r>
          </a:p>
        </p:txBody>
      </p:sp>
      <p:pic>
        <p:nvPicPr>
          <p:cNvPr id="1128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0300" y="3617913"/>
            <a:ext cx="2165350" cy="247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answer 4"/>
          <p:cNvSpPr/>
          <p:nvPr/>
        </p:nvSpPr>
        <p:spPr>
          <a:xfrm>
            <a:off x="5129214" y="5176839"/>
            <a:ext cx="555625" cy="55562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84" name="TextBox 19"/>
          <p:cNvSpPr txBox="1">
            <a:spLocks noChangeArrowheads="1"/>
          </p:cNvSpPr>
          <p:nvPr/>
        </p:nvSpPr>
        <p:spPr bwMode="auto">
          <a:xfrm>
            <a:off x="5826125" y="5224463"/>
            <a:ext cx="86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a:solidFill>
                  <a:schemeClr val="tx1"/>
                </a:solidFill>
              </a:rPr>
              <a:t>or</a:t>
            </a:r>
          </a:p>
        </p:txBody>
      </p:sp>
    </p:spTree>
    <p:extLst>
      <p:ext uri="{BB962C8B-B14F-4D97-AF65-F5344CB8AC3E}">
        <p14:creationId xmlns:p14="http://schemas.microsoft.com/office/powerpoint/2010/main" val="25477192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AED289"/>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5"/>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 presetClass="emph" presetSubtype="2" fill="hold" nodeType="clickEffect">
                                  <p:stCondLst>
                                    <p:cond delay="0"/>
                                  </p:stCondLst>
                                  <p:childTnLst>
                                    <p:animClr clrSpc="rgb" dir="cw">
                                      <p:cBhvr>
                                        <p:cTn id="13" dur="2000" fill="hold"/>
                                        <p:tgtEl>
                                          <p:spTgt spid="15"/>
                                        </p:tgtEl>
                                        <p:attrNameLst>
                                          <p:attrName>fillcolor</p:attrName>
                                        </p:attrNameLst>
                                      </p:cBhvr>
                                      <p:to>
                                        <a:srgbClr val="C00000"/>
                                      </p:to>
                                    </p:animClr>
                                    <p:set>
                                      <p:cBhvr>
                                        <p:cTn id="14" dur="2000" fill="hold"/>
                                        <p:tgtEl>
                                          <p:spTgt spid="15"/>
                                        </p:tgtEl>
                                        <p:attrNameLst>
                                          <p:attrName>fill.type</p:attrName>
                                        </p:attrNameLst>
                                      </p:cBhvr>
                                      <p:to>
                                        <p:strVal val="solid"/>
                                      </p:to>
                                    </p:set>
                                    <p:set>
                                      <p:cBhvr>
                                        <p:cTn id="15"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1" presetClass="emph" presetSubtype="2" fill="hold" nodeType="clickEffect">
                                  <p:stCondLst>
                                    <p:cond delay="0"/>
                                  </p:stCondLst>
                                  <p:childTnLst>
                                    <p:animClr clrSpc="rgb" dir="cw">
                                      <p:cBhvr>
                                        <p:cTn id="20" dur="2000" fill="hold"/>
                                        <p:tgtEl>
                                          <p:spTgt spid="14"/>
                                        </p:tgtEl>
                                        <p:attrNameLst>
                                          <p:attrName>fillcolor</p:attrName>
                                        </p:attrNameLst>
                                      </p:cBhvr>
                                      <p:to>
                                        <a:srgbClr val="C00000"/>
                                      </p:to>
                                    </p:animClr>
                                    <p:set>
                                      <p:cBhvr>
                                        <p:cTn id="21" dur="2000" fill="hold"/>
                                        <p:tgtEl>
                                          <p:spTgt spid="14"/>
                                        </p:tgtEl>
                                        <p:attrNameLst>
                                          <p:attrName>fill.type</p:attrName>
                                        </p:attrNameLst>
                                      </p:cBhvr>
                                      <p:to>
                                        <p:strVal val="solid"/>
                                      </p:to>
                                    </p:set>
                                    <p:set>
                                      <p:cBhvr>
                                        <p:cTn id="22"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23" restart="whenNotActive" fill="hold" evtFilter="cancelBubble" nodeType="interactiveSeq">
                <p:stCondLst>
                  <p:cond evt="onClick" delay="0">
                    <p:tgtEl>
                      <p:spTgt spid="19"/>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emph" presetSubtype="2" fill="hold" nodeType="clickEffect">
                                  <p:stCondLst>
                                    <p:cond delay="0"/>
                                  </p:stCondLst>
                                  <p:childTnLst>
                                    <p:animClr clrSpc="rgb" dir="cw">
                                      <p:cBhvr>
                                        <p:cTn id="27" dur="2000" fill="hold"/>
                                        <p:tgtEl>
                                          <p:spTgt spid="19"/>
                                        </p:tgtEl>
                                        <p:attrNameLst>
                                          <p:attrName>fillcolor</p:attrName>
                                        </p:attrNameLst>
                                      </p:cBhvr>
                                      <p:to>
                                        <a:srgbClr val="C00000"/>
                                      </p:to>
                                    </p:animClr>
                                    <p:set>
                                      <p:cBhvr>
                                        <p:cTn id="28" dur="2000" fill="hold"/>
                                        <p:tgtEl>
                                          <p:spTgt spid="19"/>
                                        </p:tgtEl>
                                        <p:attrNameLst>
                                          <p:attrName>fill.type</p:attrName>
                                        </p:attrNameLst>
                                      </p:cBhvr>
                                      <p:to>
                                        <p:strVal val="solid"/>
                                      </p:to>
                                    </p:set>
                                    <p:set>
                                      <p:cBhvr>
                                        <p:cTn id="29" dur="200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279650" y="3810001"/>
            <a:ext cx="7632700" cy="2282825"/>
          </a:xfrm>
          <a:prstGeom prst="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291" name="Title 20"/>
          <p:cNvSpPr>
            <a:spLocks noGrp="1"/>
          </p:cNvSpPr>
          <p:nvPr>
            <p:ph type="title"/>
          </p:nvPr>
        </p:nvSpPr>
        <p:spPr>
          <a:xfrm>
            <a:off x="2279650" y="627064"/>
            <a:ext cx="7632700" cy="993775"/>
          </a:xfrm>
        </p:spPr>
        <p:txBody>
          <a:bodyPr/>
          <a:lstStyle/>
          <a:p>
            <a:pPr algn="ctr" eaLnBrk="1" hangingPunct="1"/>
            <a:r>
              <a:rPr lang="en-GB" altLang="en-US" sz="2800">
                <a:latin typeface="Twinkl SemiBold" charset="0"/>
              </a:rPr>
              <a:t>Which co-ordinating conjunction fits best?</a:t>
            </a:r>
          </a:p>
        </p:txBody>
      </p:sp>
      <p:sp>
        <p:nvSpPr>
          <p:cNvPr id="2" name="Rectangle 1"/>
          <p:cNvSpPr/>
          <p:nvPr/>
        </p:nvSpPr>
        <p:spPr>
          <a:xfrm>
            <a:off x="2279650" y="1508126"/>
            <a:ext cx="7632700" cy="1095375"/>
          </a:xfrm>
          <a:prstGeom prst="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293" name="TextBox 2"/>
          <p:cNvSpPr txBox="1">
            <a:spLocks noChangeArrowheads="1"/>
          </p:cNvSpPr>
          <p:nvPr/>
        </p:nvSpPr>
        <p:spPr bwMode="auto">
          <a:xfrm>
            <a:off x="2381251" y="1731963"/>
            <a:ext cx="40036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Click the circles next to the</a:t>
            </a:r>
          </a:p>
          <a:p>
            <a:pPr eaLnBrk="1" hangingPunct="1">
              <a:lnSpc>
                <a:spcPct val="100000"/>
              </a:lnSpc>
              <a:spcBef>
                <a:spcPct val="0"/>
              </a:spcBef>
              <a:buFontTx/>
              <a:buNone/>
            </a:pPr>
            <a:r>
              <a:rPr lang="en-GB" altLang="en-US">
                <a:solidFill>
                  <a:schemeClr val="tx1"/>
                </a:solidFill>
              </a:rPr>
              <a:t>co-ordinating conjunctions to reveal.</a:t>
            </a:r>
          </a:p>
        </p:txBody>
      </p:sp>
      <p:sp>
        <p:nvSpPr>
          <p:cNvPr id="4" name="Oval 3"/>
          <p:cNvSpPr/>
          <p:nvPr/>
        </p:nvSpPr>
        <p:spPr>
          <a:xfrm>
            <a:off x="6607175" y="1862138"/>
            <a:ext cx="387350" cy="38735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295" name="TextBox 6"/>
          <p:cNvSpPr txBox="1">
            <a:spLocks noChangeArrowheads="1"/>
          </p:cNvSpPr>
          <p:nvPr/>
        </p:nvSpPr>
        <p:spPr bwMode="auto">
          <a:xfrm>
            <a:off x="6994526" y="1862138"/>
            <a:ext cx="4003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Correct</a:t>
            </a:r>
          </a:p>
        </p:txBody>
      </p:sp>
      <p:sp>
        <p:nvSpPr>
          <p:cNvPr id="12296" name="TextBox 7"/>
          <p:cNvSpPr txBox="1">
            <a:spLocks noChangeArrowheads="1"/>
          </p:cNvSpPr>
          <p:nvPr/>
        </p:nvSpPr>
        <p:spPr bwMode="auto">
          <a:xfrm>
            <a:off x="8569325" y="1862138"/>
            <a:ext cx="1125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Incorrect</a:t>
            </a:r>
          </a:p>
        </p:txBody>
      </p:sp>
      <p:sp>
        <p:nvSpPr>
          <p:cNvPr id="9" name="Oval 8"/>
          <p:cNvSpPr/>
          <p:nvPr/>
        </p:nvSpPr>
        <p:spPr>
          <a:xfrm>
            <a:off x="8167688" y="1844676"/>
            <a:ext cx="387350" cy="385763"/>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Rectangle 4"/>
          <p:cNvSpPr/>
          <p:nvPr/>
        </p:nvSpPr>
        <p:spPr>
          <a:xfrm>
            <a:off x="2279650" y="2792414"/>
            <a:ext cx="7632700" cy="86518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299" name="TextBox 10"/>
          <p:cNvSpPr txBox="1">
            <a:spLocks noChangeArrowheads="1"/>
          </p:cNvSpPr>
          <p:nvPr/>
        </p:nvSpPr>
        <p:spPr bwMode="auto">
          <a:xfrm>
            <a:off x="2279650" y="3040064"/>
            <a:ext cx="7632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I am going to music lessons </a:t>
            </a:r>
            <a:r>
              <a:rPr lang="en-GB" altLang="en-US" b="1" u="sng">
                <a:solidFill>
                  <a:schemeClr val="tx1"/>
                </a:solidFill>
              </a:rPr>
              <a:t>           </a:t>
            </a:r>
            <a:r>
              <a:rPr lang="en-GB" altLang="en-US">
                <a:solidFill>
                  <a:schemeClr val="tx1"/>
                </a:solidFill>
              </a:rPr>
              <a:t> I can learn the piano.</a:t>
            </a:r>
          </a:p>
        </p:txBody>
      </p:sp>
      <p:sp>
        <p:nvSpPr>
          <p:cNvPr id="13" name="answer 1"/>
          <p:cNvSpPr/>
          <p:nvPr/>
        </p:nvSpPr>
        <p:spPr>
          <a:xfrm>
            <a:off x="2816226" y="4062413"/>
            <a:ext cx="555625" cy="557212"/>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answer 3"/>
          <p:cNvSpPr/>
          <p:nvPr/>
        </p:nvSpPr>
        <p:spPr>
          <a:xfrm>
            <a:off x="2816226" y="5176839"/>
            <a:ext cx="555625" cy="55562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answer 2"/>
          <p:cNvSpPr/>
          <p:nvPr/>
        </p:nvSpPr>
        <p:spPr>
          <a:xfrm>
            <a:off x="5129214" y="4062413"/>
            <a:ext cx="555625" cy="557212"/>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answer 4"/>
          <p:cNvSpPr/>
          <p:nvPr/>
        </p:nvSpPr>
        <p:spPr>
          <a:xfrm>
            <a:off x="5129214" y="5176839"/>
            <a:ext cx="555625" cy="55562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304" name="TextBox 16"/>
          <p:cNvSpPr txBox="1">
            <a:spLocks noChangeArrowheads="1"/>
          </p:cNvSpPr>
          <p:nvPr/>
        </p:nvSpPr>
        <p:spPr bwMode="auto">
          <a:xfrm>
            <a:off x="3452813" y="4062413"/>
            <a:ext cx="86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a:solidFill>
                  <a:schemeClr val="tx1"/>
                </a:solidFill>
              </a:rPr>
              <a:t>and</a:t>
            </a:r>
          </a:p>
        </p:txBody>
      </p:sp>
      <p:sp>
        <p:nvSpPr>
          <p:cNvPr id="12305" name="TextBox 17"/>
          <p:cNvSpPr txBox="1">
            <a:spLocks noChangeArrowheads="1"/>
          </p:cNvSpPr>
          <p:nvPr/>
        </p:nvSpPr>
        <p:spPr bwMode="auto">
          <a:xfrm>
            <a:off x="3452813" y="5224463"/>
            <a:ext cx="86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a:solidFill>
                  <a:schemeClr val="tx1"/>
                </a:solidFill>
              </a:rPr>
              <a:t>or</a:t>
            </a:r>
          </a:p>
        </p:txBody>
      </p:sp>
      <p:sp>
        <p:nvSpPr>
          <p:cNvPr id="12306" name="TextBox 18"/>
          <p:cNvSpPr txBox="1">
            <a:spLocks noChangeArrowheads="1"/>
          </p:cNvSpPr>
          <p:nvPr/>
        </p:nvSpPr>
        <p:spPr bwMode="auto">
          <a:xfrm>
            <a:off x="5826125" y="4062413"/>
            <a:ext cx="86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a:solidFill>
                  <a:schemeClr val="tx1"/>
                </a:solidFill>
              </a:rPr>
              <a:t>but</a:t>
            </a:r>
          </a:p>
        </p:txBody>
      </p:sp>
      <p:sp>
        <p:nvSpPr>
          <p:cNvPr id="12307" name="TextBox 19"/>
          <p:cNvSpPr txBox="1">
            <a:spLocks noChangeArrowheads="1"/>
          </p:cNvSpPr>
          <p:nvPr/>
        </p:nvSpPr>
        <p:spPr bwMode="auto">
          <a:xfrm>
            <a:off x="5826125" y="5224463"/>
            <a:ext cx="86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a:solidFill>
                  <a:schemeClr val="tx1"/>
                </a:solidFill>
              </a:rPr>
              <a:t>so</a:t>
            </a:r>
          </a:p>
        </p:txBody>
      </p:sp>
      <p:pic>
        <p:nvPicPr>
          <p:cNvPr id="12308"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0125" y="3657600"/>
            <a:ext cx="2344738"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15874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C0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5"/>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 presetClass="emph" presetSubtype="2" fill="hold" nodeType="clickEffect">
                                  <p:stCondLst>
                                    <p:cond delay="0"/>
                                  </p:stCondLst>
                                  <p:childTnLst>
                                    <p:animClr clrSpc="rgb" dir="cw">
                                      <p:cBhvr>
                                        <p:cTn id="13" dur="2000" fill="hold"/>
                                        <p:tgtEl>
                                          <p:spTgt spid="15"/>
                                        </p:tgtEl>
                                        <p:attrNameLst>
                                          <p:attrName>fillcolor</p:attrName>
                                        </p:attrNameLst>
                                      </p:cBhvr>
                                      <p:to>
                                        <a:srgbClr val="C00000"/>
                                      </p:to>
                                    </p:animClr>
                                    <p:set>
                                      <p:cBhvr>
                                        <p:cTn id="14" dur="2000" fill="hold"/>
                                        <p:tgtEl>
                                          <p:spTgt spid="15"/>
                                        </p:tgtEl>
                                        <p:attrNameLst>
                                          <p:attrName>fill.type</p:attrName>
                                        </p:attrNameLst>
                                      </p:cBhvr>
                                      <p:to>
                                        <p:strVal val="solid"/>
                                      </p:to>
                                    </p:set>
                                    <p:set>
                                      <p:cBhvr>
                                        <p:cTn id="15"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1" presetClass="emph" presetSubtype="2" fill="hold" nodeType="clickEffect">
                                  <p:stCondLst>
                                    <p:cond delay="0"/>
                                  </p:stCondLst>
                                  <p:childTnLst>
                                    <p:animClr clrSpc="rgb" dir="cw">
                                      <p:cBhvr>
                                        <p:cTn id="20" dur="2000" fill="hold"/>
                                        <p:tgtEl>
                                          <p:spTgt spid="14"/>
                                        </p:tgtEl>
                                        <p:attrNameLst>
                                          <p:attrName>fillcolor</p:attrName>
                                        </p:attrNameLst>
                                      </p:cBhvr>
                                      <p:to>
                                        <a:srgbClr val="C00000"/>
                                      </p:to>
                                    </p:animClr>
                                    <p:set>
                                      <p:cBhvr>
                                        <p:cTn id="21" dur="2000" fill="hold"/>
                                        <p:tgtEl>
                                          <p:spTgt spid="14"/>
                                        </p:tgtEl>
                                        <p:attrNameLst>
                                          <p:attrName>fill.type</p:attrName>
                                        </p:attrNameLst>
                                      </p:cBhvr>
                                      <p:to>
                                        <p:strVal val="solid"/>
                                      </p:to>
                                    </p:set>
                                    <p:set>
                                      <p:cBhvr>
                                        <p:cTn id="22"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emph" presetSubtype="2" fill="hold" nodeType="clickEffect">
                                  <p:stCondLst>
                                    <p:cond delay="0"/>
                                  </p:stCondLst>
                                  <p:childTnLst>
                                    <p:animClr clrSpc="rgb" dir="cw">
                                      <p:cBhvr>
                                        <p:cTn id="27" dur="2000" fill="hold"/>
                                        <p:tgtEl>
                                          <p:spTgt spid="16"/>
                                        </p:tgtEl>
                                        <p:attrNameLst>
                                          <p:attrName>fillcolor</p:attrName>
                                        </p:attrNameLst>
                                      </p:cBhvr>
                                      <p:to>
                                        <a:srgbClr val="AED289"/>
                                      </p:to>
                                    </p:animClr>
                                    <p:set>
                                      <p:cBhvr>
                                        <p:cTn id="28" dur="2000" fill="hold"/>
                                        <p:tgtEl>
                                          <p:spTgt spid="16"/>
                                        </p:tgtEl>
                                        <p:attrNameLst>
                                          <p:attrName>fill.type</p:attrName>
                                        </p:attrNameLst>
                                      </p:cBhvr>
                                      <p:to>
                                        <p:strVal val="solid"/>
                                      </p:to>
                                    </p:set>
                                    <p:set>
                                      <p:cBhvr>
                                        <p:cTn id="29" dur="20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Reading Activity</a:t>
            </a:r>
            <a:r>
              <a:rPr lang="en-US" dirty="0" smtClean="0"/>
              <a:t/>
            </a:r>
            <a:br>
              <a:rPr lang="en-US" dirty="0" smtClean="0"/>
            </a:br>
            <a:r>
              <a:rPr lang="en-US" dirty="0"/>
              <a:t/>
            </a:r>
            <a:br>
              <a:rPr lang="en-US" dirty="0"/>
            </a:br>
            <a:r>
              <a:rPr lang="en-US" dirty="0" smtClean="0"/>
              <a:t>Please see the next slides for your group`s activity</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Let me know if you can`t remember which Reading group you are in </a:t>
            </a:r>
          </a:p>
          <a:p>
            <a:r>
              <a:rPr lang="en-GB" dirty="0" smtClean="0"/>
              <a:t>You will need a pencil or pen, and paper </a:t>
            </a:r>
            <a:endParaRPr lang="en-US" dirty="0"/>
          </a:p>
        </p:txBody>
      </p:sp>
    </p:spTree>
    <p:extLst>
      <p:ext uri="{BB962C8B-B14F-4D97-AF65-F5344CB8AC3E}">
        <p14:creationId xmlns:p14="http://schemas.microsoft.com/office/powerpoint/2010/main" val="7853900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279650" y="3810001"/>
            <a:ext cx="7632700" cy="2282825"/>
          </a:xfrm>
          <a:prstGeom prst="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315" name="Title 20"/>
          <p:cNvSpPr>
            <a:spLocks noGrp="1"/>
          </p:cNvSpPr>
          <p:nvPr>
            <p:ph type="title"/>
          </p:nvPr>
        </p:nvSpPr>
        <p:spPr>
          <a:xfrm>
            <a:off x="2279650" y="627064"/>
            <a:ext cx="7632700" cy="993775"/>
          </a:xfrm>
        </p:spPr>
        <p:txBody>
          <a:bodyPr/>
          <a:lstStyle/>
          <a:p>
            <a:pPr algn="ctr" eaLnBrk="1" hangingPunct="1"/>
            <a:r>
              <a:rPr lang="en-GB" altLang="en-US" sz="2800">
                <a:latin typeface="Twinkl SemiBold" charset="0"/>
              </a:rPr>
              <a:t>Which co-ordinating conjunction fits best?</a:t>
            </a:r>
          </a:p>
        </p:txBody>
      </p:sp>
      <p:sp>
        <p:nvSpPr>
          <p:cNvPr id="2" name="Rectangle 1"/>
          <p:cNvSpPr/>
          <p:nvPr/>
        </p:nvSpPr>
        <p:spPr>
          <a:xfrm>
            <a:off x="2279650" y="1508126"/>
            <a:ext cx="7632700" cy="1095375"/>
          </a:xfrm>
          <a:prstGeom prst="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317" name="TextBox 2"/>
          <p:cNvSpPr txBox="1">
            <a:spLocks noChangeArrowheads="1"/>
          </p:cNvSpPr>
          <p:nvPr/>
        </p:nvSpPr>
        <p:spPr bwMode="auto">
          <a:xfrm>
            <a:off x="2381251" y="1731963"/>
            <a:ext cx="40036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Click the circles next to the</a:t>
            </a:r>
          </a:p>
          <a:p>
            <a:pPr eaLnBrk="1" hangingPunct="1">
              <a:lnSpc>
                <a:spcPct val="100000"/>
              </a:lnSpc>
              <a:spcBef>
                <a:spcPct val="0"/>
              </a:spcBef>
              <a:buFontTx/>
              <a:buNone/>
            </a:pPr>
            <a:r>
              <a:rPr lang="en-GB" altLang="en-US">
                <a:solidFill>
                  <a:schemeClr val="tx1"/>
                </a:solidFill>
              </a:rPr>
              <a:t>co-ordinating conjunctions to reveal.</a:t>
            </a:r>
          </a:p>
        </p:txBody>
      </p:sp>
      <p:sp>
        <p:nvSpPr>
          <p:cNvPr id="4" name="Oval 3"/>
          <p:cNvSpPr/>
          <p:nvPr/>
        </p:nvSpPr>
        <p:spPr>
          <a:xfrm>
            <a:off x="6607175" y="1862138"/>
            <a:ext cx="387350" cy="38735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319" name="TextBox 6"/>
          <p:cNvSpPr txBox="1">
            <a:spLocks noChangeArrowheads="1"/>
          </p:cNvSpPr>
          <p:nvPr/>
        </p:nvSpPr>
        <p:spPr bwMode="auto">
          <a:xfrm>
            <a:off x="6994526" y="1862138"/>
            <a:ext cx="4003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Correct</a:t>
            </a:r>
          </a:p>
        </p:txBody>
      </p:sp>
      <p:sp>
        <p:nvSpPr>
          <p:cNvPr id="13320" name="TextBox 7"/>
          <p:cNvSpPr txBox="1">
            <a:spLocks noChangeArrowheads="1"/>
          </p:cNvSpPr>
          <p:nvPr/>
        </p:nvSpPr>
        <p:spPr bwMode="auto">
          <a:xfrm>
            <a:off x="8569325" y="1862138"/>
            <a:ext cx="1125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Incorrect</a:t>
            </a:r>
          </a:p>
        </p:txBody>
      </p:sp>
      <p:sp>
        <p:nvSpPr>
          <p:cNvPr id="9" name="Oval 8"/>
          <p:cNvSpPr/>
          <p:nvPr/>
        </p:nvSpPr>
        <p:spPr>
          <a:xfrm>
            <a:off x="8167688" y="1844676"/>
            <a:ext cx="387350" cy="385763"/>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Rectangle 4"/>
          <p:cNvSpPr/>
          <p:nvPr/>
        </p:nvSpPr>
        <p:spPr>
          <a:xfrm>
            <a:off x="2279650" y="2792414"/>
            <a:ext cx="7632700" cy="86518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323" name="TextBox 10"/>
          <p:cNvSpPr txBox="1">
            <a:spLocks noChangeArrowheads="1"/>
          </p:cNvSpPr>
          <p:nvPr/>
        </p:nvSpPr>
        <p:spPr bwMode="auto">
          <a:xfrm>
            <a:off x="2279650" y="3040064"/>
            <a:ext cx="7632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Dad said I can eat some strawberries </a:t>
            </a:r>
            <a:r>
              <a:rPr lang="en-GB" altLang="en-US" u="sng">
                <a:solidFill>
                  <a:schemeClr val="tx1"/>
                </a:solidFill>
              </a:rPr>
              <a:t>         </a:t>
            </a:r>
            <a:r>
              <a:rPr lang="en-GB" altLang="en-US">
                <a:solidFill>
                  <a:schemeClr val="tx1"/>
                </a:solidFill>
              </a:rPr>
              <a:t> I can eat an apple.</a:t>
            </a:r>
          </a:p>
        </p:txBody>
      </p:sp>
      <p:sp>
        <p:nvSpPr>
          <p:cNvPr id="13" name="answer 1"/>
          <p:cNvSpPr/>
          <p:nvPr/>
        </p:nvSpPr>
        <p:spPr>
          <a:xfrm>
            <a:off x="2759076" y="4062413"/>
            <a:ext cx="557213" cy="557212"/>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answer 3"/>
          <p:cNvSpPr/>
          <p:nvPr/>
        </p:nvSpPr>
        <p:spPr>
          <a:xfrm>
            <a:off x="2759076" y="5176839"/>
            <a:ext cx="557213" cy="55562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answer 2"/>
          <p:cNvSpPr/>
          <p:nvPr/>
        </p:nvSpPr>
        <p:spPr>
          <a:xfrm>
            <a:off x="5160964" y="4062413"/>
            <a:ext cx="555625" cy="557212"/>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327" name="TextBox 16"/>
          <p:cNvSpPr txBox="1">
            <a:spLocks noChangeArrowheads="1"/>
          </p:cNvSpPr>
          <p:nvPr/>
        </p:nvSpPr>
        <p:spPr bwMode="auto">
          <a:xfrm>
            <a:off x="3397251" y="4062413"/>
            <a:ext cx="1222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a:solidFill>
                  <a:schemeClr val="tx1"/>
                </a:solidFill>
              </a:rPr>
              <a:t>and/or</a:t>
            </a:r>
          </a:p>
        </p:txBody>
      </p:sp>
      <p:sp>
        <p:nvSpPr>
          <p:cNvPr id="13328" name="TextBox 17"/>
          <p:cNvSpPr txBox="1">
            <a:spLocks noChangeArrowheads="1"/>
          </p:cNvSpPr>
          <p:nvPr/>
        </p:nvSpPr>
        <p:spPr bwMode="auto">
          <a:xfrm>
            <a:off x="3397250" y="5224463"/>
            <a:ext cx="86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a:solidFill>
                  <a:schemeClr val="tx1"/>
                </a:solidFill>
              </a:rPr>
              <a:t>so</a:t>
            </a:r>
          </a:p>
        </p:txBody>
      </p:sp>
      <p:sp>
        <p:nvSpPr>
          <p:cNvPr id="13329" name="TextBox 18"/>
          <p:cNvSpPr txBox="1">
            <a:spLocks noChangeArrowheads="1"/>
          </p:cNvSpPr>
          <p:nvPr/>
        </p:nvSpPr>
        <p:spPr bwMode="auto">
          <a:xfrm>
            <a:off x="5857875" y="4062413"/>
            <a:ext cx="86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a:solidFill>
                  <a:schemeClr val="tx1"/>
                </a:solidFill>
              </a:rPr>
              <a:t>but</a:t>
            </a:r>
          </a:p>
        </p:txBody>
      </p:sp>
      <p:pic>
        <p:nvPicPr>
          <p:cNvPr id="1333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4501" y="4108451"/>
            <a:ext cx="1928813"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1"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21389" y="4827589"/>
            <a:ext cx="28987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84125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AED289"/>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5"/>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 presetClass="emph" presetSubtype="2" fill="hold" nodeType="clickEffect">
                                  <p:stCondLst>
                                    <p:cond delay="0"/>
                                  </p:stCondLst>
                                  <p:childTnLst>
                                    <p:animClr clrSpc="rgb" dir="cw">
                                      <p:cBhvr>
                                        <p:cTn id="13" dur="2000" fill="hold"/>
                                        <p:tgtEl>
                                          <p:spTgt spid="15"/>
                                        </p:tgtEl>
                                        <p:attrNameLst>
                                          <p:attrName>fillcolor</p:attrName>
                                        </p:attrNameLst>
                                      </p:cBhvr>
                                      <p:to>
                                        <a:srgbClr val="C00000"/>
                                      </p:to>
                                    </p:animClr>
                                    <p:set>
                                      <p:cBhvr>
                                        <p:cTn id="14" dur="2000" fill="hold"/>
                                        <p:tgtEl>
                                          <p:spTgt spid="15"/>
                                        </p:tgtEl>
                                        <p:attrNameLst>
                                          <p:attrName>fill.type</p:attrName>
                                        </p:attrNameLst>
                                      </p:cBhvr>
                                      <p:to>
                                        <p:strVal val="solid"/>
                                      </p:to>
                                    </p:set>
                                    <p:set>
                                      <p:cBhvr>
                                        <p:cTn id="15"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1" presetClass="emph" presetSubtype="2" fill="hold" nodeType="clickEffect">
                                  <p:stCondLst>
                                    <p:cond delay="0"/>
                                  </p:stCondLst>
                                  <p:childTnLst>
                                    <p:animClr clrSpc="rgb" dir="cw">
                                      <p:cBhvr>
                                        <p:cTn id="20" dur="2000" fill="hold"/>
                                        <p:tgtEl>
                                          <p:spTgt spid="14"/>
                                        </p:tgtEl>
                                        <p:attrNameLst>
                                          <p:attrName>fillcolor</p:attrName>
                                        </p:attrNameLst>
                                      </p:cBhvr>
                                      <p:to>
                                        <a:srgbClr val="C00000"/>
                                      </p:to>
                                    </p:animClr>
                                    <p:set>
                                      <p:cBhvr>
                                        <p:cTn id="21" dur="2000" fill="hold"/>
                                        <p:tgtEl>
                                          <p:spTgt spid="14"/>
                                        </p:tgtEl>
                                        <p:attrNameLst>
                                          <p:attrName>fill.type</p:attrName>
                                        </p:attrNameLst>
                                      </p:cBhvr>
                                      <p:to>
                                        <p:strVal val="solid"/>
                                      </p:to>
                                    </p:set>
                                    <p:set>
                                      <p:cBhvr>
                                        <p:cTn id="22"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279650" y="3810001"/>
            <a:ext cx="7632700" cy="2282825"/>
          </a:xfrm>
          <a:prstGeom prst="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339" name="Title 20"/>
          <p:cNvSpPr>
            <a:spLocks noGrp="1"/>
          </p:cNvSpPr>
          <p:nvPr>
            <p:ph type="title"/>
          </p:nvPr>
        </p:nvSpPr>
        <p:spPr>
          <a:xfrm>
            <a:off x="2279650" y="627064"/>
            <a:ext cx="7632700" cy="993775"/>
          </a:xfrm>
        </p:spPr>
        <p:txBody>
          <a:bodyPr/>
          <a:lstStyle/>
          <a:p>
            <a:pPr algn="ctr" eaLnBrk="1" hangingPunct="1"/>
            <a:r>
              <a:rPr lang="en-GB" altLang="en-US" sz="2800">
                <a:latin typeface="Twinkl SemiBold" charset="0"/>
              </a:rPr>
              <a:t>Which co-ordinating conjunction fits best?</a:t>
            </a:r>
          </a:p>
        </p:txBody>
      </p:sp>
      <p:sp>
        <p:nvSpPr>
          <p:cNvPr id="2" name="Rectangle 1"/>
          <p:cNvSpPr/>
          <p:nvPr/>
        </p:nvSpPr>
        <p:spPr>
          <a:xfrm>
            <a:off x="2279650" y="1508126"/>
            <a:ext cx="7632700" cy="1095375"/>
          </a:xfrm>
          <a:prstGeom prst="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341" name="TextBox 2"/>
          <p:cNvSpPr txBox="1">
            <a:spLocks noChangeArrowheads="1"/>
          </p:cNvSpPr>
          <p:nvPr/>
        </p:nvSpPr>
        <p:spPr bwMode="auto">
          <a:xfrm>
            <a:off x="2381251" y="1731963"/>
            <a:ext cx="40036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Click the circles next to the</a:t>
            </a:r>
          </a:p>
          <a:p>
            <a:pPr eaLnBrk="1" hangingPunct="1">
              <a:lnSpc>
                <a:spcPct val="100000"/>
              </a:lnSpc>
              <a:spcBef>
                <a:spcPct val="0"/>
              </a:spcBef>
              <a:buFontTx/>
              <a:buNone/>
            </a:pPr>
            <a:r>
              <a:rPr lang="en-GB" altLang="en-US">
                <a:solidFill>
                  <a:schemeClr val="tx1"/>
                </a:solidFill>
              </a:rPr>
              <a:t>co-ordinating conjunctions to reveal.</a:t>
            </a:r>
          </a:p>
        </p:txBody>
      </p:sp>
      <p:sp>
        <p:nvSpPr>
          <p:cNvPr id="4" name="Oval 3"/>
          <p:cNvSpPr/>
          <p:nvPr/>
        </p:nvSpPr>
        <p:spPr>
          <a:xfrm>
            <a:off x="6607175" y="1862138"/>
            <a:ext cx="387350" cy="38735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343" name="TextBox 6"/>
          <p:cNvSpPr txBox="1">
            <a:spLocks noChangeArrowheads="1"/>
          </p:cNvSpPr>
          <p:nvPr/>
        </p:nvSpPr>
        <p:spPr bwMode="auto">
          <a:xfrm>
            <a:off x="6994526" y="1862138"/>
            <a:ext cx="4003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Correct</a:t>
            </a:r>
          </a:p>
        </p:txBody>
      </p:sp>
      <p:sp>
        <p:nvSpPr>
          <p:cNvPr id="14344" name="TextBox 7"/>
          <p:cNvSpPr txBox="1">
            <a:spLocks noChangeArrowheads="1"/>
          </p:cNvSpPr>
          <p:nvPr/>
        </p:nvSpPr>
        <p:spPr bwMode="auto">
          <a:xfrm>
            <a:off x="8569325" y="1862138"/>
            <a:ext cx="1125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Incorrect</a:t>
            </a:r>
          </a:p>
        </p:txBody>
      </p:sp>
      <p:sp>
        <p:nvSpPr>
          <p:cNvPr id="9" name="Oval 8"/>
          <p:cNvSpPr/>
          <p:nvPr/>
        </p:nvSpPr>
        <p:spPr>
          <a:xfrm>
            <a:off x="8167688" y="1844676"/>
            <a:ext cx="387350" cy="385763"/>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Rectangle 4"/>
          <p:cNvSpPr/>
          <p:nvPr/>
        </p:nvSpPr>
        <p:spPr>
          <a:xfrm>
            <a:off x="2279650" y="2792414"/>
            <a:ext cx="7632700" cy="86518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347" name="TextBox 10"/>
          <p:cNvSpPr txBox="1">
            <a:spLocks noChangeArrowheads="1"/>
          </p:cNvSpPr>
          <p:nvPr/>
        </p:nvSpPr>
        <p:spPr bwMode="auto">
          <a:xfrm>
            <a:off x="2279650" y="3040064"/>
            <a:ext cx="7632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Do you want to go now </a:t>
            </a:r>
            <a:r>
              <a:rPr lang="en-GB" altLang="en-US" b="1" u="sng">
                <a:solidFill>
                  <a:schemeClr val="tx1"/>
                </a:solidFill>
              </a:rPr>
              <a:t>           </a:t>
            </a:r>
            <a:r>
              <a:rPr lang="en-GB" altLang="en-US">
                <a:solidFill>
                  <a:schemeClr val="tx1"/>
                </a:solidFill>
              </a:rPr>
              <a:t> should we go later?</a:t>
            </a:r>
          </a:p>
        </p:txBody>
      </p:sp>
      <p:sp>
        <p:nvSpPr>
          <p:cNvPr id="13" name="answer 1"/>
          <p:cNvSpPr/>
          <p:nvPr/>
        </p:nvSpPr>
        <p:spPr>
          <a:xfrm>
            <a:off x="2816226" y="4062413"/>
            <a:ext cx="555625" cy="557212"/>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answer 3"/>
          <p:cNvSpPr/>
          <p:nvPr/>
        </p:nvSpPr>
        <p:spPr>
          <a:xfrm>
            <a:off x="2816226" y="5176839"/>
            <a:ext cx="555625" cy="55562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answer 2"/>
          <p:cNvSpPr/>
          <p:nvPr/>
        </p:nvSpPr>
        <p:spPr>
          <a:xfrm>
            <a:off x="5129214" y="4062413"/>
            <a:ext cx="555625" cy="557212"/>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answer 4"/>
          <p:cNvSpPr/>
          <p:nvPr/>
        </p:nvSpPr>
        <p:spPr>
          <a:xfrm>
            <a:off x="5129214" y="5176839"/>
            <a:ext cx="555625" cy="55562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352" name="TextBox 16"/>
          <p:cNvSpPr txBox="1">
            <a:spLocks noChangeArrowheads="1"/>
          </p:cNvSpPr>
          <p:nvPr/>
        </p:nvSpPr>
        <p:spPr bwMode="auto">
          <a:xfrm>
            <a:off x="3452813" y="4062413"/>
            <a:ext cx="86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a:solidFill>
                  <a:schemeClr val="tx1"/>
                </a:solidFill>
              </a:rPr>
              <a:t>and</a:t>
            </a:r>
          </a:p>
        </p:txBody>
      </p:sp>
      <p:sp>
        <p:nvSpPr>
          <p:cNvPr id="14353" name="TextBox 17"/>
          <p:cNvSpPr txBox="1">
            <a:spLocks noChangeArrowheads="1"/>
          </p:cNvSpPr>
          <p:nvPr/>
        </p:nvSpPr>
        <p:spPr bwMode="auto">
          <a:xfrm>
            <a:off x="3452813" y="5224463"/>
            <a:ext cx="86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a:solidFill>
                  <a:schemeClr val="tx1"/>
                </a:solidFill>
              </a:rPr>
              <a:t>or</a:t>
            </a:r>
          </a:p>
        </p:txBody>
      </p:sp>
      <p:sp>
        <p:nvSpPr>
          <p:cNvPr id="14354" name="TextBox 18"/>
          <p:cNvSpPr txBox="1">
            <a:spLocks noChangeArrowheads="1"/>
          </p:cNvSpPr>
          <p:nvPr/>
        </p:nvSpPr>
        <p:spPr bwMode="auto">
          <a:xfrm>
            <a:off x="5826125" y="4062413"/>
            <a:ext cx="86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a:solidFill>
                  <a:schemeClr val="tx1"/>
                </a:solidFill>
              </a:rPr>
              <a:t>but</a:t>
            </a:r>
          </a:p>
        </p:txBody>
      </p:sp>
      <p:sp>
        <p:nvSpPr>
          <p:cNvPr id="14355" name="TextBox 19"/>
          <p:cNvSpPr txBox="1">
            <a:spLocks noChangeArrowheads="1"/>
          </p:cNvSpPr>
          <p:nvPr/>
        </p:nvSpPr>
        <p:spPr bwMode="auto">
          <a:xfrm>
            <a:off x="5826125" y="5224463"/>
            <a:ext cx="86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a:solidFill>
                  <a:schemeClr val="tx1"/>
                </a:solidFill>
              </a:rPr>
              <a:t>so</a:t>
            </a:r>
          </a:p>
        </p:txBody>
      </p:sp>
      <p:pic>
        <p:nvPicPr>
          <p:cNvPr id="14356" name="Picture 5"/>
          <p:cNvPicPr>
            <a:picLocks noChangeAspect="1"/>
          </p:cNvPicPr>
          <p:nvPr/>
        </p:nvPicPr>
        <p:blipFill>
          <a:blip r:embed="rId2">
            <a:extLst>
              <a:ext uri="{28A0092B-C50C-407E-A947-70E740481C1C}">
                <a14:useLocalDpi xmlns:a14="http://schemas.microsoft.com/office/drawing/2010/main" val="0"/>
              </a:ext>
            </a:extLst>
          </a:blip>
          <a:srcRect b="29221"/>
          <a:stretch>
            <a:fillRect/>
          </a:stretch>
        </p:blipFill>
        <p:spPr bwMode="auto">
          <a:xfrm>
            <a:off x="6918326" y="3581401"/>
            <a:ext cx="2925763"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95475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C0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5"/>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 presetClass="emph" presetSubtype="2" fill="hold" nodeType="clickEffect">
                                  <p:stCondLst>
                                    <p:cond delay="0"/>
                                  </p:stCondLst>
                                  <p:childTnLst>
                                    <p:animClr clrSpc="rgb" dir="cw">
                                      <p:cBhvr>
                                        <p:cTn id="13" dur="2000" fill="hold"/>
                                        <p:tgtEl>
                                          <p:spTgt spid="15"/>
                                        </p:tgtEl>
                                        <p:attrNameLst>
                                          <p:attrName>fillcolor</p:attrName>
                                        </p:attrNameLst>
                                      </p:cBhvr>
                                      <p:to>
                                        <a:srgbClr val="C00000"/>
                                      </p:to>
                                    </p:animClr>
                                    <p:set>
                                      <p:cBhvr>
                                        <p:cTn id="14" dur="2000" fill="hold"/>
                                        <p:tgtEl>
                                          <p:spTgt spid="15"/>
                                        </p:tgtEl>
                                        <p:attrNameLst>
                                          <p:attrName>fill.type</p:attrName>
                                        </p:attrNameLst>
                                      </p:cBhvr>
                                      <p:to>
                                        <p:strVal val="solid"/>
                                      </p:to>
                                    </p:set>
                                    <p:set>
                                      <p:cBhvr>
                                        <p:cTn id="15"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1" presetClass="emph" presetSubtype="2" fill="hold" nodeType="clickEffect">
                                  <p:stCondLst>
                                    <p:cond delay="0"/>
                                  </p:stCondLst>
                                  <p:childTnLst>
                                    <p:animClr clrSpc="rgb" dir="cw">
                                      <p:cBhvr>
                                        <p:cTn id="20" dur="2000" fill="hold"/>
                                        <p:tgtEl>
                                          <p:spTgt spid="14"/>
                                        </p:tgtEl>
                                        <p:attrNameLst>
                                          <p:attrName>fillcolor</p:attrName>
                                        </p:attrNameLst>
                                      </p:cBhvr>
                                      <p:to>
                                        <a:srgbClr val="AED289"/>
                                      </p:to>
                                    </p:animClr>
                                    <p:set>
                                      <p:cBhvr>
                                        <p:cTn id="21" dur="2000" fill="hold"/>
                                        <p:tgtEl>
                                          <p:spTgt spid="14"/>
                                        </p:tgtEl>
                                        <p:attrNameLst>
                                          <p:attrName>fill.type</p:attrName>
                                        </p:attrNameLst>
                                      </p:cBhvr>
                                      <p:to>
                                        <p:strVal val="solid"/>
                                      </p:to>
                                    </p:set>
                                    <p:set>
                                      <p:cBhvr>
                                        <p:cTn id="22"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emph" presetSubtype="2" fill="hold" nodeType="clickEffect">
                                  <p:stCondLst>
                                    <p:cond delay="0"/>
                                  </p:stCondLst>
                                  <p:childTnLst>
                                    <p:animClr clrSpc="rgb" dir="cw">
                                      <p:cBhvr>
                                        <p:cTn id="27" dur="2000" fill="hold"/>
                                        <p:tgtEl>
                                          <p:spTgt spid="16"/>
                                        </p:tgtEl>
                                        <p:attrNameLst>
                                          <p:attrName>fillcolor</p:attrName>
                                        </p:attrNameLst>
                                      </p:cBhvr>
                                      <p:to>
                                        <a:srgbClr val="C00000"/>
                                      </p:to>
                                    </p:animClr>
                                    <p:set>
                                      <p:cBhvr>
                                        <p:cTn id="28" dur="2000" fill="hold"/>
                                        <p:tgtEl>
                                          <p:spTgt spid="16"/>
                                        </p:tgtEl>
                                        <p:attrNameLst>
                                          <p:attrName>fill.type</p:attrName>
                                        </p:attrNameLst>
                                      </p:cBhvr>
                                      <p:to>
                                        <p:strVal val="solid"/>
                                      </p:to>
                                    </p:set>
                                    <p:set>
                                      <p:cBhvr>
                                        <p:cTn id="29" dur="20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279650" y="3810001"/>
            <a:ext cx="7632700" cy="2282825"/>
          </a:xfrm>
          <a:prstGeom prst="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363" name="Title 20"/>
          <p:cNvSpPr>
            <a:spLocks noGrp="1"/>
          </p:cNvSpPr>
          <p:nvPr>
            <p:ph type="title"/>
          </p:nvPr>
        </p:nvSpPr>
        <p:spPr>
          <a:xfrm>
            <a:off x="2279650" y="627064"/>
            <a:ext cx="7632700" cy="993775"/>
          </a:xfrm>
        </p:spPr>
        <p:txBody>
          <a:bodyPr/>
          <a:lstStyle/>
          <a:p>
            <a:pPr algn="ctr" eaLnBrk="1" hangingPunct="1"/>
            <a:r>
              <a:rPr lang="en-GB" altLang="en-US" sz="2800">
                <a:latin typeface="Twinkl SemiBold" charset="0"/>
              </a:rPr>
              <a:t>Which co-ordinating conjunction fits best?</a:t>
            </a:r>
          </a:p>
        </p:txBody>
      </p:sp>
      <p:sp>
        <p:nvSpPr>
          <p:cNvPr id="2" name="Rectangle 1"/>
          <p:cNvSpPr/>
          <p:nvPr/>
        </p:nvSpPr>
        <p:spPr>
          <a:xfrm>
            <a:off x="2279650" y="1508126"/>
            <a:ext cx="7632700" cy="1095375"/>
          </a:xfrm>
          <a:prstGeom prst="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365" name="TextBox 2"/>
          <p:cNvSpPr txBox="1">
            <a:spLocks noChangeArrowheads="1"/>
          </p:cNvSpPr>
          <p:nvPr/>
        </p:nvSpPr>
        <p:spPr bwMode="auto">
          <a:xfrm>
            <a:off x="2381251" y="1731963"/>
            <a:ext cx="40036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Click the circles next to the</a:t>
            </a:r>
          </a:p>
          <a:p>
            <a:pPr eaLnBrk="1" hangingPunct="1">
              <a:lnSpc>
                <a:spcPct val="100000"/>
              </a:lnSpc>
              <a:spcBef>
                <a:spcPct val="0"/>
              </a:spcBef>
              <a:buFontTx/>
              <a:buNone/>
            </a:pPr>
            <a:r>
              <a:rPr lang="en-GB" altLang="en-US">
                <a:solidFill>
                  <a:schemeClr val="tx1"/>
                </a:solidFill>
              </a:rPr>
              <a:t>co-ordinating conjunctions to reveal.</a:t>
            </a:r>
          </a:p>
        </p:txBody>
      </p:sp>
      <p:sp>
        <p:nvSpPr>
          <p:cNvPr id="4" name="Oval 3"/>
          <p:cNvSpPr/>
          <p:nvPr/>
        </p:nvSpPr>
        <p:spPr>
          <a:xfrm>
            <a:off x="6607175" y="1862138"/>
            <a:ext cx="387350" cy="38735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367" name="TextBox 6"/>
          <p:cNvSpPr txBox="1">
            <a:spLocks noChangeArrowheads="1"/>
          </p:cNvSpPr>
          <p:nvPr/>
        </p:nvSpPr>
        <p:spPr bwMode="auto">
          <a:xfrm>
            <a:off x="6994526" y="1862138"/>
            <a:ext cx="4003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Correct</a:t>
            </a:r>
          </a:p>
        </p:txBody>
      </p:sp>
      <p:sp>
        <p:nvSpPr>
          <p:cNvPr id="15368" name="TextBox 7"/>
          <p:cNvSpPr txBox="1">
            <a:spLocks noChangeArrowheads="1"/>
          </p:cNvSpPr>
          <p:nvPr/>
        </p:nvSpPr>
        <p:spPr bwMode="auto">
          <a:xfrm>
            <a:off x="8569325" y="1862138"/>
            <a:ext cx="1125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Incorrect</a:t>
            </a:r>
          </a:p>
        </p:txBody>
      </p:sp>
      <p:sp>
        <p:nvSpPr>
          <p:cNvPr id="9" name="Oval 8"/>
          <p:cNvSpPr/>
          <p:nvPr/>
        </p:nvSpPr>
        <p:spPr>
          <a:xfrm>
            <a:off x="8167688" y="1844676"/>
            <a:ext cx="387350" cy="385763"/>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Rectangle 4"/>
          <p:cNvSpPr/>
          <p:nvPr/>
        </p:nvSpPr>
        <p:spPr>
          <a:xfrm>
            <a:off x="2279650" y="2792414"/>
            <a:ext cx="7632700" cy="86518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371" name="TextBox 10"/>
          <p:cNvSpPr txBox="1">
            <a:spLocks noChangeArrowheads="1"/>
          </p:cNvSpPr>
          <p:nvPr/>
        </p:nvSpPr>
        <p:spPr bwMode="auto">
          <a:xfrm>
            <a:off x="2279650" y="3040064"/>
            <a:ext cx="7632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Tom’s favourite sport is tennis </a:t>
            </a:r>
            <a:r>
              <a:rPr lang="en-GB" altLang="en-US" b="1" u="sng">
                <a:solidFill>
                  <a:schemeClr val="tx1"/>
                </a:solidFill>
              </a:rPr>
              <a:t>           </a:t>
            </a:r>
            <a:r>
              <a:rPr lang="en-GB" altLang="en-US">
                <a:solidFill>
                  <a:schemeClr val="tx1"/>
                </a:solidFill>
              </a:rPr>
              <a:t> Amina’s is ice skating.</a:t>
            </a:r>
          </a:p>
        </p:txBody>
      </p:sp>
      <p:sp>
        <p:nvSpPr>
          <p:cNvPr id="13" name="answer 1"/>
          <p:cNvSpPr/>
          <p:nvPr/>
        </p:nvSpPr>
        <p:spPr>
          <a:xfrm>
            <a:off x="2816226" y="4062413"/>
            <a:ext cx="555625" cy="557212"/>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answer 3"/>
          <p:cNvSpPr/>
          <p:nvPr/>
        </p:nvSpPr>
        <p:spPr>
          <a:xfrm>
            <a:off x="2816226" y="5176839"/>
            <a:ext cx="555625" cy="55562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answer 2"/>
          <p:cNvSpPr/>
          <p:nvPr/>
        </p:nvSpPr>
        <p:spPr>
          <a:xfrm>
            <a:off x="5129214" y="4062413"/>
            <a:ext cx="555625" cy="557212"/>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answer 4"/>
          <p:cNvSpPr/>
          <p:nvPr/>
        </p:nvSpPr>
        <p:spPr>
          <a:xfrm>
            <a:off x="5129214" y="5176839"/>
            <a:ext cx="555625" cy="55562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376" name="TextBox 16"/>
          <p:cNvSpPr txBox="1">
            <a:spLocks noChangeArrowheads="1"/>
          </p:cNvSpPr>
          <p:nvPr/>
        </p:nvSpPr>
        <p:spPr bwMode="auto">
          <a:xfrm>
            <a:off x="3452813" y="4062413"/>
            <a:ext cx="86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a:solidFill>
                  <a:schemeClr val="tx1"/>
                </a:solidFill>
              </a:rPr>
              <a:t>and</a:t>
            </a:r>
          </a:p>
        </p:txBody>
      </p:sp>
      <p:sp>
        <p:nvSpPr>
          <p:cNvPr id="15377" name="TextBox 17"/>
          <p:cNvSpPr txBox="1">
            <a:spLocks noChangeArrowheads="1"/>
          </p:cNvSpPr>
          <p:nvPr/>
        </p:nvSpPr>
        <p:spPr bwMode="auto">
          <a:xfrm>
            <a:off x="3452813" y="5224463"/>
            <a:ext cx="86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a:solidFill>
                  <a:schemeClr val="tx1"/>
                </a:solidFill>
              </a:rPr>
              <a:t>or</a:t>
            </a:r>
          </a:p>
        </p:txBody>
      </p:sp>
      <p:sp>
        <p:nvSpPr>
          <p:cNvPr id="15378" name="TextBox 18"/>
          <p:cNvSpPr txBox="1">
            <a:spLocks noChangeArrowheads="1"/>
          </p:cNvSpPr>
          <p:nvPr/>
        </p:nvSpPr>
        <p:spPr bwMode="auto">
          <a:xfrm>
            <a:off x="5826125" y="4062413"/>
            <a:ext cx="86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a:solidFill>
                  <a:schemeClr val="tx1"/>
                </a:solidFill>
              </a:rPr>
              <a:t>but</a:t>
            </a:r>
          </a:p>
        </p:txBody>
      </p:sp>
      <p:sp>
        <p:nvSpPr>
          <p:cNvPr id="15379" name="TextBox 19"/>
          <p:cNvSpPr txBox="1">
            <a:spLocks noChangeArrowheads="1"/>
          </p:cNvSpPr>
          <p:nvPr/>
        </p:nvSpPr>
        <p:spPr bwMode="auto">
          <a:xfrm>
            <a:off x="5826125" y="5224463"/>
            <a:ext cx="86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a:solidFill>
                  <a:schemeClr val="tx1"/>
                </a:solidFill>
              </a:rPr>
              <a:t>so</a:t>
            </a:r>
          </a:p>
        </p:txBody>
      </p:sp>
      <p:pic>
        <p:nvPicPr>
          <p:cNvPr id="1538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29438" y="3476626"/>
            <a:ext cx="286385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72643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AED289"/>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5"/>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 presetClass="emph" presetSubtype="2" fill="hold" nodeType="clickEffect">
                                  <p:stCondLst>
                                    <p:cond delay="0"/>
                                  </p:stCondLst>
                                  <p:childTnLst>
                                    <p:animClr clrSpc="rgb" dir="cw">
                                      <p:cBhvr>
                                        <p:cTn id="13" dur="2000" fill="hold"/>
                                        <p:tgtEl>
                                          <p:spTgt spid="15"/>
                                        </p:tgtEl>
                                        <p:attrNameLst>
                                          <p:attrName>fillcolor</p:attrName>
                                        </p:attrNameLst>
                                      </p:cBhvr>
                                      <p:to>
                                        <a:srgbClr val="C00000"/>
                                      </p:to>
                                    </p:animClr>
                                    <p:set>
                                      <p:cBhvr>
                                        <p:cTn id="14" dur="2000" fill="hold"/>
                                        <p:tgtEl>
                                          <p:spTgt spid="15"/>
                                        </p:tgtEl>
                                        <p:attrNameLst>
                                          <p:attrName>fill.type</p:attrName>
                                        </p:attrNameLst>
                                      </p:cBhvr>
                                      <p:to>
                                        <p:strVal val="solid"/>
                                      </p:to>
                                    </p:set>
                                    <p:set>
                                      <p:cBhvr>
                                        <p:cTn id="15"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1" presetClass="emph" presetSubtype="2" fill="hold" nodeType="clickEffect">
                                  <p:stCondLst>
                                    <p:cond delay="0"/>
                                  </p:stCondLst>
                                  <p:childTnLst>
                                    <p:animClr clrSpc="rgb" dir="cw">
                                      <p:cBhvr>
                                        <p:cTn id="20" dur="2000" fill="hold"/>
                                        <p:tgtEl>
                                          <p:spTgt spid="14"/>
                                        </p:tgtEl>
                                        <p:attrNameLst>
                                          <p:attrName>fillcolor</p:attrName>
                                        </p:attrNameLst>
                                      </p:cBhvr>
                                      <p:to>
                                        <a:srgbClr val="C00000"/>
                                      </p:to>
                                    </p:animClr>
                                    <p:set>
                                      <p:cBhvr>
                                        <p:cTn id="21" dur="2000" fill="hold"/>
                                        <p:tgtEl>
                                          <p:spTgt spid="14"/>
                                        </p:tgtEl>
                                        <p:attrNameLst>
                                          <p:attrName>fill.type</p:attrName>
                                        </p:attrNameLst>
                                      </p:cBhvr>
                                      <p:to>
                                        <p:strVal val="solid"/>
                                      </p:to>
                                    </p:set>
                                    <p:set>
                                      <p:cBhvr>
                                        <p:cTn id="22"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emph" presetSubtype="2" fill="hold" nodeType="clickEffect">
                                  <p:stCondLst>
                                    <p:cond delay="0"/>
                                  </p:stCondLst>
                                  <p:childTnLst>
                                    <p:animClr clrSpc="rgb" dir="cw">
                                      <p:cBhvr>
                                        <p:cTn id="27" dur="2000" fill="hold"/>
                                        <p:tgtEl>
                                          <p:spTgt spid="16"/>
                                        </p:tgtEl>
                                        <p:attrNameLst>
                                          <p:attrName>fillcolor</p:attrName>
                                        </p:attrNameLst>
                                      </p:cBhvr>
                                      <p:to>
                                        <a:srgbClr val="C00000"/>
                                      </p:to>
                                    </p:animClr>
                                    <p:set>
                                      <p:cBhvr>
                                        <p:cTn id="28" dur="2000" fill="hold"/>
                                        <p:tgtEl>
                                          <p:spTgt spid="16"/>
                                        </p:tgtEl>
                                        <p:attrNameLst>
                                          <p:attrName>fill.type</p:attrName>
                                        </p:attrNameLst>
                                      </p:cBhvr>
                                      <p:to>
                                        <p:strVal val="solid"/>
                                      </p:to>
                                    </p:set>
                                    <p:set>
                                      <p:cBhvr>
                                        <p:cTn id="29" dur="20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279650" y="3810001"/>
            <a:ext cx="7632700" cy="2282825"/>
          </a:xfrm>
          <a:prstGeom prst="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387" name="Title 20"/>
          <p:cNvSpPr>
            <a:spLocks noGrp="1"/>
          </p:cNvSpPr>
          <p:nvPr>
            <p:ph type="title"/>
          </p:nvPr>
        </p:nvSpPr>
        <p:spPr>
          <a:xfrm>
            <a:off x="2279650" y="627064"/>
            <a:ext cx="7632700" cy="993775"/>
          </a:xfrm>
        </p:spPr>
        <p:txBody>
          <a:bodyPr/>
          <a:lstStyle/>
          <a:p>
            <a:pPr algn="ctr" eaLnBrk="1" hangingPunct="1"/>
            <a:r>
              <a:rPr lang="en-GB" altLang="en-US" sz="2800">
                <a:latin typeface="Twinkl SemiBold" charset="0"/>
              </a:rPr>
              <a:t>Which co-ordinating conjunction fits best?</a:t>
            </a:r>
          </a:p>
        </p:txBody>
      </p:sp>
      <p:sp>
        <p:nvSpPr>
          <p:cNvPr id="2" name="Rectangle 1"/>
          <p:cNvSpPr/>
          <p:nvPr/>
        </p:nvSpPr>
        <p:spPr>
          <a:xfrm>
            <a:off x="2279650" y="1508126"/>
            <a:ext cx="7632700" cy="1095375"/>
          </a:xfrm>
          <a:prstGeom prst="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389" name="TextBox 2"/>
          <p:cNvSpPr txBox="1">
            <a:spLocks noChangeArrowheads="1"/>
          </p:cNvSpPr>
          <p:nvPr/>
        </p:nvSpPr>
        <p:spPr bwMode="auto">
          <a:xfrm>
            <a:off x="2381251" y="1731963"/>
            <a:ext cx="40036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Click the circles next to the</a:t>
            </a:r>
          </a:p>
          <a:p>
            <a:pPr eaLnBrk="1" hangingPunct="1">
              <a:lnSpc>
                <a:spcPct val="100000"/>
              </a:lnSpc>
              <a:spcBef>
                <a:spcPct val="0"/>
              </a:spcBef>
              <a:buFontTx/>
              <a:buNone/>
            </a:pPr>
            <a:r>
              <a:rPr lang="en-GB" altLang="en-US">
                <a:solidFill>
                  <a:schemeClr val="tx1"/>
                </a:solidFill>
              </a:rPr>
              <a:t>co-ordinating conjunctions to reveal.</a:t>
            </a:r>
          </a:p>
        </p:txBody>
      </p:sp>
      <p:sp>
        <p:nvSpPr>
          <p:cNvPr id="4" name="Oval 3"/>
          <p:cNvSpPr/>
          <p:nvPr/>
        </p:nvSpPr>
        <p:spPr>
          <a:xfrm>
            <a:off x="6607175" y="1862138"/>
            <a:ext cx="387350" cy="38735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391" name="TextBox 6"/>
          <p:cNvSpPr txBox="1">
            <a:spLocks noChangeArrowheads="1"/>
          </p:cNvSpPr>
          <p:nvPr/>
        </p:nvSpPr>
        <p:spPr bwMode="auto">
          <a:xfrm>
            <a:off x="6994526" y="1862138"/>
            <a:ext cx="4003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Correct</a:t>
            </a:r>
          </a:p>
        </p:txBody>
      </p:sp>
      <p:sp>
        <p:nvSpPr>
          <p:cNvPr id="16392" name="TextBox 7"/>
          <p:cNvSpPr txBox="1">
            <a:spLocks noChangeArrowheads="1"/>
          </p:cNvSpPr>
          <p:nvPr/>
        </p:nvSpPr>
        <p:spPr bwMode="auto">
          <a:xfrm>
            <a:off x="8569325" y="1862138"/>
            <a:ext cx="1125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Incorrect</a:t>
            </a:r>
          </a:p>
        </p:txBody>
      </p:sp>
      <p:sp>
        <p:nvSpPr>
          <p:cNvPr id="9" name="Oval 8"/>
          <p:cNvSpPr/>
          <p:nvPr/>
        </p:nvSpPr>
        <p:spPr>
          <a:xfrm>
            <a:off x="8167688" y="1844676"/>
            <a:ext cx="387350" cy="385763"/>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Rectangle 4"/>
          <p:cNvSpPr/>
          <p:nvPr/>
        </p:nvSpPr>
        <p:spPr>
          <a:xfrm>
            <a:off x="2279650" y="2792414"/>
            <a:ext cx="7632700" cy="86518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395" name="TextBox 10"/>
          <p:cNvSpPr txBox="1">
            <a:spLocks noChangeArrowheads="1"/>
          </p:cNvSpPr>
          <p:nvPr/>
        </p:nvSpPr>
        <p:spPr bwMode="auto">
          <a:xfrm>
            <a:off x="2279650" y="3040064"/>
            <a:ext cx="7632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I want to go jogging </a:t>
            </a:r>
            <a:r>
              <a:rPr lang="en-GB" altLang="en-US" b="1" u="sng">
                <a:solidFill>
                  <a:schemeClr val="tx1"/>
                </a:solidFill>
              </a:rPr>
              <a:t>           </a:t>
            </a:r>
            <a:r>
              <a:rPr lang="en-GB" altLang="en-US">
                <a:solidFill>
                  <a:schemeClr val="tx1"/>
                </a:solidFill>
              </a:rPr>
              <a:t> I can stay healthy.</a:t>
            </a:r>
          </a:p>
        </p:txBody>
      </p:sp>
      <p:sp>
        <p:nvSpPr>
          <p:cNvPr id="13" name="answer 1"/>
          <p:cNvSpPr/>
          <p:nvPr/>
        </p:nvSpPr>
        <p:spPr>
          <a:xfrm>
            <a:off x="2816226" y="4062413"/>
            <a:ext cx="555625" cy="557212"/>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answer 3"/>
          <p:cNvSpPr/>
          <p:nvPr/>
        </p:nvSpPr>
        <p:spPr>
          <a:xfrm>
            <a:off x="2816226" y="5176839"/>
            <a:ext cx="555625" cy="55562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answer 2"/>
          <p:cNvSpPr/>
          <p:nvPr/>
        </p:nvSpPr>
        <p:spPr>
          <a:xfrm>
            <a:off x="5129214" y="4062413"/>
            <a:ext cx="555625" cy="557212"/>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answer 4"/>
          <p:cNvSpPr/>
          <p:nvPr/>
        </p:nvSpPr>
        <p:spPr>
          <a:xfrm>
            <a:off x="5129214" y="5176839"/>
            <a:ext cx="555625" cy="55562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400" name="TextBox 16"/>
          <p:cNvSpPr txBox="1">
            <a:spLocks noChangeArrowheads="1"/>
          </p:cNvSpPr>
          <p:nvPr/>
        </p:nvSpPr>
        <p:spPr bwMode="auto">
          <a:xfrm>
            <a:off x="3452813" y="4062413"/>
            <a:ext cx="86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a:solidFill>
                  <a:schemeClr val="tx1"/>
                </a:solidFill>
              </a:rPr>
              <a:t>and</a:t>
            </a:r>
          </a:p>
        </p:txBody>
      </p:sp>
      <p:sp>
        <p:nvSpPr>
          <p:cNvPr id="16401" name="TextBox 17"/>
          <p:cNvSpPr txBox="1">
            <a:spLocks noChangeArrowheads="1"/>
          </p:cNvSpPr>
          <p:nvPr/>
        </p:nvSpPr>
        <p:spPr bwMode="auto">
          <a:xfrm>
            <a:off x="3452813" y="5224463"/>
            <a:ext cx="86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a:solidFill>
                  <a:schemeClr val="tx1"/>
                </a:solidFill>
              </a:rPr>
              <a:t>or</a:t>
            </a:r>
          </a:p>
        </p:txBody>
      </p:sp>
      <p:sp>
        <p:nvSpPr>
          <p:cNvPr id="16402" name="TextBox 18"/>
          <p:cNvSpPr txBox="1">
            <a:spLocks noChangeArrowheads="1"/>
          </p:cNvSpPr>
          <p:nvPr/>
        </p:nvSpPr>
        <p:spPr bwMode="auto">
          <a:xfrm>
            <a:off x="5826125" y="4062413"/>
            <a:ext cx="86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a:solidFill>
                  <a:schemeClr val="tx1"/>
                </a:solidFill>
              </a:rPr>
              <a:t>but</a:t>
            </a:r>
          </a:p>
        </p:txBody>
      </p:sp>
      <p:sp>
        <p:nvSpPr>
          <p:cNvPr id="16403" name="TextBox 19"/>
          <p:cNvSpPr txBox="1">
            <a:spLocks noChangeArrowheads="1"/>
          </p:cNvSpPr>
          <p:nvPr/>
        </p:nvSpPr>
        <p:spPr bwMode="auto">
          <a:xfrm>
            <a:off x="5826125" y="5224463"/>
            <a:ext cx="86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a:solidFill>
                  <a:schemeClr val="tx1"/>
                </a:solidFill>
              </a:rPr>
              <a:t>so</a:t>
            </a:r>
          </a:p>
        </p:txBody>
      </p:sp>
      <p:pic>
        <p:nvPicPr>
          <p:cNvPr id="1640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29650" y="3000375"/>
            <a:ext cx="1498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99899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C0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5"/>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 presetClass="emph" presetSubtype="2" fill="hold" nodeType="clickEffect">
                                  <p:stCondLst>
                                    <p:cond delay="0"/>
                                  </p:stCondLst>
                                  <p:childTnLst>
                                    <p:animClr clrSpc="rgb" dir="cw">
                                      <p:cBhvr>
                                        <p:cTn id="13" dur="2000" fill="hold"/>
                                        <p:tgtEl>
                                          <p:spTgt spid="15"/>
                                        </p:tgtEl>
                                        <p:attrNameLst>
                                          <p:attrName>fillcolor</p:attrName>
                                        </p:attrNameLst>
                                      </p:cBhvr>
                                      <p:to>
                                        <a:srgbClr val="C00000"/>
                                      </p:to>
                                    </p:animClr>
                                    <p:set>
                                      <p:cBhvr>
                                        <p:cTn id="14" dur="2000" fill="hold"/>
                                        <p:tgtEl>
                                          <p:spTgt spid="15"/>
                                        </p:tgtEl>
                                        <p:attrNameLst>
                                          <p:attrName>fill.type</p:attrName>
                                        </p:attrNameLst>
                                      </p:cBhvr>
                                      <p:to>
                                        <p:strVal val="solid"/>
                                      </p:to>
                                    </p:set>
                                    <p:set>
                                      <p:cBhvr>
                                        <p:cTn id="15"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1" presetClass="emph" presetSubtype="2" fill="hold" nodeType="clickEffect">
                                  <p:stCondLst>
                                    <p:cond delay="0"/>
                                  </p:stCondLst>
                                  <p:childTnLst>
                                    <p:animClr clrSpc="rgb" dir="cw">
                                      <p:cBhvr>
                                        <p:cTn id="20" dur="2000" fill="hold"/>
                                        <p:tgtEl>
                                          <p:spTgt spid="14"/>
                                        </p:tgtEl>
                                        <p:attrNameLst>
                                          <p:attrName>fillcolor</p:attrName>
                                        </p:attrNameLst>
                                      </p:cBhvr>
                                      <p:to>
                                        <a:srgbClr val="C00000"/>
                                      </p:to>
                                    </p:animClr>
                                    <p:set>
                                      <p:cBhvr>
                                        <p:cTn id="21" dur="2000" fill="hold"/>
                                        <p:tgtEl>
                                          <p:spTgt spid="14"/>
                                        </p:tgtEl>
                                        <p:attrNameLst>
                                          <p:attrName>fill.type</p:attrName>
                                        </p:attrNameLst>
                                      </p:cBhvr>
                                      <p:to>
                                        <p:strVal val="solid"/>
                                      </p:to>
                                    </p:set>
                                    <p:set>
                                      <p:cBhvr>
                                        <p:cTn id="22"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emph" presetSubtype="2" fill="hold" nodeType="clickEffect">
                                  <p:stCondLst>
                                    <p:cond delay="0"/>
                                  </p:stCondLst>
                                  <p:childTnLst>
                                    <p:animClr clrSpc="rgb" dir="cw">
                                      <p:cBhvr>
                                        <p:cTn id="27" dur="2000" fill="hold"/>
                                        <p:tgtEl>
                                          <p:spTgt spid="16"/>
                                        </p:tgtEl>
                                        <p:attrNameLst>
                                          <p:attrName>fillcolor</p:attrName>
                                        </p:attrNameLst>
                                      </p:cBhvr>
                                      <p:to>
                                        <a:srgbClr val="AED289"/>
                                      </p:to>
                                    </p:animClr>
                                    <p:set>
                                      <p:cBhvr>
                                        <p:cTn id="28" dur="2000" fill="hold"/>
                                        <p:tgtEl>
                                          <p:spTgt spid="16"/>
                                        </p:tgtEl>
                                        <p:attrNameLst>
                                          <p:attrName>fill.type</p:attrName>
                                        </p:attrNameLst>
                                      </p:cBhvr>
                                      <p:to>
                                        <p:strVal val="solid"/>
                                      </p:to>
                                    </p:set>
                                    <p:set>
                                      <p:cBhvr>
                                        <p:cTn id="29" dur="20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279650" y="3810001"/>
            <a:ext cx="7632700" cy="2282825"/>
          </a:xfrm>
          <a:prstGeom prst="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411" name="Title 20"/>
          <p:cNvSpPr>
            <a:spLocks noGrp="1"/>
          </p:cNvSpPr>
          <p:nvPr>
            <p:ph type="title"/>
          </p:nvPr>
        </p:nvSpPr>
        <p:spPr>
          <a:xfrm>
            <a:off x="2279650" y="627064"/>
            <a:ext cx="7632700" cy="993775"/>
          </a:xfrm>
        </p:spPr>
        <p:txBody>
          <a:bodyPr/>
          <a:lstStyle/>
          <a:p>
            <a:pPr algn="ctr" eaLnBrk="1" hangingPunct="1"/>
            <a:r>
              <a:rPr lang="en-GB" altLang="en-US" sz="2800">
                <a:latin typeface="Twinkl SemiBold" charset="0"/>
              </a:rPr>
              <a:t>Which co-ordinating conjunction fits best?</a:t>
            </a:r>
          </a:p>
        </p:txBody>
      </p:sp>
      <p:sp>
        <p:nvSpPr>
          <p:cNvPr id="2" name="Rectangle 1"/>
          <p:cNvSpPr/>
          <p:nvPr/>
        </p:nvSpPr>
        <p:spPr>
          <a:xfrm>
            <a:off x="2279650" y="1508126"/>
            <a:ext cx="7632700" cy="1095375"/>
          </a:xfrm>
          <a:prstGeom prst="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413" name="TextBox 2"/>
          <p:cNvSpPr txBox="1">
            <a:spLocks noChangeArrowheads="1"/>
          </p:cNvSpPr>
          <p:nvPr/>
        </p:nvSpPr>
        <p:spPr bwMode="auto">
          <a:xfrm>
            <a:off x="2381251" y="1731963"/>
            <a:ext cx="40036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Click the circles next to the</a:t>
            </a:r>
          </a:p>
          <a:p>
            <a:pPr eaLnBrk="1" hangingPunct="1">
              <a:lnSpc>
                <a:spcPct val="100000"/>
              </a:lnSpc>
              <a:spcBef>
                <a:spcPct val="0"/>
              </a:spcBef>
              <a:buFontTx/>
              <a:buNone/>
            </a:pPr>
            <a:r>
              <a:rPr lang="en-GB" altLang="en-US">
                <a:solidFill>
                  <a:schemeClr val="tx1"/>
                </a:solidFill>
              </a:rPr>
              <a:t>co-ordinating conjunctions to reveal.</a:t>
            </a:r>
          </a:p>
        </p:txBody>
      </p:sp>
      <p:sp>
        <p:nvSpPr>
          <p:cNvPr id="4" name="Oval 3"/>
          <p:cNvSpPr/>
          <p:nvPr/>
        </p:nvSpPr>
        <p:spPr>
          <a:xfrm>
            <a:off x="6607175" y="1862138"/>
            <a:ext cx="387350" cy="38735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415" name="TextBox 6"/>
          <p:cNvSpPr txBox="1">
            <a:spLocks noChangeArrowheads="1"/>
          </p:cNvSpPr>
          <p:nvPr/>
        </p:nvSpPr>
        <p:spPr bwMode="auto">
          <a:xfrm>
            <a:off x="6994526" y="1862138"/>
            <a:ext cx="4003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Correct</a:t>
            </a:r>
          </a:p>
        </p:txBody>
      </p:sp>
      <p:sp>
        <p:nvSpPr>
          <p:cNvPr id="17416" name="TextBox 7"/>
          <p:cNvSpPr txBox="1">
            <a:spLocks noChangeArrowheads="1"/>
          </p:cNvSpPr>
          <p:nvPr/>
        </p:nvSpPr>
        <p:spPr bwMode="auto">
          <a:xfrm>
            <a:off x="8569325" y="1862138"/>
            <a:ext cx="1125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Incorrect</a:t>
            </a:r>
          </a:p>
        </p:txBody>
      </p:sp>
      <p:sp>
        <p:nvSpPr>
          <p:cNvPr id="9" name="Oval 8"/>
          <p:cNvSpPr/>
          <p:nvPr/>
        </p:nvSpPr>
        <p:spPr>
          <a:xfrm>
            <a:off x="8167688" y="1844676"/>
            <a:ext cx="387350" cy="385763"/>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Rectangle 4"/>
          <p:cNvSpPr/>
          <p:nvPr/>
        </p:nvSpPr>
        <p:spPr>
          <a:xfrm>
            <a:off x="2279650" y="2792414"/>
            <a:ext cx="7632700" cy="86518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419" name="TextBox 10"/>
          <p:cNvSpPr txBox="1">
            <a:spLocks noChangeArrowheads="1"/>
          </p:cNvSpPr>
          <p:nvPr/>
        </p:nvSpPr>
        <p:spPr bwMode="auto">
          <a:xfrm>
            <a:off x="2279650" y="3040064"/>
            <a:ext cx="7632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My friend likes cheese </a:t>
            </a:r>
            <a:r>
              <a:rPr lang="en-GB" altLang="en-US" b="1" u="sng">
                <a:solidFill>
                  <a:schemeClr val="tx1"/>
                </a:solidFill>
              </a:rPr>
              <a:t>           </a:t>
            </a:r>
            <a:r>
              <a:rPr lang="en-GB" altLang="en-US">
                <a:solidFill>
                  <a:schemeClr val="tx1"/>
                </a:solidFill>
              </a:rPr>
              <a:t> they don’t like it on pizza.</a:t>
            </a:r>
          </a:p>
        </p:txBody>
      </p:sp>
      <p:sp>
        <p:nvSpPr>
          <p:cNvPr id="13" name="answer 1"/>
          <p:cNvSpPr/>
          <p:nvPr/>
        </p:nvSpPr>
        <p:spPr>
          <a:xfrm>
            <a:off x="2816226" y="4062413"/>
            <a:ext cx="555625" cy="557212"/>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answer 3"/>
          <p:cNvSpPr/>
          <p:nvPr/>
        </p:nvSpPr>
        <p:spPr>
          <a:xfrm>
            <a:off x="2816226" y="5176839"/>
            <a:ext cx="555625" cy="55562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answer 2"/>
          <p:cNvSpPr/>
          <p:nvPr/>
        </p:nvSpPr>
        <p:spPr>
          <a:xfrm>
            <a:off x="5129214" y="4062413"/>
            <a:ext cx="555625" cy="557212"/>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answer 4"/>
          <p:cNvSpPr/>
          <p:nvPr/>
        </p:nvSpPr>
        <p:spPr>
          <a:xfrm>
            <a:off x="5129214" y="5176839"/>
            <a:ext cx="555625" cy="55562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424" name="TextBox 16"/>
          <p:cNvSpPr txBox="1">
            <a:spLocks noChangeArrowheads="1"/>
          </p:cNvSpPr>
          <p:nvPr/>
        </p:nvSpPr>
        <p:spPr bwMode="auto">
          <a:xfrm>
            <a:off x="3452813" y="4062413"/>
            <a:ext cx="86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a:solidFill>
                  <a:schemeClr val="tx1"/>
                </a:solidFill>
              </a:rPr>
              <a:t>and</a:t>
            </a:r>
          </a:p>
        </p:txBody>
      </p:sp>
      <p:sp>
        <p:nvSpPr>
          <p:cNvPr id="17425" name="TextBox 17"/>
          <p:cNvSpPr txBox="1">
            <a:spLocks noChangeArrowheads="1"/>
          </p:cNvSpPr>
          <p:nvPr/>
        </p:nvSpPr>
        <p:spPr bwMode="auto">
          <a:xfrm>
            <a:off x="3452813" y="5224463"/>
            <a:ext cx="86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a:solidFill>
                  <a:schemeClr val="tx1"/>
                </a:solidFill>
              </a:rPr>
              <a:t>or</a:t>
            </a:r>
          </a:p>
        </p:txBody>
      </p:sp>
      <p:sp>
        <p:nvSpPr>
          <p:cNvPr id="17426" name="TextBox 18"/>
          <p:cNvSpPr txBox="1">
            <a:spLocks noChangeArrowheads="1"/>
          </p:cNvSpPr>
          <p:nvPr/>
        </p:nvSpPr>
        <p:spPr bwMode="auto">
          <a:xfrm>
            <a:off x="5826125" y="4062413"/>
            <a:ext cx="86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a:solidFill>
                  <a:schemeClr val="tx1"/>
                </a:solidFill>
              </a:rPr>
              <a:t>but</a:t>
            </a:r>
          </a:p>
        </p:txBody>
      </p:sp>
      <p:sp>
        <p:nvSpPr>
          <p:cNvPr id="17427" name="TextBox 19"/>
          <p:cNvSpPr txBox="1">
            <a:spLocks noChangeArrowheads="1"/>
          </p:cNvSpPr>
          <p:nvPr/>
        </p:nvSpPr>
        <p:spPr bwMode="auto">
          <a:xfrm>
            <a:off x="5826125" y="5224463"/>
            <a:ext cx="86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a:solidFill>
                  <a:schemeClr val="tx1"/>
                </a:solidFill>
              </a:rPr>
              <a:t>so</a:t>
            </a:r>
          </a:p>
        </p:txBody>
      </p:sp>
      <p:pic>
        <p:nvPicPr>
          <p:cNvPr id="1742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29500" y="3598863"/>
            <a:ext cx="2806700"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78368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C0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5"/>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 presetClass="emph" presetSubtype="2" fill="hold" nodeType="clickEffect">
                                  <p:stCondLst>
                                    <p:cond delay="0"/>
                                  </p:stCondLst>
                                  <p:childTnLst>
                                    <p:animClr clrSpc="rgb" dir="cw">
                                      <p:cBhvr>
                                        <p:cTn id="13" dur="2000" fill="hold"/>
                                        <p:tgtEl>
                                          <p:spTgt spid="15"/>
                                        </p:tgtEl>
                                        <p:attrNameLst>
                                          <p:attrName>fillcolor</p:attrName>
                                        </p:attrNameLst>
                                      </p:cBhvr>
                                      <p:to>
                                        <a:srgbClr val="AED289"/>
                                      </p:to>
                                    </p:animClr>
                                    <p:set>
                                      <p:cBhvr>
                                        <p:cTn id="14" dur="2000" fill="hold"/>
                                        <p:tgtEl>
                                          <p:spTgt spid="15"/>
                                        </p:tgtEl>
                                        <p:attrNameLst>
                                          <p:attrName>fill.type</p:attrName>
                                        </p:attrNameLst>
                                      </p:cBhvr>
                                      <p:to>
                                        <p:strVal val="solid"/>
                                      </p:to>
                                    </p:set>
                                    <p:set>
                                      <p:cBhvr>
                                        <p:cTn id="15"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1" presetClass="emph" presetSubtype="2" fill="hold" nodeType="clickEffect">
                                  <p:stCondLst>
                                    <p:cond delay="0"/>
                                  </p:stCondLst>
                                  <p:childTnLst>
                                    <p:animClr clrSpc="rgb" dir="cw">
                                      <p:cBhvr>
                                        <p:cTn id="20" dur="2000" fill="hold"/>
                                        <p:tgtEl>
                                          <p:spTgt spid="14"/>
                                        </p:tgtEl>
                                        <p:attrNameLst>
                                          <p:attrName>fillcolor</p:attrName>
                                        </p:attrNameLst>
                                      </p:cBhvr>
                                      <p:to>
                                        <a:srgbClr val="C00000"/>
                                      </p:to>
                                    </p:animClr>
                                    <p:set>
                                      <p:cBhvr>
                                        <p:cTn id="21" dur="2000" fill="hold"/>
                                        <p:tgtEl>
                                          <p:spTgt spid="14"/>
                                        </p:tgtEl>
                                        <p:attrNameLst>
                                          <p:attrName>fill.type</p:attrName>
                                        </p:attrNameLst>
                                      </p:cBhvr>
                                      <p:to>
                                        <p:strVal val="solid"/>
                                      </p:to>
                                    </p:set>
                                    <p:set>
                                      <p:cBhvr>
                                        <p:cTn id="22"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emph" presetSubtype="2" fill="hold" nodeType="clickEffect">
                                  <p:stCondLst>
                                    <p:cond delay="0"/>
                                  </p:stCondLst>
                                  <p:childTnLst>
                                    <p:animClr clrSpc="rgb" dir="cw">
                                      <p:cBhvr>
                                        <p:cTn id="27" dur="2000" fill="hold"/>
                                        <p:tgtEl>
                                          <p:spTgt spid="16"/>
                                        </p:tgtEl>
                                        <p:attrNameLst>
                                          <p:attrName>fillcolor</p:attrName>
                                        </p:attrNameLst>
                                      </p:cBhvr>
                                      <p:to>
                                        <a:srgbClr val="C00000"/>
                                      </p:to>
                                    </p:animClr>
                                    <p:set>
                                      <p:cBhvr>
                                        <p:cTn id="28" dur="2000" fill="hold"/>
                                        <p:tgtEl>
                                          <p:spTgt spid="16"/>
                                        </p:tgtEl>
                                        <p:attrNameLst>
                                          <p:attrName>fill.type</p:attrName>
                                        </p:attrNameLst>
                                      </p:cBhvr>
                                      <p:to>
                                        <p:strVal val="solid"/>
                                      </p:to>
                                    </p:set>
                                    <p:set>
                                      <p:cBhvr>
                                        <p:cTn id="29" dur="20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279650" y="3810001"/>
            <a:ext cx="7632700" cy="2282825"/>
          </a:xfrm>
          <a:prstGeom prst="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435" name="Title 20"/>
          <p:cNvSpPr>
            <a:spLocks noGrp="1"/>
          </p:cNvSpPr>
          <p:nvPr>
            <p:ph type="title"/>
          </p:nvPr>
        </p:nvSpPr>
        <p:spPr>
          <a:xfrm>
            <a:off x="2279650" y="627064"/>
            <a:ext cx="7632700" cy="993775"/>
          </a:xfrm>
        </p:spPr>
        <p:txBody>
          <a:bodyPr/>
          <a:lstStyle/>
          <a:p>
            <a:pPr algn="ctr" eaLnBrk="1" hangingPunct="1"/>
            <a:r>
              <a:rPr lang="en-GB" altLang="en-US" sz="2800">
                <a:latin typeface="Twinkl SemiBold" charset="0"/>
              </a:rPr>
              <a:t>Which co-ordinating conjunction fits best?</a:t>
            </a:r>
          </a:p>
        </p:txBody>
      </p:sp>
      <p:sp>
        <p:nvSpPr>
          <p:cNvPr id="2" name="Rectangle 1"/>
          <p:cNvSpPr/>
          <p:nvPr/>
        </p:nvSpPr>
        <p:spPr>
          <a:xfrm>
            <a:off x="2279650" y="1508126"/>
            <a:ext cx="7632700" cy="1095375"/>
          </a:xfrm>
          <a:prstGeom prst="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437" name="TextBox 2"/>
          <p:cNvSpPr txBox="1">
            <a:spLocks noChangeArrowheads="1"/>
          </p:cNvSpPr>
          <p:nvPr/>
        </p:nvSpPr>
        <p:spPr bwMode="auto">
          <a:xfrm>
            <a:off x="2381251" y="1731963"/>
            <a:ext cx="40036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Click the circles next to the</a:t>
            </a:r>
          </a:p>
          <a:p>
            <a:pPr eaLnBrk="1" hangingPunct="1">
              <a:lnSpc>
                <a:spcPct val="100000"/>
              </a:lnSpc>
              <a:spcBef>
                <a:spcPct val="0"/>
              </a:spcBef>
              <a:buFontTx/>
              <a:buNone/>
            </a:pPr>
            <a:r>
              <a:rPr lang="en-GB" altLang="en-US">
                <a:solidFill>
                  <a:schemeClr val="tx1"/>
                </a:solidFill>
              </a:rPr>
              <a:t>co-ordinating conjunctions to reveal.</a:t>
            </a:r>
          </a:p>
        </p:txBody>
      </p:sp>
      <p:sp>
        <p:nvSpPr>
          <p:cNvPr id="4" name="Oval 3"/>
          <p:cNvSpPr/>
          <p:nvPr/>
        </p:nvSpPr>
        <p:spPr>
          <a:xfrm>
            <a:off x="6607175" y="1862138"/>
            <a:ext cx="387350" cy="38735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439" name="TextBox 6"/>
          <p:cNvSpPr txBox="1">
            <a:spLocks noChangeArrowheads="1"/>
          </p:cNvSpPr>
          <p:nvPr/>
        </p:nvSpPr>
        <p:spPr bwMode="auto">
          <a:xfrm>
            <a:off x="6994526" y="1862138"/>
            <a:ext cx="4003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Correct</a:t>
            </a:r>
          </a:p>
        </p:txBody>
      </p:sp>
      <p:sp>
        <p:nvSpPr>
          <p:cNvPr id="18440" name="TextBox 7"/>
          <p:cNvSpPr txBox="1">
            <a:spLocks noChangeArrowheads="1"/>
          </p:cNvSpPr>
          <p:nvPr/>
        </p:nvSpPr>
        <p:spPr bwMode="auto">
          <a:xfrm>
            <a:off x="8569325" y="1862138"/>
            <a:ext cx="1125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Incorrect</a:t>
            </a:r>
          </a:p>
        </p:txBody>
      </p:sp>
      <p:sp>
        <p:nvSpPr>
          <p:cNvPr id="9" name="Oval 8"/>
          <p:cNvSpPr/>
          <p:nvPr/>
        </p:nvSpPr>
        <p:spPr>
          <a:xfrm>
            <a:off x="8167688" y="1844676"/>
            <a:ext cx="387350" cy="385763"/>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Rectangle 4"/>
          <p:cNvSpPr/>
          <p:nvPr/>
        </p:nvSpPr>
        <p:spPr>
          <a:xfrm>
            <a:off x="2279650" y="2792414"/>
            <a:ext cx="7632700" cy="86518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443" name="TextBox 10"/>
          <p:cNvSpPr txBox="1">
            <a:spLocks noChangeArrowheads="1"/>
          </p:cNvSpPr>
          <p:nvPr/>
        </p:nvSpPr>
        <p:spPr bwMode="auto">
          <a:xfrm>
            <a:off x="2279650" y="3040064"/>
            <a:ext cx="7632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Would you like fizzy pop </a:t>
            </a:r>
            <a:r>
              <a:rPr lang="en-GB" altLang="en-US" b="1" u="sng">
                <a:solidFill>
                  <a:schemeClr val="tx1"/>
                </a:solidFill>
              </a:rPr>
              <a:t>           </a:t>
            </a:r>
            <a:r>
              <a:rPr lang="en-GB" altLang="en-US">
                <a:solidFill>
                  <a:schemeClr val="tx1"/>
                </a:solidFill>
              </a:rPr>
              <a:t> would you prefer fruit juice?</a:t>
            </a:r>
          </a:p>
        </p:txBody>
      </p:sp>
      <p:sp>
        <p:nvSpPr>
          <p:cNvPr id="13" name="answer 1"/>
          <p:cNvSpPr/>
          <p:nvPr/>
        </p:nvSpPr>
        <p:spPr>
          <a:xfrm>
            <a:off x="2816226" y="4062413"/>
            <a:ext cx="555625" cy="557212"/>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answer 3"/>
          <p:cNvSpPr/>
          <p:nvPr/>
        </p:nvSpPr>
        <p:spPr>
          <a:xfrm>
            <a:off x="2816226" y="5176839"/>
            <a:ext cx="555625" cy="55562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answer 2"/>
          <p:cNvSpPr/>
          <p:nvPr/>
        </p:nvSpPr>
        <p:spPr>
          <a:xfrm>
            <a:off x="5129214" y="4062413"/>
            <a:ext cx="555625" cy="557212"/>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answer 4"/>
          <p:cNvSpPr/>
          <p:nvPr/>
        </p:nvSpPr>
        <p:spPr>
          <a:xfrm>
            <a:off x="5129214" y="5176839"/>
            <a:ext cx="555625" cy="55562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448" name="TextBox 16"/>
          <p:cNvSpPr txBox="1">
            <a:spLocks noChangeArrowheads="1"/>
          </p:cNvSpPr>
          <p:nvPr/>
        </p:nvSpPr>
        <p:spPr bwMode="auto">
          <a:xfrm>
            <a:off x="3452813" y="4062413"/>
            <a:ext cx="86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a:solidFill>
                  <a:schemeClr val="tx1"/>
                </a:solidFill>
              </a:rPr>
              <a:t>and</a:t>
            </a:r>
          </a:p>
        </p:txBody>
      </p:sp>
      <p:sp>
        <p:nvSpPr>
          <p:cNvPr id="18449" name="TextBox 17"/>
          <p:cNvSpPr txBox="1">
            <a:spLocks noChangeArrowheads="1"/>
          </p:cNvSpPr>
          <p:nvPr/>
        </p:nvSpPr>
        <p:spPr bwMode="auto">
          <a:xfrm>
            <a:off x="3452813" y="5224463"/>
            <a:ext cx="86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a:solidFill>
                  <a:schemeClr val="tx1"/>
                </a:solidFill>
              </a:rPr>
              <a:t>or</a:t>
            </a:r>
          </a:p>
        </p:txBody>
      </p:sp>
      <p:sp>
        <p:nvSpPr>
          <p:cNvPr id="18450" name="TextBox 18"/>
          <p:cNvSpPr txBox="1">
            <a:spLocks noChangeArrowheads="1"/>
          </p:cNvSpPr>
          <p:nvPr/>
        </p:nvSpPr>
        <p:spPr bwMode="auto">
          <a:xfrm>
            <a:off x="5826125" y="4062413"/>
            <a:ext cx="86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a:solidFill>
                  <a:schemeClr val="tx1"/>
                </a:solidFill>
              </a:rPr>
              <a:t>but</a:t>
            </a:r>
          </a:p>
        </p:txBody>
      </p:sp>
      <p:sp>
        <p:nvSpPr>
          <p:cNvPr id="18451" name="TextBox 19"/>
          <p:cNvSpPr txBox="1">
            <a:spLocks noChangeArrowheads="1"/>
          </p:cNvSpPr>
          <p:nvPr/>
        </p:nvSpPr>
        <p:spPr bwMode="auto">
          <a:xfrm>
            <a:off x="5826125" y="5224463"/>
            <a:ext cx="86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a:solidFill>
                  <a:schemeClr val="tx1"/>
                </a:solidFill>
              </a:rPr>
              <a:t>so</a:t>
            </a:r>
          </a:p>
        </p:txBody>
      </p:sp>
      <p:pic>
        <p:nvPicPr>
          <p:cNvPr id="1845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42213" y="3906839"/>
            <a:ext cx="1789112"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3"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85226" y="4471989"/>
            <a:ext cx="1090613" cy="162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75307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C0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5"/>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 presetClass="emph" presetSubtype="2" fill="hold" nodeType="clickEffect">
                                  <p:stCondLst>
                                    <p:cond delay="0"/>
                                  </p:stCondLst>
                                  <p:childTnLst>
                                    <p:animClr clrSpc="rgb" dir="cw">
                                      <p:cBhvr>
                                        <p:cTn id="13" dur="2000" fill="hold"/>
                                        <p:tgtEl>
                                          <p:spTgt spid="15"/>
                                        </p:tgtEl>
                                        <p:attrNameLst>
                                          <p:attrName>fillcolor</p:attrName>
                                        </p:attrNameLst>
                                      </p:cBhvr>
                                      <p:to>
                                        <a:srgbClr val="C00000"/>
                                      </p:to>
                                    </p:animClr>
                                    <p:set>
                                      <p:cBhvr>
                                        <p:cTn id="14" dur="2000" fill="hold"/>
                                        <p:tgtEl>
                                          <p:spTgt spid="15"/>
                                        </p:tgtEl>
                                        <p:attrNameLst>
                                          <p:attrName>fill.type</p:attrName>
                                        </p:attrNameLst>
                                      </p:cBhvr>
                                      <p:to>
                                        <p:strVal val="solid"/>
                                      </p:to>
                                    </p:set>
                                    <p:set>
                                      <p:cBhvr>
                                        <p:cTn id="15"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1" presetClass="emph" presetSubtype="2" fill="hold" nodeType="clickEffect">
                                  <p:stCondLst>
                                    <p:cond delay="0"/>
                                  </p:stCondLst>
                                  <p:childTnLst>
                                    <p:animClr clrSpc="rgb" dir="cw">
                                      <p:cBhvr>
                                        <p:cTn id="20" dur="2000" fill="hold"/>
                                        <p:tgtEl>
                                          <p:spTgt spid="14"/>
                                        </p:tgtEl>
                                        <p:attrNameLst>
                                          <p:attrName>fillcolor</p:attrName>
                                        </p:attrNameLst>
                                      </p:cBhvr>
                                      <p:to>
                                        <a:srgbClr val="AED289"/>
                                      </p:to>
                                    </p:animClr>
                                    <p:set>
                                      <p:cBhvr>
                                        <p:cTn id="21" dur="2000" fill="hold"/>
                                        <p:tgtEl>
                                          <p:spTgt spid="14"/>
                                        </p:tgtEl>
                                        <p:attrNameLst>
                                          <p:attrName>fill.type</p:attrName>
                                        </p:attrNameLst>
                                      </p:cBhvr>
                                      <p:to>
                                        <p:strVal val="solid"/>
                                      </p:to>
                                    </p:set>
                                    <p:set>
                                      <p:cBhvr>
                                        <p:cTn id="22"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emph" presetSubtype="2" fill="hold" nodeType="clickEffect">
                                  <p:stCondLst>
                                    <p:cond delay="0"/>
                                  </p:stCondLst>
                                  <p:childTnLst>
                                    <p:animClr clrSpc="rgb" dir="cw">
                                      <p:cBhvr>
                                        <p:cTn id="27" dur="2000" fill="hold"/>
                                        <p:tgtEl>
                                          <p:spTgt spid="16"/>
                                        </p:tgtEl>
                                        <p:attrNameLst>
                                          <p:attrName>fillcolor</p:attrName>
                                        </p:attrNameLst>
                                      </p:cBhvr>
                                      <p:to>
                                        <a:srgbClr val="C00000"/>
                                      </p:to>
                                    </p:animClr>
                                    <p:set>
                                      <p:cBhvr>
                                        <p:cTn id="28" dur="2000" fill="hold"/>
                                        <p:tgtEl>
                                          <p:spTgt spid="16"/>
                                        </p:tgtEl>
                                        <p:attrNameLst>
                                          <p:attrName>fill.type</p:attrName>
                                        </p:attrNameLst>
                                      </p:cBhvr>
                                      <p:to>
                                        <p:strVal val="solid"/>
                                      </p:to>
                                    </p:set>
                                    <p:set>
                                      <p:cBhvr>
                                        <p:cTn id="29" dur="20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Grammar task</a:t>
            </a:r>
            <a:endParaRPr lang="en-US" dirty="0"/>
          </a:p>
        </p:txBody>
      </p:sp>
      <p:sp>
        <p:nvSpPr>
          <p:cNvPr id="3" name="Content Placeholder 2"/>
          <p:cNvSpPr>
            <a:spLocks noGrp="1"/>
          </p:cNvSpPr>
          <p:nvPr>
            <p:ph idx="1"/>
          </p:nvPr>
        </p:nvSpPr>
        <p:spPr/>
        <p:txBody>
          <a:bodyPr>
            <a:normAutofit/>
          </a:bodyPr>
          <a:lstStyle/>
          <a:p>
            <a:r>
              <a:rPr lang="en-GB" dirty="0" smtClean="0"/>
              <a:t>Have a go at the </a:t>
            </a:r>
            <a:r>
              <a:rPr lang="en-GB" dirty="0" smtClean="0">
                <a:solidFill>
                  <a:srgbClr val="7030A0"/>
                </a:solidFill>
              </a:rPr>
              <a:t>2Do Purple Mash </a:t>
            </a:r>
            <a:r>
              <a:rPr lang="en-GB" dirty="0" smtClean="0"/>
              <a:t>tasks called</a:t>
            </a:r>
          </a:p>
          <a:p>
            <a:r>
              <a:rPr lang="en-GB" dirty="0" smtClean="0">
                <a:solidFill>
                  <a:srgbClr val="7030A0"/>
                </a:solidFill>
              </a:rPr>
              <a:t>Conjunctions 1, Conjunctions 2 </a:t>
            </a:r>
            <a:r>
              <a:rPr lang="en-GB" dirty="0" smtClean="0"/>
              <a:t>and</a:t>
            </a:r>
            <a:r>
              <a:rPr lang="en-GB" dirty="0" smtClean="0">
                <a:solidFill>
                  <a:srgbClr val="7030A0"/>
                </a:solidFill>
              </a:rPr>
              <a:t> Conjunctions 3 </a:t>
            </a:r>
          </a:p>
          <a:p>
            <a:endParaRPr lang="en-GB" dirty="0">
              <a:solidFill>
                <a:srgbClr val="0070C0"/>
              </a:solidFill>
            </a:endParaRPr>
          </a:p>
          <a:p>
            <a:r>
              <a:rPr lang="en-GB" dirty="0" smtClean="0"/>
              <a:t>You only need to have a go at 1 of these, but if you fancy a challenge try all 3!  </a:t>
            </a:r>
            <a:endParaRPr lang="en-US" dirty="0"/>
          </a:p>
        </p:txBody>
      </p:sp>
    </p:spTree>
    <p:extLst>
      <p:ext uri="{BB962C8B-B14F-4D97-AF65-F5344CB8AC3E}">
        <p14:creationId xmlns:p14="http://schemas.microsoft.com/office/powerpoint/2010/main" val="31466721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Grammar games</a:t>
            </a:r>
            <a:endParaRPr lang="en-US" dirty="0"/>
          </a:p>
        </p:txBody>
      </p:sp>
      <p:sp>
        <p:nvSpPr>
          <p:cNvPr id="3" name="Content Placeholder 2"/>
          <p:cNvSpPr>
            <a:spLocks noGrp="1"/>
          </p:cNvSpPr>
          <p:nvPr>
            <p:ph idx="1"/>
          </p:nvPr>
        </p:nvSpPr>
        <p:spPr/>
        <p:txBody>
          <a:bodyPr/>
          <a:lstStyle/>
          <a:p>
            <a:r>
              <a:rPr lang="en-GB" dirty="0"/>
              <a:t>Have you tried the Karate Cats game on BBC </a:t>
            </a:r>
            <a:r>
              <a:rPr lang="en-GB" dirty="0" err="1"/>
              <a:t>Bitesize</a:t>
            </a:r>
            <a:r>
              <a:rPr lang="en-GB" dirty="0"/>
              <a:t>? </a:t>
            </a:r>
            <a:r>
              <a:rPr lang="en-GB" dirty="0">
                <a:hlinkClick r:id="rId2"/>
              </a:rPr>
              <a:t>https://</a:t>
            </a:r>
            <a:r>
              <a:rPr lang="en-GB" dirty="0" smtClean="0">
                <a:hlinkClick r:id="rId2"/>
              </a:rPr>
              <a:t>www.bbc.co.uk/bitesize/topics/zd63xyc/articles/zdp4pg8</a:t>
            </a:r>
            <a:endParaRPr lang="en-GB" dirty="0"/>
          </a:p>
          <a:p>
            <a:r>
              <a:rPr lang="en-GB" dirty="0" smtClean="0"/>
              <a:t>OR</a:t>
            </a:r>
            <a:endParaRPr lang="en-GB" dirty="0"/>
          </a:p>
          <a:p>
            <a:r>
              <a:rPr lang="en-GB" dirty="0" smtClean="0"/>
              <a:t>Crystal Explorers on BBC </a:t>
            </a:r>
            <a:r>
              <a:rPr lang="en-GB" dirty="0" err="1" smtClean="0"/>
              <a:t>Bitesize</a:t>
            </a:r>
            <a:endParaRPr lang="en-GB" dirty="0" smtClean="0"/>
          </a:p>
          <a:p>
            <a:r>
              <a:rPr lang="en-GB" dirty="0">
                <a:hlinkClick r:id="rId3"/>
              </a:rPr>
              <a:t>https://</a:t>
            </a:r>
            <a:r>
              <a:rPr lang="en-GB" dirty="0" smtClean="0">
                <a:hlinkClick r:id="rId3"/>
              </a:rPr>
              <a:t>www.bbc.co.uk/bitesize/topics/zkbkf4j/articles/zbm8scw</a:t>
            </a:r>
            <a:endParaRPr lang="en-GB" dirty="0" smtClean="0"/>
          </a:p>
          <a:p>
            <a:endParaRPr lang="en-GB" dirty="0" smtClean="0"/>
          </a:p>
          <a:p>
            <a:endParaRPr lang="en-GB" dirty="0"/>
          </a:p>
          <a:p>
            <a:endParaRPr lang="en-GB" dirty="0"/>
          </a:p>
          <a:p>
            <a:endParaRPr lang="en-US" dirty="0"/>
          </a:p>
        </p:txBody>
      </p:sp>
      <p:pic>
        <p:nvPicPr>
          <p:cNvPr id="4" name="Picture 3"/>
          <p:cNvPicPr>
            <a:picLocks noChangeAspect="1"/>
          </p:cNvPicPr>
          <p:nvPr/>
        </p:nvPicPr>
        <p:blipFill>
          <a:blip r:embed="rId4"/>
          <a:stretch>
            <a:fillRect/>
          </a:stretch>
        </p:blipFill>
        <p:spPr>
          <a:xfrm>
            <a:off x="3814354" y="4326910"/>
            <a:ext cx="4319451" cy="2531090"/>
          </a:xfrm>
          <a:prstGeom prst="rect">
            <a:avLst/>
          </a:prstGeom>
        </p:spPr>
      </p:pic>
    </p:spTree>
    <p:extLst>
      <p:ext uri="{BB962C8B-B14F-4D97-AF65-F5344CB8AC3E}">
        <p14:creationId xmlns:p14="http://schemas.microsoft.com/office/powerpoint/2010/main" val="104948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activity</a:t>
            </a:r>
            <a:endParaRPr lang="en-US" dirty="0"/>
          </a:p>
        </p:txBody>
      </p:sp>
      <p:sp>
        <p:nvSpPr>
          <p:cNvPr id="3" name="Content Placeholder 2"/>
          <p:cNvSpPr>
            <a:spLocks noGrp="1"/>
          </p:cNvSpPr>
          <p:nvPr>
            <p:ph idx="1"/>
          </p:nvPr>
        </p:nvSpPr>
        <p:spPr/>
        <p:txBody>
          <a:bodyPr/>
          <a:lstStyle/>
          <a:p>
            <a:r>
              <a:rPr lang="en-GB" dirty="0" smtClean="0">
                <a:solidFill>
                  <a:srgbClr val="FF0000"/>
                </a:solidFill>
              </a:rPr>
              <a:t>Newspaper Reports</a:t>
            </a:r>
          </a:p>
          <a:p>
            <a:endParaRPr lang="en-GB" dirty="0">
              <a:solidFill>
                <a:srgbClr val="FF0000"/>
              </a:solidFill>
            </a:endParaRPr>
          </a:p>
          <a:p>
            <a:r>
              <a:rPr lang="en-GB" dirty="0" smtClean="0"/>
              <a:t>What </a:t>
            </a:r>
            <a:r>
              <a:rPr lang="en-GB" dirty="0" smtClean="0">
                <a:solidFill>
                  <a:srgbClr val="FF0000"/>
                </a:solidFill>
              </a:rPr>
              <a:t>features</a:t>
            </a:r>
            <a:r>
              <a:rPr lang="en-GB" dirty="0" smtClean="0"/>
              <a:t> did we come up with yesterday?</a:t>
            </a:r>
          </a:p>
          <a:p>
            <a:r>
              <a:rPr lang="en-GB" dirty="0" smtClean="0"/>
              <a:t>Have a look at the </a:t>
            </a:r>
            <a:r>
              <a:rPr lang="en-GB" dirty="0" smtClean="0">
                <a:solidFill>
                  <a:srgbClr val="FF0000"/>
                </a:solidFill>
              </a:rPr>
              <a:t>Ignite for Writing checklist </a:t>
            </a:r>
            <a:r>
              <a:rPr lang="en-GB" dirty="0" smtClean="0"/>
              <a:t>to see how many you found!</a:t>
            </a:r>
            <a:endParaRPr lang="en-GB" dirty="0"/>
          </a:p>
          <a:p>
            <a:endParaRPr lang="en-US" dirty="0">
              <a:solidFill>
                <a:srgbClr val="0070C0"/>
              </a:solidFill>
            </a:endParaRPr>
          </a:p>
        </p:txBody>
      </p:sp>
    </p:spTree>
    <p:extLst>
      <p:ext uri="{BB962C8B-B14F-4D97-AF65-F5344CB8AC3E}">
        <p14:creationId xmlns:p14="http://schemas.microsoft.com/office/powerpoint/2010/main" val="3909789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495300"/>
            <a:ext cx="11887200" cy="5867400"/>
          </a:xfrm>
          <a:prstGeom prst="rect">
            <a:avLst/>
          </a:prstGeom>
        </p:spPr>
      </p:pic>
    </p:spTree>
    <p:extLst>
      <p:ext uri="{BB962C8B-B14F-4D97-AF65-F5344CB8AC3E}">
        <p14:creationId xmlns:p14="http://schemas.microsoft.com/office/powerpoint/2010/main" val="2088366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Groups 1 and 2</a:t>
            </a:r>
            <a:endParaRPr lang="en-US" dirty="0"/>
          </a:p>
        </p:txBody>
      </p:sp>
      <p:sp>
        <p:nvSpPr>
          <p:cNvPr id="3" name="Content Placeholder 2"/>
          <p:cNvSpPr>
            <a:spLocks noGrp="1"/>
          </p:cNvSpPr>
          <p:nvPr>
            <p:ph idx="1"/>
          </p:nvPr>
        </p:nvSpPr>
        <p:spPr/>
        <p:txBody>
          <a:bodyPr/>
          <a:lstStyle/>
          <a:p>
            <a:r>
              <a:rPr lang="en-GB" dirty="0" smtClean="0">
                <a:solidFill>
                  <a:srgbClr val="7030A0"/>
                </a:solidFill>
              </a:rPr>
              <a:t>2Do Purple Mash </a:t>
            </a:r>
            <a:r>
              <a:rPr lang="en-GB" dirty="0" smtClean="0"/>
              <a:t>task</a:t>
            </a:r>
          </a:p>
          <a:p>
            <a:r>
              <a:rPr lang="en-GB" dirty="0" smtClean="0">
                <a:solidFill>
                  <a:srgbClr val="7030A0"/>
                </a:solidFill>
              </a:rPr>
              <a:t>Terrific Travel Competition</a:t>
            </a:r>
            <a:endParaRPr lang="en-US" dirty="0">
              <a:solidFill>
                <a:srgbClr val="7030A0"/>
              </a:solidFill>
            </a:endParaRPr>
          </a:p>
        </p:txBody>
      </p:sp>
    </p:spTree>
    <p:extLst>
      <p:ext uri="{BB962C8B-B14F-4D97-AF65-F5344CB8AC3E}">
        <p14:creationId xmlns:p14="http://schemas.microsoft.com/office/powerpoint/2010/main" val="39307288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Newspaper reports</a:t>
            </a:r>
            <a:endParaRPr lang="en-US" dirty="0"/>
          </a:p>
        </p:txBody>
      </p:sp>
      <p:sp>
        <p:nvSpPr>
          <p:cNvPr id="3" name="Content Placeholder 2"/>
          <p:cNvSpPr>
            <a:spLocks noGrp="1"/>
          </p:cNvSpPr>
          <p:nvPr>
            <p:ph idx="1"/>
          </p:nvPr>
        </p:nvSpPr>
        <p:spPr/>
        <p:txBody>
          <a:bodyPr/>
          <a:lstStyle/>
          <a:p>
            <a:r>
              <a:rPr lang="en-GB" dirty="0" smtClean="0"/>
              <a:t>Next, take </a:t>
            </a:r>
            <a:r>
              <a:rPr lang="en-GB" dirty="0"/>
              <a:t>a look at the reports we used yesterday, shown on the next 2 slides</a:t>
            </a:r>
          </a:p>
          <a:p>
            <a:r>
              <a:rPr lang="en-GB" dirty="0"/>
              <a:t>Can you find any </a:t>
            </a:r>
            <a:r>
              <a:rPr lang="en-GB" dirty="0">
                <a:solidFill>
                  <a:srgbClr val="FF0000"/>
                </a:solidFill>
              </a:rPr>
              <a:t>powerful words or phrases </a:t>
            </a:r>
            <a:r>
              <a:rPr lang="en-GB" dirty="0"/>
              <a:t>that excite you and make you want to read more?</a:t>
            </a:r>
          </a:p>
          <a:p>
            <a:r>
              <a:rPr lang="en-GB" dirty="0"/>
              <a:t>Note these down for tomorrow</a:t>
            </a:r>
          </a:p>
          <a:p>
            <a:endParaRPr lang="en-US" dirty="0"/>
          </a:p>
        </p:txBody>
      </p:sp>
    </p:spTree>
    <p:extLst>
      <p:ext uri="{BB962C8B-B14F-4D97-AF65-F5344CB8AC3E}">
        <p14:creationId xmlns:p14="http://schemas.microsoft.com/office/powerpoint/2010/main" val="27162333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4771" y="323850"/>
            <a:ext cx="7178040" cy="6534150"/>
          </a:xfrm>
          <a:prstGeom prst="rect">
            <a:avLst/>
          </a:prstGeom>
        </p:spPr>
      </p:pic>
    </p:spTree>
    <p:extLst>
      <p:ext uri="{BB962C8B-B14F-4D97-AF65-F5344CB8AC3E}">
        <p14:creationId xmlns:p14="http://schemas.microsoft.com/office/powerpoint/2010/main" val="36979136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1885" y="70222"/>
            <a:ext cx="5053284" cy="6876360"/>
          </a:xfrm>
          <a:prstGeom prst="rect">
            <a:avLst/>
          </a:prstGeom>
        </p:spPr>
      </p:pic>
      <p:pic>
        <p:nvPicPr>
          <p:cNvPr id="3" name="Picture 2"/>
          <p:cNvPicPr>
            <a:picLocks noChangeAspect="1"/>
          </p:cNvPicPr>
          <p:nvPr/>
        </p:nvPicPr>
        <p:blipFill>
          <a:blip r:embed="rId3"/>
          <a:stretch>
            <a:fillRect/>
          </a:stretch>
        </p:blipFill>
        <p:spPr>
          <a:xfrm>
            <a:off x="6392091" y="17711"/>
            <a:ext cx="5137376" cy="6928871"/>
          </a:xfrm>
          <a:prstGeom prst="rect">
            <a:avLst/>
          </a:prstGeom>
        </p:spPr>
      </p:pic>
    </p:spTree>
    <p:extLst>
      <p:ext uri="{BB962C8B-B14F-4D97-AF65-F5344CB8AC3E}">
        <p14:creationId xmlns:p14="http://schemas.microsoft.com/office/powerpoint/2010/main" val="18372591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Groups 3 and 4</a:t>
            </a:r>
            <a:endParaRPr lang="en-US" dirty="0"/>
          </a:p>
        </p:txBody>
      </p:sp>
      <p:sp>
        <p:nvSpPr>
          <p:cNvPr id="3" name="Content Placeholder 2"/>
          <p:cNvSpPr>
            <a:spLocks noGrp="1"/>
          </p:cNvSpPr>
          <p:nvPr>
            <p:ph idx="1"/>
          </p:nvPr>
        </p:nvSpPr>
        <p:spPr/>
        <p:txBody>
          <a:bodyPr/>
          <a:lstStyle/>
          <a:p>
            <a:r>
              <a:rPr lang="en-GB" dirty="0" smtClean="0">
                <a:solidFill>
                  <a:srgbClr val="7030A0"/>
                </a:solidFill>
              </a:rPr>
              <a:t>2Do Purple Mash </a:t>
            </a:r>
            <a:r>
              <a:rPr lang="en-GB" dirty="0" smtClean="0"/>
              <a:t>tasks</a:t>
            </a:r>
          </a:p>
          <a:p>
            <a:r>
              <a:rPr lang="en-GB" dirty="0" smtClean="0"/>
              <a:t>Read through the </a:t>
            </a:r>
            <a:r>
              <a:rPr lang="en-GB" dirty="0" err="1" smtClean="0">
                <a:solidFill>
                  <a:srgbClr val="FF0000"/>
                </a:solidFill>
              </a:rPr>
              <a:t>Powerpoint</a:t>
            </a:r>
            <a:r>
              <a:rPr lang="en-GB" dirty="0" smtClean="0">
                <a:solidFill>
                  <a:srgbClr val="FF0000"/>
                </a:solidFill>
              </a:rPr>
              <a:t> R4f Therapy </a:t>
            </a:r>
            <a:r>
              <a:rPr lang="en-GB" dirty="0" smtClean="0"/>
              <a:t>again</a:t>
            </a:r>
            <a:r>
              <a:rPr lang="en-GB" dirty="0" smtClean="0">
                <a:solidFill>
                  <a:srgbClr val="FF0000"/>
                </a:solidFill>
              </a:rPr>
              <a:t> </a:t>
            </a:r>
            <a:r>
              <a:rPr lang="en-GB" dirty="0" smtClean="0"/>
              <a:t>and have a go at the </a:t>
            </a:r>
          </a:p>
          <a:p>
            <a:r>
              <a:rPr lang="en-GB" dirty="0" smtClean="0">
                <a:solidFill>
                  <a:srgbClr val="7030A0"/>
                </a:solidFill>
              </a:rPr>
              <a:t>Therapy Tests 2 and 3</a:t>
            </a:r>
            <a:endParaRPr lang="en-US" dirty="0">
              <a:solidFill>
                <a:srgbClr val="7030A0"/>
              </a:solidFill>
            </a:endParaRPr>
          </a:p>
        </p:txBody>
      </p:sp>
    </p:spTree>
    <p:extLst>
      <p:ext uri="{BB962C8B-B14F-4D97-AF65-F5344CB8AC3E}">
        <p14:creationId xmlns:p14="http://schemas.microsoft.com/office/powerpoint/2010/main" val="2269960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Handwriting + Spellings Group 3 </a:t>
            </a:r>
            <a:endParaRPr lang="en-US" dirty="0"/>
          </a:p>
        </p:txBody>
      </p:sp>
      <p:sp>
        <p:nvSpPr>
          <p:cNvPr id="3" name="Content Placeholder 2"/>
          <p:cNvSpPr>
            <a:spLocks noGrp="1"/>
          </p:cNvSpPr>
          <p:nvPr>
            <p:ph idx="1"/>
          </p:nvPr>
        </p:nvSpPr>
        <p:spPr/>
        <p:txBody>
          <a:bodyPr/>
          <a:lstStyle/>
          <a:p>
            <a:r>
              <a:rPr lang="en-GB" dirty="0" smtClean="0">
                <a:solidFill>
                  <a:srgbClr val="FF0000"/>
                </a:solidFill>
              </a:rPr>
              <a:t>Suffixes ending in –</a:t>
            </a:r>
            <a:r>
              <a:rPr lang="en-GB" dirty="0" err="1" smtClean="0">
                <a:solidFill>
                  <a:srgbClr val="FF0000"/>
                </a:solidFill>
              </a:rPr>
              <a:t>sion</a:t>
            </a:r>
            <a:r>
              <a:rPr lang="en-GB" dirty="0" smtClean="0">
                <a:solidFill>
                  <a:srgbClr val="FF0000"/>
                </a:solidFill>
              </a:rPr>
              <a:t> and -</a:t>
            </a:r>
            <a:r>
              <a:rPr lang="en-GB" dirty="0" err="1" smtClean="0">
                <a:solidFill>
                  <a:srgbClr val="FF0000"/>
                </a:solidFill>
              </a:rPr>
              <a:t>tion</a:t>
            </a:r>
            <a:endParaRPr lang="en-US" dirty="0">
              <a:solidFill>
                <a:srgbClr val="FF0000"/>
              </a:solidFill>
            </a:endParaRPr>
          </a:p>
          <a:p>
            <a:endParaRPr lang="en-US" dirty="0" smtClean="0"/>
          </a:p>
          <a:p>
            <a:r>
              <a:rPr lang="en-US" dirty="0" smtClean="0"/>
              <a:t>The </a:t>
            </a:r>
            <a:r>
              <a:rPr lang="en-US" dirty="0"/>
              <a:t>suffix with the /shun/ sound can be spelled in two ways: </a:t>
            </a:r>
            <a:r>
              <a:rPr lang="en-US" i="1" dirty="0"/>
              <a:t>-</a:t>
            </a:r>
            <a:r>
              <a:rPr lang="en-US" i="1" dirty="0" err="1"/>
              <a:t>sion</a:t>
            </a:r>
            <a:r>
              <a:rPr lang="en-US" i="1" dirty="0"/>
              <a:t> </a:t>
            </a:r>
            <a:r>
              <a:rPr lang="en-US" dirty="0"/>
              <a:t>and </a:t>
            </a:r>
            <a:r>
              <a:rPr lang="en-US" i="1" dirty="0"/>
              <a:t>-</a:t>
            </a:r>
            <a:r>
              <a:rPr lang="en-US" i="1" dirty="0" err="1"/>
              <a:t>tion</a:t>
            </a:r>
            <a:r>
              <a:rPr lang="en-US" dirty="0"/>
              <a:t>.</a:t>
            </a:r>
          </a:p>
          <a:p>
            <a:r>
              <a:rPr lang="en-US" dirty="0"/>
              <a:t>Root words ending in ‘t’ or ‘</a:t>
            </a:r>
            <a:r>
              <a:rPr lang="en-US" dirty="0" err="1"/>
              <a:t>te</a:t>
            </a:r>
            <a:r>
              <a:rPr lang="en-US" dirty="0"/>
              <a:t>’ lose these final letters and have the suffix </a:t>
            </a:r>
            <a:r>
              <a:rPr lang="en-US" i="1" dirty="0"/>
              <a:t>-</a:t>
            </a:r>
            <a:r>
              <a:rPr lang="en-US" i="1" dirty="0" err="1"/>
              <a:t>tion</a:t>
            </a:r>
            <a:r>
              <a:rPr lang="en-US" i="1" dirty="0"/>
              <a:t> </a:t>
            </a:r>
            <a:r>
              <a:rPr lang="en-US" dirty="0"/>
              <a:t>added. Root</a:t>
            </a:r>
          </a:p>
          <a:p>
            <a:r>
              <a:rPr lang="en-US" dirty="0"/>
              <a:t>words ending in ‘de’, ‘d’ or ‘se’ lose these final letters and have the suffix </a:t>
            </a:r>
            <a:r>
              <a:rPr lang="en-US" i="1" dirty="0"/>
              <a:t>-</a:t>
            </a:r>
            <a:r>
              <a:rPr lang="en-US" i="1" dirty="0" err="1"/>
              <a:t>sion</a:t>
            </a:r>
            <a:r>
              <a:rPr lang="en-US" i="1" dirty="0"/>
              <a:t> </a:t>
            </a:r>
            <a:r>
              <a:rPr lang="en-US" dirty="0"/>
              <a:t>added.</a:t>
            </a:r>
          </a:p>
        </p:txBody>
      </p:sp>
    </p:spTree>
    <p:extLst>
      <p:ext uri="{BB962C8B-B14F-4D97-AF65-F5344CB8AC3E}">
        <p14:creationId xmlns:p14="http://schemas.microsoft.com/office/powerpoint/2010/main" val="10486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3 Handwriting and Spelling list</a:t>
            </a:r>
            <a:endParaRPr lang="en-US" dirty="0"/>
          </a:p>
        </p:txBody>
      </p:sp>
      <p:pic>
        <p:nvPicPr>
          <p:cNvPr id="4" name="Content Placeholder 3"/>
          <p:cNvPicPr>
            <a:picLocks noGrp="1" noChangeAspect="1"/>
          </p:cNvPicPr>
          <p:nvPr>
            <p:ph idx="1"/>
          </p:nvPr>
        </p:nvPicPr>
        <p:blipFill>
          <a:blip r:embed="rId2"/>
          <a:stretch>
            <a:fillRect/>
          </a:stretch>
        </p:blipFill>
        <p:spPr>
          <a:xfrm>
            <a:off x="974820" y="2011680"/>
            <a:ext cx="9839672" cy="3309257"/>
          </a:xfrm>
          <a:prstGeom prst="rect">
            <a:avLst/>
          </a:prstGeom>
        </p:spPr>
      </p:pic>
    </p:spTree>
    <p:extLst>
      <p:ext uri="{BB962C8B-B14F-4D97-AF65-F5344CB8AC3E}">
        <p14:creationId xmlns:p14="http://schemas.microsoft.com/office/powerpoint/2010/main" val="3103192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Spelling group 3</a:t>
            </a:r>
            <a:endParaRPr lang="en-US" dirty="0"/>
          </a:p>
        </p:txBody>
      </p:sp>
      <p:sp>
        <p:nvSpPr>
          <p:cNvPr id="3" name="Content Placeholder 2"/>
          <p:cNvSpPr>
            <a:spLocks noGrp="1"/>
          </p:cNvSpPr>
          <p:nvPr>
            <p:ph idx="1"/>
          </p:nvPr>
        </p:nvSpPr>
        <p:spPr/>
        <p:txBody>
          <a:bodyPr/>
          <a:lstStyle/>
          <a:p>
            <a:r>
              <a:rPr lang="en-GB" dirty="0" smtClean="0"/>
              <a:t>Then have a go at Phase 5 and 6 games on</a:t>
            </a:r>
          </a:p>
          <a:p>
            <a:r>
              <a:rPr lang="en-US" dirty="0">
                <a:hlinkClick r:id="rId2"/>
              </a:rPr>
              <a:t>https://</a:t>
            </a:r>
            <a:r>
              <a:rPr lang="en-US" dirty="0" smtClean="0">
                <a:hlinkClick r:id="rId2"/>
              </a:rPr>
              <a:t>www.phonicsplay.co.uk/resources</a:t>
            </a:r>
            <a:endParaRPr lang="en-US" dirty="0" smtClean="0"/>
          </a:p>
          <a:p>
            <a:endParaRPr lang="en-GB" dirty="0"/>
          </a:p>
          <a:p>
            <a:r>
              <a:rPr lang="en-GB" dirty="0" smtClean="0"/>
              <a:t>Or practise, play games and test yourself on Spelling </a:t>
            </a:r>
            <a:r>
              <a:rPr lang="en-GB" dirty="0"/>
              <a:t>Frame </a:t>
            </a:r>
            <a:r>
              <a:rPr lang="en-GB" dirty="0">
                <a:hlinkClick r:id="rId3"/>
              </a:rPr>
              <a:t>https://spellingframe.co.uk/spelling-rule/17/13-Endings-which-sound-like--spelt%E2%80%93tion%E2%80%93sion%E2%80%93ssion%E2%80%93cian-(1-of-2</a:t>
            </a:r>
            <a:r>
              <a:rPr lang="en-GB" dirty="0" smtClean="0">
                <a:hlinkClick r:id="rId3"/>
              </a:rPr>
              <a:t>)</a:t>
            </a:r>
            <a:endParaRPr lang="en-GB" dirty="0" smtClean="0"/>
          </a:p>
          <a:p>
            <a:endParaRPr lang="en-GB" dirty="0" smtClean="0"/>
          </a:p>
          <a:p>
            <a:endParaRPr lang="en-US" dirty="0"/>
          </a:p>
        </p:txBody>
      </p:sp>
    </p:spTree>
    <p:extLst>
      <p:ext uri="{BB962C8B-B14F-4D97-AF65-F5344CB8AC3E}">
        <p14:creationId xmlns:p14="http://schemas.microsoft.com/office/powerpoint/2010/main" val="3189562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Handwriting and Spellings Group 2  </a:t>
            </a:r>
            <a:endParaRPr lang="en-US" dirty="0"/>
          </a:p>
        </p:txBody>
      </p:sp>
      <p:pic>
        <p:nvPicPr>
          <p:cNvPr id="4" name="Content Placeholder 3"/>
          <p:cNvPicPr>
            <a:picLocks noGrp="1" noChangeAspect="1"/>
          </p:cNvPicPr>
          <p:nvPr>
            <p:ph idx="1"/>
          </p:nvPr>
        </p:nvPicPr>
        <p:blipFill>
          <a:blip r:embed="rId2"/>
          <a:stretch>
            <a:fillRect/>
          </a:stretch>
        </p:blipFill>
        <p:spPr>
          <a:xfrm>
            <a:off x="923925" y="2229394"/>
            <a:ext cx="10344150" cy="3291840"/>
          </a:xfrm>
          <a:prstGeom prst="rect">
            <a:avLst/>
          </a:prstGeom>
        </p:spPr>
      </p:pic>
    </p:spTree>
    <p:extLst>
      <p:ext uri="{BB962C8B-B14F-4D97-AF65-F5344CB8AC3E}">
        <p14:creationId xmlns:p14="http://schemas.microsoft.com/office/powerpoint/2010/main" val="2082536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Handwriting + Spellings Group 2</a:t>
            </a:r>
            <a:endParaRPr lang="en-US" dirty="0"/>
          </a:p>
        </p:txBody>
      </p:sp>
      <p:pic>
        <p:nvPicPr>
          <p:cNvPr id="5" name="Content Placeholder 4"/>
          <p:cNvPicPr>
            <a:picLocks noGrp="1" noChangeAspect="1"/>
          </p:cNvPicPr>
          <p:nvPr>
            <p:ph idx="1"/>
          </p:nvPr>
        </p:nvPicPr>
        <p:blipFill>
          <a:blip r:embed="rId2"/>
          <a:stretch>
            <a:fillRect/>
          </a:stretch>
        </p:blipFill>
        <p:spPr>
          <a:xfrm>
            <a:off x="464584" y="2595155"/>
            <a:ext cx="10744248" cy="2098765"/>
          </a:xfrm>
          <a:prstGeom prst="rect">
            <a:avLst/>
          </a:prstGeom>
        </p:spPr>
      </p:pic>
    </p:spTree>
    <p:extLst>
      <p:ext uri="{BB962C8B-B14F-4D97-AF65-F5344CB8AC3E}">
        <p14:creationId xmlns:p14="http://schemas.microsoft.com/office/powerpoint/2010/main" val="6217972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614</TotalTime>
  <Words>908</Words>
  <Application>Microsoft Office PowerPoint</Application>
  <PresentationFormat>Widescreen</PresentationFormat>
  <Paragraphs>167</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Sassoon Infant Rg</vt:lpstr>
      <vt:lpstr>Twinkl</vt:lpstr>
      <vt:lpstr>Twinkl SemiBold</vt:lpstr>
      <vt:lpstr>Office Theme</vt:lpstr>
      <vt:lpstr>English 27/01/2021</vt:lpstr>
      <vt:lpstr>Reading Activity  Please see the next slides for your group`s activity</vt:lpstr>
      <vt:lpstr>Groups 1 and 2</vt:lpstr>
      <vt:lpstr>Groups 3 and 4</vt:lpstr>
      <vt:lpstr>Handwriting + Spellings Group 3 </vt:lpstr>
      <vt:lpstr>Group 3 Handwriting and Spelling list</vt:lpstr>
      <vt:lpstr>Spelling group 3</vt:lpstr>
      <vt:lpstr>Handwriting and Spellings Group 2  </vt:lpstr>
      <vt:lpstr>Handwriting + Spellings Group 2</vt:lpstr>
      <vt:lpstr>Group 2 Spellings</vt:lpstr>
      <vt:lpstr>Handwriting + Spellings Group 1 </vt:lpstr>
      <vt:lpstr>Handwriting + Spellings Group 1 </vt:lpstr>
      <vt:lpstr>Handwriting</vt:lpstr>
      <vt:lpstr>Grammar</vt:lpstr>
      <vt:lpstr>PowerPoint Presentation</vt:lpstr>
      <vt:lpstr>PowerPoint Presentation</vt:lpstr>
      <vt:lpstr>Which co-ordinating conjunction fits best?</vt:lpstr>
      <vt:lpstr>Which co-ordinating conjunction fits best?</vt:lpstr>
      <vt:lpstr>Which co-ordinating conjunction fits best?</vt:lpstr>
      <vt:lpstr>Which co-ordinating conjunction fits best?</vt:lpstr>
      <vt:lpstr>Which co-ordinating conjunction fits best?</vt:lpstr>
      <vt:lpstr>Which co-ordinating conjunction fits best?</vt:lpstr>
      <vt:lpstr>Which co-ordinating conjunction fits best?</vt:lpstr>
      <vt:lpstr>Which co-ordinating conjunction fits best?</vt:lpstr>
      <vt:lpstr>Which co-ordinating conjunction fits best?</vt:lpstr>
      <vt:lpstr>Grammar task</vt:lpstr>
      <vt:lpstr>Grammar games</vt:lpstr>
      <vt:lpstr>Writing activity</vt:lpstr>
      <vt:lpstr>PowerPoint Presentation</vt:lpstr>
      <vt:lpstr>Newspaper reports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11/01/2021</dc:title>
  <dc:creator>Ed Tiffany</dc:creator>
  <cp:lastModifiedBy>Ed Tiffany</cp:lastModifiedBy>
  <cp:revision>46</cp:revision>
  <dcterms:created xsi:type="dcterms:W3CDTF">2021-01-07T10:15:57Z</dcterms:created>
  <dcterms:modified xsi:type="dcterms:W3CDTF">2021-01-24T20:13:27Z</dcterms:modified>
</cp:coreProperties>
</file>