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2"/>
  </p:notesMasterIdLst>
  <p:handoutMasterIdLst>
    <p:handoutMasterId r:id="rId13"/>
  </p:handoutMasterIdLst>
  <p:sldIdLst>
    <p:sldId id="258" r:id="rId2"/>
    <p:sldId id="506" r:id="rId3"/>
    <p:sldId id="507" r:id="rId4"/>
    <p:sldId id="508" r:id="rId5"/>
    <p:sldId id="510" r:id="rId6"/>
    <p:sldId id="494" r:id="rId7"/>
    <p:sldId id="511" r:id="rId8"/>
    <p:sldId id="512" r:id="rId9"/>
    <p:sldId id="513" r:id="rId10"/>
    <p:sldId id="515" r:id="rId11"/>
  </p:sldIdLst>
  <p:sldSz cx="9144000" cy="6858000" type="screen4x3"/>
  <p:notesSz cx="6858000" cy="9144000"/>
  <p:embeddedFontLst>
    <p:embeddedFont>
      <p:font typeface="BPreplay" panose="02000503000000020004" charset="0"/>
      <p:regular r:id="rId14"/>
      <p:bold r:id="rId15"/>
      <p:italic r:id="rId16"/>
      <p:boldItalic r:id="rId17"/>
    </p:embeddedFont>
    <p:embeddedFont>
      <p:font typeface="Sassoon Infant Md" panose="02000603050000020003" charset="0"/>
      <p:regular r:id="rId18"/>
    </p:embeddedFont>
    <p:embeddedFont>
      <p:font typeface="Sassoon Infant Rg" panose="02000503030000020003" charset="0"/>
      <p:regular r:id="rId19"/>
      <p:bold r:id="rId20"/>
    </p:embeddedFont>
    <p:embeddedFont>
      <p:font typeface="Twinkl" panose="020B0604020202020204" charset="0"/>
      <p:regular r:id="rId21"/>
      <p:bold r:id="rId22"/>
    </p:embeddedFont>
    <p:embeddedFont>
      <p:font typeface="Calibri" panose="020F0502020204030204" pitchFamily="34" charset="0"/>
      <p:regular r:id="rId23"/>
      <p:bold r:id="rId24"/>
      <p:italic r:id="rId25"/>
      <p:boldItalic r:id="rId26"/>
    </p:embeddedFont>
  </p:embeddedFontLst>
  <p:defaultTextStyle>
    <a:defPPr>
      <a:defRPr lang="en-US"/>
    </a:defPPr>
    <a:lvl1pPr algn="l" rtl="0" eaLnBrk="0" fontAlgn="base" hangingPunct="0">
      <a:spcBef>
        <a:spcPct val="0"/>
      </a:spcBef>
      <a:spcAft>
        <a:spcPct val="0"/>
      </a:spcAft>
      <a:defRPr kern="1200">
        <a:solidFill>
          <a:schemeClr val="tx1"/>
        </a:solidFill>
        <a:latin typeface="Sassoon Infant Rg" panose="02000503030000020003" pitchFamily="50" charset="0"/>
        <a:ea typeface="+mn-ea"/>
        <a:cs typeface="+mn-cs"/>
      </a:defRPr>
    </a:lvl1pPr>
    <a:lvl2pPr marL="457200" algn="l" rtl="0" eaLnBrk="0" fontAlgn="base" hangingPunct="0">
      <a:spcBef>
        <a:spcPct val="0"/>
      </a:spcBef>
      <a:spcAft>
        <a:spcPct val="0"/>
      </a:spcAft>
      <a:defRPr kern="1200">
        <a:solidFill>
          <a:schemeClr val="tx1"/>
        </a:solidFill>
        <a:latin typeface="Sassoon Infant Rg" panose="02000503030000020003" pitchFamily="50" charset="0"/>
        <a:ea typeface="+mn-ea"/>
        <a:cs typeface="+mn-cs"/>
      </a:defRPr>
    </a:lvl2pPr>
    <a:lvl3pPr marL="914400" algn="l" rtl="0" eaLnBrk="0" fontAlgn="base" hangingPunct="0">
      <a:spcBef>
        <a:spcPct val="0"/>
      </a:spcBef>
      <a:spcAft>
        <a:spcPct val="0"/>
      </a:spcAft>
      <a:defRPr kern="1200">
        <a:solidFill>
          <a:schemeClr val="tx1"/>
        </a:solidFill>
        <a:latin typeface="Sassoon Infant Rg" panose="02000503030000020003" pitchFamily="50" charset="0"/>
        <a:ea typeface="+mn-ea"/>
        <a:cs typeface="+mn-cs"/>
      </a:defRPr>
    </a:lvl3pPr>
    <a:lvl4pPr marL="1371600" algn="l" rtl="0" eaLnBrk="0" fontAlgn="base" hangingPunct="0">
      <a:spcBef>
        <a:spcPct val="0"/>
      </a:spcBef>
      <a:spcAft>
        <a:spcPct val="0"/>
      </a:spcAft>
      <a:defRPr kern="1200">
        <a:solidFill>
          <a:schemeClr val="tx1"/>
        </a:solidFill>
        <a:latin typeface="Sassoon Infant Rg" panose="02000503030000020003" pitchFamily="50" charset="0"/>
        <a:ea typeface="+mn-ea"/>
        <a:cs typeface="+mn-cs"/>
      </a:defRPr>
    </a:lvl4pPr>
    <a:lvl5pPr marL="1828800" algn="l" rtl="0" eaLnBrk="0" fontAlgn="base" hangingPunct="0">
      <a:spcBef>
        <a:spcPct val="0"/>
      </a:spcBef>
      <a:spcAft>
        <a:spcPct val="0"/>
      </a:spcAft>
      <a:defRPr kern="1200">
        <a:solidFill>
          <a:schemeClr val="tx1"/>
        </a:solidFill>
        <a:latin typeface="Sassoon Infant Rg" panose="02000503030000020003" pitchFamily="50" charset="0"/>
        <a:ea typeface="+mn-ea"/>
        <a:cs typeface="+mn-cs"/>
      </a:defRPr>
    </a:lvl5pPr>
    <a:lvl6pPr marL="2286000" algn="l" defTabSz="914400" rtl="0" eaLnBrk="1" latinLnBrk="0" hangingPunct="1">
      <a:defRPr kern="1200">
        <a:solidFill>
          <a:schemeClr val="tx1"/>
        </a:solidFill>
        <a:latin typeface="Sassoon Infant Rg" panose="02000503030000020003" pitchFamily="50" charset="0"/>
        <a:ea typeface="+mn-ea"/>
        <a:cs typeface="+mn-cs"/>
      </a:defRPr>
    </a:lvl6pPr>
    <a:lvl7pPr marL="2743200" algn="l" defTabSz="914400" rtl="0" eaLnBrk="1" latinLnBrk="0" hangingPunct="1">
      <a:defRPr kern="1200">
        <a:solidFill>
          <a:schemeClr val="tx1"/>
        </a:solidFill>
        <a:latin typeface="Sassoon Infant Rg" panose="02000503030000020003" pitchFamily="50" charset="0"/>
        <a:ea typeface="+mn-ea"/>
        <a:cs typeface="+mn-cs"/>
      </a:defRPr>
    </a:lvl7pPr>
    <a:lvl8pPr marL="3200400" algn="l" defTabSz="914400" rtl="0" eaLnBrk="1" latinLnBrk="0" hangingPunct="1">
      <a:defRPr kern="1200">
        <a:solidFill>
          <a:schemeClr val="tx1"/>
        </a:solidFill>
        <a:latin typeface="Sassoon Infant Rg" panose="02000503030000020003" pitchFamily="50" charset="0"/>
        <a:ea typeface="+mn-ea"/>
        <a:cs typeface="+mn-cs"/>
      </a:defRPr>
    </a:lvl8pPr>
    <a:lvl9pPr marL="3657600" algn="l" defTabSz="914400" rtl="0" eaLnBrk="1" latinLnBrk="0" hangingPunct="1">
      <a:defRPr kern="1200">
        <a:solidFill>
          <a:schemeClr val="tx1"/>
        </a:solidFill>
        <a:latin typeface="Sassoon Infant Rg" panose="02000503030000020003" pitchFamily="50" charset="0"/>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2880">
          <p15:clr>
            <a:srgbClr val="A4A3A4"/>
          </p15:clr>
        </p15:guide>
        <p15:guide id="3" pos="5307">
          <p15:clr>
            <a:srgbClr val="A4A3A4"/>
          </p15:clr>
        </p15:guide>
        <p15:guide id="4" orient="horz" pos="3997">
          <p15:clr>
            <a:srgbClr val="A4A3A4"/>
          </p15:clr>
        </p15:guide>
        <p15:guide id="5" pos="521">
          <p15:clr>
            <a:srgbClr val="A4A3A4"/>
          </p15:clr>
        </p15:guide>
        <p15:guide id="6" orient="horz" pos="1502">
          <p15:clr>
            <a:srgbClr val="A4A3A4"/>
          </p15:clr>
        </p15:guide>
        <p15:guide id="7" orient="horz" pos="459">
          <p15:clr>
            <a:srgbClr val="A4A3A4"/>
          </p15:clr>
        </p15:guide>
        <p15:guide id="8" orient="horz" pos="3884">
          <p15:clr>
            <a:srgbClr val="A4A3A4"/>
          </p15:clr>
        </p15:guide>
        <p15:guide id="9" pos="521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550"/>
    <a:srgbClr val="F8A9A9"/>
    <a:srgbClr val="D04847"/>
    <a:srgbClr val="FFA44B"/>
    <a:srgbClr val="6588D3"/>
    <a:srgbClr val="FFFFFF"/>
    <a:srgbClr val="FAEDED"/>
    <a:srgbClr val="DE7E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2" autoAdjust="0"/>
    <p:restoredTop sz="94660"/>
  </p:normalViewPr>
  <p:slideViewPr>
    <p:cSldViewPr snapToGrid="0" showGuides="1">
      <p:cViewPr varScale="1">
        <p:scale>
          <a:sx n="69" d="100"/>
          <a:sy n="69" d="100"/>
        </p:scale>
        <p:origin x="1506" y="72"/>
      </p:cViewPr>
      <p:guideLst>
        <p:guide orient="horz" pos="2183"/>
        <p:guide pos="2880"/>
        <p:guide pos="5307"/>
        <p:guide orient="horz" pos="3997"/>
        <p:guide pos="521"/>
        <p:guide orient="horz" pos="1502"/>
        <p:guide orient="horz" pos="459"/>
        <p:guide orient="horz" pos="3884"/>
        <p:guide pos="5216"/>
      </p:guideLst>
    </p:cSldViewPr>
  </p:slideViewPr>
  <p:notesTextViewPr>
    <p:cViewPr>
      <p:scale>
        <a:sx n="1" d="1"/>
        <a:sy n="1" d="1"/>
      </p:scale>
      <p:origin x="0" y="0"/>
    </p:cViewPr>
  </p:notesTextViewPr>
  <p:notesViewPr>
    <p:cSldViewPr snapToGrid="0" showGuides="1">
      <p:cViewPr varScale="1">
        <p:scale>
          <a:sx n="86" d="100"/>
          <a:sy n="86"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6D3E807-CAD6-48A9-8639-26680B71B2B8}" type="datetimeFigureOut">
              <a:rPr lang="en-GB"/>
              <a:pPr>
                <a:defRPr/>
              </a:pPr>
              <a:t>27/01/2021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79A1CAC-EE3D-4672-8870-8DC36AF2CFB2}" type="slidenum">
              <a:rPr lang="en-GB"/>
              <a:pPr>
                <a:defRPr/>
              </a:pPr>
              <a:t>‹#›</a:t>
            </a:fld>
            <a:endParaRPr lang="en-GB"/>
          </a:p>
        </p:txBody>
      </p:sp>
    </p:spTree>
    <p:extLst>
      <p:ext uri="{BB962C8B-B14F-4D97-AF65-F5344CB8AC3E}">
        <p14:creationId xmlns:p14="http://schemas.microsoft.com/office/powerpoint/2010/main" val="7320615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8EB93DA-F9A8-42AC-BEE0-C8FDF39D93D7}" type="datetimeFigureOut">
              <a:rPr lang="en-GB"/>
              <a:pPr>
                <a:defRPr/>
              </a:pPr>
              <a:t>27/01/2021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F46A1D2-4CF6-478D-8B51-68BD80A9A98F}" type="slidenum">
              <a:rPr lang="en-GB"/>
              <a:pPr>
                <a:defRPr/>
              </a:pPr>
              <a:t>‹#›</a:t>
            </a:fld>
            <a:endParaRPr lang="en-GB"/>
          </a:p>
        </p:txBody>
      </p:sp>
    </p:spTree>
    <p:extLst>
      <p:ext uri="{BB962C8B-B14F-4D97-AF65-F5344CB8AC3E}">
        <p14:creationId xmlns:p14="http://schemas.microsoft.com/office/powerpoint/2010/main" val="2172888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A9D9146B-7897-4F8A-A0D9-1ED4DA4FF955}" type="slidenum">
              <a:rPr lang="en-GB" altLang="en-US" smtClean="0">
                <a:latin typeface="Calibri" panose="020F0502020204030204" pitchFamily="34" charset="0"/>
              </a:rPr>
              <a:pPr fontAlgn="base">
                <a:spcBef>
                  <a:spcPct val="0"/>
                </a:spcBef>
                <a:spcAft>
                  <a:spcPct val="0"/>
                </a:spcAft>
              </a:pPr>
              <a:t>2</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114467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E4EE7E09-C708-4590-9A8C-F47ABAD958DD}" type="slidenum">
              <a:rPr lang="en-GB" altLang="en-US" smtClean="0">
                <a:latin typeface="Calibri" panose="020F0502020204030204" pitchFamily="34" charset="0"/>
              </a:rPr>
              <a:pPr fontAlgn="base">
                <a:spcBef>
                  <a:spcPct val="0"/>
                </a:spcBef>
                <a:spcAft>
                  <a:spcPct val="0"/>
                </a:spcAft>
              </a:pPr>
              <a:t>3</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1373017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2AEEB489-0268-42FC-ACA2-0E67D7427032}" type="slidenum">
              <a:rPr lang="en-GB" altLang="en-US" smtClean="0">
                <a:latin typeface="Calibri" panose="020F0502020204030204" pitchFamily="34" charset="0"/>
              </a:rPr>
              <a:pPr fontAlgn="base">
                <a:spcBef>
                  <a:spcPct val="0"/>
                </a:spcBef>
                <a:spcAft>
                  <a:spcPct val="0"/>
                </a:spcAft>
              </a:pPr>
              <a:t>4</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493984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20D4A48D-927D-4480-BDDD-8395DF3C52B2}" type="slidenum">
              <a:rPr lang="en-GB" altLang="en-US" smtClean="0">
                <a:latin typeface="Calibri" panose="020F0502020204030204" pitchFamily="34" charset="0"/>
              </a:rPr>
              <a:pPr fontAlgn="base">
                <a:spcBef>
                  <a:spcPct val="0"/>
                </a:spcBef>
                <a:spcAft>
                  <a:spcPct val="0"/>
                </a:spcAft>
              </a:pPr>
              <a:t>5</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57724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6088A59E-27A3-4092-BDD8-C0088D01721A}" type="slidenum">
              <a:rPr lang="en-GB" altLang="en-US" smtClean="0">
                <a:latin typeface="Calibri" panose="020F0502020204030204" pitchFamily="34" charset="0"/>
              </a:rPr>
              <a:pPr fontAlgn="base">
                <a:spcBef>
                  <a:spcPct val="0"/>
                </a:spcBef>
                <a:spcAft>
                  <a:spcPct val="0"/>
                </a:spcAft>
              </a:pPr>
              <a:t>6</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1597827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3112E915-1B57-4B6E-9123-4BE81403531E}" type="slidenum">
              <a:rPr lang="en-GB" altLang="en-US" smtClean="0">
                <a:latin typeface="Calibri" panose="020F0502020204030204" pitchFamily="34" charset="0"/>
              </a:rPr>
              <a:pPr fontAlgn="base">
                <a:spcBef>
                  <a:spcPct val="0"/>
                </a:spcBef>
                <a:spcAft>
                  <a:spcPct val="0"/>
                </a:spcAft>
              </a:pPr>
              <a:t>7</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989246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3477009E-8BA8-4B83-B1D9-90B2050506A0}" type="slidenum">
              <a:rPr lang="en-GB" altLang="en-US" smtClean="0">
                <a:latin typeface="Calibri" panose="020F0502020204030204" pitchFamily="34" charset="0"/>
              </a:rPr>
              <a:pPr fontAlgn="base">
                <a:spcBef>
                  <a:spcPct val="0"/>
                </a:spcBef>
                <a:spcAft>
                  <a:spcPct val="0"/>
                </a:spcAft>
              </a:pPr>
              <a:t>8</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3764104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2FF37FA0-2F04-49B7-8B8D-41EC9A7D4BF3}" type="slidenum">
              <a:rPr lang="en-GB" altLang="en-US" smtClean="0">
                <a:latin typeface="Calibri" panose="020F0502020204030204" pitchFamily="34" charset="0"/>
              </a:rPr>
              <a:pPr fontAlgn="base">
                <a:spcBef>
                  <a:spcPct val="0"/>
                </a:spcBef>
                <a:spcAft>
                  <a:spcPct val="0"/>
                </a:spcAft>
              </a:pPr>
              <a:t>9</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33629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fontAlgn="base">
              <a:spcBef>
                <a:spcPct val="0"/>
              </a:spcBef>
              <a:spcAft>
                <a:spcPct val="0"/>
              </a:spcAft>
            </a:pPr>
            <a:fld id="{9AD80F5E-1306-4D3F-A292-47F1203BC302}" type="slidenum">
              <a:rPr lang="en-GB" altLang="en-US" smtClean="0">
                <a:latin typeface="Calibri" panose="020F0502020204030204" pitchFamily="34" charset="0"/>
              </a:rPr>
              <a:pPr fontAlgn="base">
                <a:spcBef>
                  <a:spcPct val="0"/>
                </a:spcBef>
                <a:spcAft>
                  <a:spcPct val="0"/>
                </a:spcAft>
              </a:pPr>
              <a:t>10</a:t>
            </a:fld>
            <a:endParaRPr lang="en-GB" altLang="en-US" smtClean="0">
              <a:latin typeface="Calibri" panose="020F0502020204030204" pitchFamily="34" charset="0"/>
            </a:endParaRPr>
          </a:p>
        </p:txBody>
      </p:sp>
    </p:spTree>
    <p:extLst>
      <p:ext uri="{BB962C8B-B14F-4D97-AF65-F5344CB8AC3E}">
        <p14:creationId xmlns:p14="http://schemas.microsoft.com/office/powerpoint/2010/main" val="27327246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5"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6725" y="1122363"/>
            <a:ext cx="8201025" cy="2387600"/>
          </a:xfrm>
        </p:spPr>
        <p:txBody>
          <a:bodyPr>
            <a:normAutofit/>
          </a:bodyPr>
          <a:lstStyle>
            <a:lvl1pPr algn="ctr">
              <a:defRPr sz="4000">
                <a:latin typeface="Sassoon Infant Md" panose="02000603050000020003"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66725" y="3602038"/>
            <a:ext cx="8201025" cy="1655762"/>
          </a:xfrm>
        </p:spPr>
        <p:txBody>
          <a:bodyPr/>
          <a:lstStyle>
            <a:lvl1pPr marL="0" indent="0" algn="ctr">
              <a:buNone/>
              <a:defRPr sz="2400">
                <a:latin typeface="Sassoon Infant Rg" panose="02000503030000020003" pitchFamily="50" charset="0"/>
                <a:ea typeface="Sassoon Infant Rg" panose="02000503030000020003"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7852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ounded Rectangle 3"/>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pic>
        <p:nvPicPr>
          <p:cNvPr id="5"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86775" y="6700838"/>
            <a:ext cx="585788"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198" y="485773"/>
            <a:ext cx="8220075" cy="1595581"/>
          </a:xfrm>
        </p:spPr>
        <p:txBody>
          <a:bodyPr>
            <a:normAutofit/>
          </a:bodyPr>
          <a:lstStyle>
            <a:lvl1pPr>
              <a:defRPr sz="4000" b="1">
                <a:latin typeface="Sassoon Infant Md" panose="02000603050000020003"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197" y="2153354"/>
            <a:ext cx="8220075" cy="4242683"/>
          </a:xfrm>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7131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pic>
        <p:nvPicPr>
          <p:cNvPr id="4"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3438" y="6700838"/>
            <a:ext cx="5842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76249" y="549275"/>
            <a:ext cx="8181975" cy="1325563"/>
          </a:xfrm>
          <a:noFill/>
          <a:ln>
            <a:noFill/>
          </a:ln>
        </p:spPr>
        <p:txBody>
          <a:bodyPr>
            <a:normAutofit/>
          </a:bodyPr>
          <a:lstStyle>
            <a:lvl1pPr>
              <a:defRPr sz="4000" b="1">
                <a:latin typeface="Sassoon Infant Md" panose="02000603050000020003"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81012" y="2014537"/>
            <a:ext cx="8181975" cy="4351338"/>
          </a:xfrm>
          <a:noFill/>
          <a:ln>
            <a:noFill/>
          </a:ln>
        </p:spPr>
        <p:txBody>
          <a:bodyPr/>
          <a:lstStyle>
            <a:lvl1pPr>
              <a:defRPr sz="1800">
                <a:latin typeface="Sassoon Infant Rg" panose="02000503030000020003" pitchFamily="50" charset="0"/>
                <a:ea typeface="Sassoon Infant Rg" panose="02000503030000020003" pitchFamily="50" charset="0"/>
              </a:defRPr>
            </a:lvl1pPr>
            <a:lvl2pPr>
              <a:defRPr sz="1600">
                <a:latin typeface="Sassoon Infant Rg" panose="02000503030000020003" pitchFamily="50" charset="0"/>
                <a:ea typeface="Sassoon Infant Rg" panose="02000503030000020003" pitchFamily="50" charset="0"/>
              </a:defRPr>
            </a:lvl2pPr>
            <a:lvl3pPr>
              <a:defRPr sz="1400">
                <a:latin typeface="Sassoon Infant Rg" panose="02000503030000020003" pitchFamily="50" charset="0"/>
                <a:ea typeface="Sassoon Infant Rg" panose="02000503030000020003" pitchFamily="50" charset="0"/>
              </a:defRPr>
            </a:lvl3pPr>
            <a:lvl4pPr>
              <a:defRPr sz="1400">
                <a:latin typeface="Sassoon Infant Rg" panose="02000503030000020003" pitchFamily="50" charset="0"/>
                <a:ea typeface="Sassoon Infant Rg" panose="02000503030000020003" pitchFamily="50" charset="0"/>
              </a:defRPr>
            </a:lvl4pPr>
            <a:lvl5pPr>
              <a:defRPr sz="1400">
                <a:latin typeface="Sassoon Infant Rg" panose="02000503030000020003" pitchFamily="50" charset="0"/>
                <a:ea typeface="Sassoon Infant Rg" panose="02000503030000020003" pitchFamily="50"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2116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lanit Title Slide">
    <p:spTree>
      <p:nvGrpSpPr>
        <p:cNvPr id="1" name=""/>
        <p:cNvGrpSpPr/>
        <p:nvPr/>
      </p:nvGrpSpPr>
      <p:grpSpPr>
        <a:xfrm>
          <a:off x="0" y="0"/>
          <a:ext cx="0" cy="0"/>
          <a:chOff x="0" y="0"/>
          <a:chExt cx="0" cy="0"/>
        </a:xfrm>
      </p:grpSpPr>
      <p:sp>
        <p:nvSpPr>
          <p:cNvPr id="2" name="Title 1"/>
          <p:cNvSpPr>
            <a:spLocks noGrp="1"/>
          </p:cNvSpPr>
          <p:nvPr>
            <p:ph type="title"/>
          </p:nvPr>
        </p:nvSpPr>
        <p:spPr>
          <a:xfrm>
            <a:off x="539750" y="2359034"/>
            <a:ext cx="8064500" cy="655294"/>
          </a:xfrm>
          <a:noFill/>
          <a:ln>
            <a:noFill/>
          </a:ln>
        </p:spPr>
        <p:txBody>
          <a:bodyPr>
            <a:noAutofit/>
          </a:bodyPr>
          <a:lstStyle>
            <a:lvl1pPr algn="ctr">
              <a:defRPr sz="6600" b="1">
                <a:solidFill>
                  <a:schemeClr val="bg1"/>
                </a:solidFill>
                <a:latin typeface="BPreplay" panose="02000503000000020004" pitchFamily="50" charset="0"/>
              </a:defRPr>
            </a:lvl1pPr>
          </a:lstStyle>
          <a:p>
            <a:r>
              <a:rPr lang="en-US" dirty="0" smtClean="0"/>
              <a:t>Click to edit Master title style</a:t>
            </a:r>
            <a:endParaRPr lang="en-GB" dirty="0"/>
          </a:p>
        </p:txBody>
      </p:sp>
      <p:sp>
        <p:nvSpPr>
          <p:cNvPr id="11" name="Text Placeholder 10"/>
          <p:cNvSpPr>
            <a:spLocks noGrp="1"/>
          </p:cNvSpPr>
          <p:nvPr>
            <p:ph type="body" sz="quarter" idx="10"/>
          </p:nvPr>
        </p:nvSpPr>
        <p:spPr>
          <a:xfrm>
            <a:off x="1654969" y="3199950"/>
            <a:ext cx="5834062" cy="543989"/>
          </a:xfrm>
          <a:noFill/>
          <a:ln>
            <a:noFill/>
          </a:ln>
        </p:spPr>
        <p:txBody>
          <a:bodyPr anchor="ctr" anchorCtr="1">
            <a:noAutofit/>
          </a:bodyPr>
          <a:lstStyle>
            <a:lvl1pPr marL="0" indent="0" algn="ctr">
              <a:buNone/>
              <a:defRPr sz="2800">
                <a:solidFill>
                  <a:schemeClr val="bg1"/>
                </a:solidFill>
                <a:latin typeface="BPreplay" panose="02000503000000020004" pitchFamily="50" charset="0"/>
              </a:defRPr>
            </a:lvl1pPr>
          </a:lstStyle>
          <a:p>
            <a:pPr lvl="0"/>
            <a:r>
              <a:rPr lang="en-US" dirty="0" smtClean="0"/>
              <a:t>Click to edit Master text styles</a:t>
            </a:r>
          </a:p>
        </p:txBody>
      </p:sp>
    </p:spTree>
    <p:extLst>
      <p:ext uri="{BB962C8B-B14F-4D97-AF65-F5344CB8AC3E}">
        <p14:creationId xmlns:p14="http://schemas.microsoft.com/office/powerpoint/2010/main" val="2745653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595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3438" y="6700838"/>
            <a:ext cx="5842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970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0538" y="695325"/>
            <a:ext cx="8162925" cy="1150938"/>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ctr" anchorCtr="1"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90538" y="1957388"/>
            <a:ext cx="8162925" cy="438785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wrap="square" lIns="252000" tIns="252000" rIns="252000" bIns="252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1" r:id="rId4"/>
    <p:sldLayoutId id="2147483882" r:id="rId5"/>
    <p:sldLayoutId id="2147483886" r:id="rId6"/>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000" kern="1200">
          <a:solidFill>
            <a:srgbClr val="1C1C1C"/>
          </a:solidFill>
          <a:latin typeface="Sassoon Infant Md" panose="02000603050000020003" pitchFamily="50" charset="0"/>
          <a:ea typeface="+mj-ea"/>
          <a:cs typeface="+mj-cs"/>
        </a:defRPr>
      </a:lvl1pPr>
      <a:lvl2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2pPr>
      <a:lvl3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3pPr>
      <a:lvl4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4pPr>
      <a:lvl5pPr algn="l" rtl="0" eaLnBrk="0" fontAlgn="base" hangingPunct="0">
        <a:lnSpc>
          <a:spcPct val="90000"/>
        </a:lnSpc>
        <a:spcBef>
          <a:spcPct val="0"/>
        </a:spcBef>
        <a:spcAft>
          <a:spcPct val="0"/>
        </a:spcAft>
        <a:defRPr sz="4000">
          <a:solidFill>
            <a:srgbClr val="1C1C1C"/>
          </a:solidFill>
          <a:latin typeface="Sassoon Infant Md" panose="02000603050000020003" pitchFamily="50" charset="0"/>
        </a:defRPr>
      </a:lvl5pPr>
      <a:lvl6pPr marL="457200" algn="l" rtl="0" fontAlgn="base">
        <a:lnSpc>
          <a:spcPct val="90000"/>
        </a:lnSpc>
        <a:spcBef>
          <a:spcPct val="0"/>
        </a:spcBef>
        <a:spcAft>
          <a:spcPct val="0"/>
        </a:spcAft>
        <a:defRPr sz="4000">
          <a:solidFill>
            <a:srgbClr val="1C1C1C"/>
          </a:solidFill>
          <a:latin typeface="Sassoon Infant Md" panose="02000603050000020003" pitchFamily="50" charset="0"/>
        </a:defRPr>
      </a:lvl6pPr>
      <a:lvl7pPr marL="914400" algn="l" rtl="0" fontAlgn="base">
        <a:lnSpc>
          <a:spcPct val="90000"/>
        </a:lnSpc>
        <a:spcBef>
          <a:spcPct val="0"/>
        </a:spcBef>
        <a:spcAft>
          <a:spcPct val="0"/>
        </a:spcAft>
        <a:defRPr sz="4000">
          <a:solidFill>
            <a:srgbClr val="1C1C1C"/>
          </a:solidFill>
          <a:latin typeface="Sassoon Infant Md" panose="02000603050000020003" pitchFamily="50" charset="0"/>
        </a:defRPr>
      </a:lvl7pPr>
      <a:lvl8pPr marL="1371600" algn="l" rtl="0" fontAlgn="base">
        <a:lnSpc>
          <a:spcPct val="90000"/>
        </a:lnSpc>
        <a:spcBef>
          <a:spcPct val="0"/>
        </a:spcBef>
        <a:spcAft>
          <a:spcPct val="0"/>
        </a:spcAft>
        <a:defRPr sz="4000">
          <a:solidFill>
            <a:srgbClr val="1C1C1C"/>
          </a:solidFill>
          <a:latin typeface="Sassoon Infant Md" panose="02000603050000020003" pitchFamily="50" charset="0"/>
        </a:defRPr>
      </a:lvl8pPr>
      <a:lvl9pPr marL="1828800" algn="l" rtl="0" fontAlgn="base">
        <a:lnSpc>
          <a:spcPct val="90000"/>
        </a:lnSpc>
        <a:spcBef>
          <a:spcPct val="0"/>
        </a:spcBef>
        <a:spcAft>
          <a:spcPct val="0"/>
        </a:spcAft>
        <a:defRPr sz="4000">
          <a:solidFill>
            <a:srgbClr val="1C1C1C"/>
          </a:solidFill>
          <a:latin typeface="Sassoon Infant Md" panose="02000603050000020003" pitchFamily="50"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jpe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jpe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8.png"/><Relationship Id="rId5" Type="http://schemas.openxmlformats.org/officeDocument/2006/relationships/image" Target="../media/image3.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3000" r="-3000"/>
          </a:stretch>
        </a:blipFill>
        <a:effectLst/>
      </p:bgPr>
    </p:bg>
    <p:spTree>
      <p:nvGrpSpPr>
        <p:cNvPr id="1" name=""/>
        <p:cNvGrpSpPr/>
        <p:nvPr/>
      </p:nvGrpSpPr>
      <p:grpSpPr>
        <a:xfrm>
          <a:off x="0" y="0"/>
          <a:ext cx="0" cy="0"/>
          <a:chOff x="0" y="0"/>
          <a:chExt cx="0" cy="0"/>
        </a:xfrm>
      </p:grpSpPr>
      <p:sp>
        <p:nvSpPr>
          <p:cNvPr id="3" name="Rounded Rectangle 2"/>
          <p:cNvSpPr/>
          <p:nvPr/>
        </p:nvSpPr>
        <p:spPr>
          <a:xfrm>
            <a:off x="2045368" y="5149516"/>
            <a:ext cx="6340643" cy="15280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5"/>
          <p:cNvSpPr txBox="1">
            <a:spLocks/>
          </p:cNvSpPr>
          <p:nvPr/>
        </p:nvSpPr>
        <p:spPr bwMode="auto">
          <a:xfrm>
            <a:off x="2358190" y="5005136"/>
            <a:ext cx="6169192" cy="76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180000" tIns="252000" rIns="252000" bIns="180000"/>
          <a:lstStyle>
            <a:lvl1pPr marL="228600" indent="-228600">
              <a:lnSpc>
                <a:spcPct val="90000"/>
              </a:lnSpc>
              <a:spcBef>
                <a:spcPts val="1000"/>
              </a:spcBef>
              <a:buFont typeface="Arial" panose="020B0604020202020204" pitchFamily="34" charset="0"/>
              <a:buChar char="•"/>
              <a:defRPr>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9pPr>
          </a:lstStyle>
          <a:p>
            <a:pPr marL="0" indent="0">
              <a:lnSpc>
                <a:spcPct val="100000"/>
              </a:lnSpc>
              <a:buNone/>
            </a:pPr>
            <a:r>
              <a:rPr lang="en-GB" altLang="en-US" dirty="0" smtClean="0">
                <a:latin typeface="Twinkl" pitchFamily="2" charset="0"/>
              </a:rPr>
              <a:t>Thursday 28</a:t>
            </a:r>
            <a:r>
              <a:rPr lang="en-GB" altLang="en-US" baseline="30000" dirty="0" smtClean="0">
                <a:latin typeface="Twinkl" pitchFamily="2" charset="0"/>
              </a:rPr>
              <a:t>th</a:t>
            </a:r>
            <a:r>
              <a:rPr lang="en-GB" altLang="en-US" dirty="0" smtClean="0">
                <a:latin typeface="Twinkl" pitchFamily="2" charset="0"/>
              </a:rPr>
              <a:t> January</a:t>
            </a:r>
          </a:p>
          <a:p>
            <a:pPr marL="0" indent="0">
              <a:lnSpc>
                <a:spcPct val="100000"/>
              </a:lnSpc>
              <a:buNone/>
            </a:pPr>
            <a:r>
              <a:rPr lang="en-GB" altLang="en-US" dirty="0" smtClean="0">
                <a:latin typeface="Twinkl" pitchFamily="2" charset="0"/>
              </a:rPr>
              <a:t>Can I</a:t>
            </a:r>
            <a:r>
              <a:rPr lang="en-GB" altLang="en-US" dirty="0" smtClean="0">
                <a:latin typeface="Twinkl" pitchFamily="2" charset="0"/>
              </a:rPr>
              <a:t> </a:t>
            </a:r>
            <a:r>
              <a:rPr lang="en-GB" altLang="en-US" dirty="0">
                <a:latin typeface="Twinkl" pitchFamily="2" charset="0"/>
              </a:rPr>
              <a:t>identify what a healthy lifestyle consists </a:t>
            </a:r>
            <a:r>
              <a:rPr lang="en-GB" altLang="en-US" dirty="0" smtClean="0">
                <a:latin typeface="Twinkl" pitchFamily="2" charset="0"/>
              </a:rPr>
              <a:t>of?</a:t>
            </a:r>
            <a:endParaRPr lang="en-GB" altLang="en-US" dirty="0">
              <a:latin typeface="Twinkl" pitchFamily="2" charset="0"/>
            </a:endParaRPr>
          </a:p>
          <a:p>
            <a:pPr marL="0" indent="0">
              <a:lnSpc>
                <a:spcPct val="100000"/>
              </a:lnSpc>
              <a:buNone/>
            </a:pPr>
            <a:r>
              <a:rPr lang="en-GB" altLang="en-US" dirty="0" smtClean="0">
                <a:latin typeface="Twinkl" pitchFamily="2" charset="0"/>
              </a:rPr>
              <a:t>Can I </a:t>
            </a:r>
            <a:r>
              <a:rPr lang="en-GB" altLang="en-US" dirty="0">
                <a:latin typeface="Twinkl" pitchFamily="2" charset="0"/>
              </a:rPr>
              <a:t>describe the impact of diet and exercise on the human </a:t>
            </a:r>
            <a:r>
              <a:rPr lang="en-GB" altLang="en-US" dirty="0" smtClean="0">
                <a:latin typeface="Twinkl" pitchFamily="2" charset="0"/>
              </a:rPr>
              <a:t>body?</a:t>
            </a:r>
            <a:endParaRPr lang="en-GB" altLang="en-US" dirty="0">
              <a:latin typeface="Twinkl"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2" name="Rounded Rectangle 31"/>
          <p:cNvSpPr/>
          <p:nvPr/>
        </p:nvSpPr>
        <p:spPr>
          <a:xfrm>
            <a:off x="4975225" y="1576388"/>
            <a:ext cx="3521075" cy="4605337"/>
          </a:xfrm>
          <a:prstGeom prst="roundRect">
            <a:avLst>
              <a:gd name="adj" fmla="val 2464"/>
            </a:avLst>
          </a:prstGeom>
          <a:solidFill>
            <a:srgbClr val="F8A9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 name="Rounded Rectangle 19"/>
          <p:cNvSpPr/>
          <p:nvPr/>
        </p:nvSpPr>
        <p:spPr>
          <a:xfrm>
            <a:off x="635000" y="1576388"/>
            <a:ext cx="4138613" cy="4605337"/>
          </a:xfrm>
          <a:prstGeom prst="roundRect">
            <a:avLst>
              <a:gd name="adj" fmla="val 2464"/>
            </a:avLst>
          </a:prstGeom>
          <a:solidFill>
            <a:srgbClr val="FFA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58788" y="712788"/>
            <a:ext cx="8220075" cy="631825"/>
          </a:xfrm>
        </p:spPr>
        <p:txBody>
          <a:bodyPr>
            <a:normAutofit fontScale="90000"/>
          </a:bodyPr>
          <a:lstStyle/>
          <a:p>
            <a:pPr algn="ctr" eaLnBrk="1" hangingPunct="1">
              <a:defRPr/>
            </a:pPr>
            <a:r>
              <a:rPr lang="en-GB" dirty="0" smtClean="0"/>
              <a:t>Compare</a:t>
            </a:r>
            <a:endParaRPr lang="en-GB" altLang="en-US" dirty="0" smtClean="0"/>
          </a:p>
        </p:txBody>
      </p:sp>
      <p:sp>
        <p:nvSpPr>
          <p:cNvPr id="28677" name="Rectangle 4"/>
          <p:cNvSpPr>
            <a:spLocks noChangeArrowheads="1"/>
          </p:cNvSpPr>
          <p:nvPr/>
        </p:nvSpPr>
        <p:spPr bwMode="auto">
          <a:xfrm>
            <a:off x="5638800" y="2316163"/>
            <a:ext cx="2460625"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9pPr>
          </a:lstStyle>
          <a:p>
            <a:pPr>
              <a:lnSpc>
                <a:spcPct val="100000"/>
              </a:lnSpc>
              <a:spcBef>
                <a:spcPct val="0"/>
              </a:spcBef>
              <a:spcAft>
                <a:spcPts val="1200"/>
              </a:spcAft>
              <a:buFontTx/>
              <a:buNone/>
            </a:pPr>
            <a:r>
              <a:rPr lang="en-GB" altLang="en-US">
                <a:solidFill>
                  <a:schemeClr val="tx1"/>
                </a:solidFill>
              </a:rPr>
              <a:t>In your groups, compare the brochures, posters and information texts you have created.</a:t>
            </a:r>
          </a:p>
          <a:p>
            <a:pPr>
              <a:lnSpc>
                <a:spcPct val="100000"/>
              </a:lnSpc>
              <a:spcBef>
                <a:spcPct val="0"/>
              </a:spcBef>
              <a:spcAft>
                <a:spcPts val="1200"/>
              </a:spcAft>
              <a:buFontTx/>
              <a:buNone/>
            </a:pPr>
            <a:endParaRPr lang="en-GB" altLang="en-US">
              <a:solidFill>
                <a:schemeClr val="tx1"/>
              </a:solidFill>
            </a:endParaRPr>
          </a:p>
          <a:p>
            <a:pPr>
              <a:lnSpc>
                <a:spcPct val="100000"/>
              </a:lnSpc>
              <a:spcBef>
                <a:spcPct val="0"/>
              </a:spcBef>
              <a:spcAft>
                <a:spcPts val="1200"/>
              </a:spcAft>
              <a:buFontTx/>
              <a:buNone/>
            </a:pPr>
            <a:r>
              <a:rPr lang="en-GB" altLang="en-US">
                <a:solidFill>
                  <a:schemeClr val="tx1"/>
                </a:solidFill>
              </a:rPr>
              <a:t>Discuss what makes each of these a good method for sharing information about a healthy lifestyle. </a:t>
            </a:r>
          </a:p>
        </p:txBody>
      </p:sp>
      <p:pic>
        <p:nvPicPr>
          <p:cNvPr id="28678" name="Group Work"/>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5"/>
          <a:stretch>
            <a:fillRect/>
          </a:stretch>
        </p:blipFill>
        <p:spPr>
          <a:xfrm>
            <a:off x="806450" y="1724025"/>
            <a:ext cx="3354388" cy="2371725"/>
          </a:xfrm>
          <a:prstGeom prst="rect">
            <a:avLst/>
          </a:prstGeom>
          <a:effectLst>
            <a:outerShdw blurRad="50800" dist="38100" dir="18900000" algn="bl" rotWithShape="0">
              <a:prstClr val="black">
                <a:alpha val="40000"/>
              </a:prstClr>
            </a:outerShdw>
          </a:effectLst>
        </p:spPr>
      </p:pic>
      <p:pic>
        <p:nvPicPr>
          <p:cNvPr id="24" name="Picture 23"/>
          <p:cNvPicPr>
            <a:picLocks noChangeAspect="1"/>
          </p:cNvPicPr>
          <p:nvPr/>
        </p:nvPicPr>
        <p:blipFill>
          <a:blip r:embed="rId6"/>
          <a:stretch>
            <a:fillRect/>
          </a:stretch>
        </p:blipFill>
        <p:spPr>
          <a:xfrm rot="175337">
            <a:off x="739775" y="3305175"/>
            <a:ext cx="3929063" cy="2778125"/>
          </a:xfrm>
          <a:prstGeom prst="rect">
            <a:avLst/>
          </a:prstGeom>
          <a:effectLst>
            <a:outerShdw blurRad="50800" dist="38100" dir="18900000" algn="bl" rotWithShape="0">
              <a:prstClr val="black">
                <a:alpha val="40000"/>
              </a:prstClr>
            </a:outerShdw>
          </a:effectLst>
        </p:spPr>
      </p:pic>
      <p:pic>
        <p:nvPicPr>
          <p:cNvPr id="25" name="Picture 24"/>
          <p:cNvPicPr>
            <a:picLocks noChangeAspect="1"/>
          </p:cNvPicPr>
          <p:nvPr/>
        </p:nvPicPr>
        <p:blipFill>
          <a:blip r:embed="rId7"/>
          <a:stretch>
            <a:fillRect/>
          </a:stretch>
        </p:blipFill>
        <p:spPr>
          <a:xfrm rot="21421202">
            <a:off x="2116138" y="1682750"/>
            <a:ext cx="2643187" cy="3736975"/>
          </a:xfrm>
          <a:prstGeom prst="rect">
            <a:avLst/>
          </a:prstGeom>
          <a:effectLst>
            <a:outerShdw blurRad="63500" sx="102000" sy="102000" algn="ctr" rotWithShape="0">
              <a:prstClr val="black">
                <a:alpha val="40000"/>
              </a:prstClr>
            </a:outerShdw>
          </a:effectLst>
        </p:spPr>
      </p:pic>
      <p:pic>
        <p:nvPicPr>
          <p:cNvPr id="28682"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7790044">
            <a:off x="1439863" y="3598863"/>
            <a:ext cx="13398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635000" y="1639888"/>
            <a:ext cx="7867650" cy="4541837"/>
          </a:xfrm>
          <a:prstGeom prst="roundRect">
            <a:avLst>
              <a:gd name="adj" fmla="val 2464"/>
            </a:avLst>
          </a:prstGeom>
          <a:solidFill>
            <a:srgbClr val="6588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84188" y="776288"/>
            <a:ext cx="8220075" cy="631825"/>
          </a:xfrm>
        </p:spPr>
        <p:txBody>
          <a:bodyPr>
            <a:normAutofit fontScale="90000"/>
          </a:bodyPr>
          <a:lstStyle/>
          <a:p>
            <a:pPr algn="ctr" eaLnBrk="1" hangingPunct="1">
              <a:defRPr/>
            </a:pPr>
            <a:r>
              <a:rPr lang="en-GB" dirty="0" smtClean="0">
                <a:latin typeface="Twinkl" pitchFamily="2" charset="0"/>
              </a:rPr>
              <a:t>How to Have a Healthy Lifestyle</a:t>
            </a:r>
            <a:endParaRPr lang="en-GB" altLang="en-US" dirty="0" smtClean="0">
              <a:latin typeface="Twinkl" pitchFamily="2" charset="0"/>
            </a:endParaRPr>
          </a:p>
        </p:txBody>
      </p:sp>
      <p:sp>
        <p:nvSpPr>
          <p:cNvPr id="12292" name="Rectangle 3"/>
          <p:cNvSpPr>
            <a:spLocks noChangeArrowheads="1"/>
          </p:cNvSpPr>
          <p:nvPr/>
        </p:nvSpPr>
        <p:spPr bwMode="auto">
          <a:xfrm>
            <a:off x="1244600" y="2862263"/>
            <a:ext cx="28924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r>
              <a:rPr lang="en-GB" altLang="en-US" sz="2000" dirty="0">
                <a:latin typeface="Twinkl" pitchFamily="2" charset="0"/>
              </a:rPr>
              <a:t>We are going to find out what the body needs to stay healthy. </a:t>
            </a:r>
          </a:p>
          <a:p>
            <a:endParaRPr lang="en-GB" altLang="en-US" sz="2000" dirty="0">
              <a:latin typeface="Twinkl" pitchFamily="2" charset="0"/>
            </a:endParaRPr>
          </a:p>
          <a:p>
            <a:r>
              <a:rPr lang="en-GB" altLang="en-US" sz="2000" dirty="0">
                <a:latin typeface="Twinkl" pitchFamily="2" charset="0"/>
              </a:rPr>
              <a:t>Take notes on your </a:t>
            </a:r>
            <a:r>
              <a:rPr lang="en-GB" altLang="en-US" sz="2000" b="1" dirty="0">
                <a:latin typeface="Twinkl" pitchFamily="2" charset="0"/>
              </a:rPr>
              <a:t>Diet and Exercise Planning Sheet</a:t>
            </a:r>
            <a:r>
              <a:rPr lang="en-GB" altLang="en-US" sz="2000" dirty="0">
                <a:latin typeface="Twinkl" pitchFamily="2" charset="0"/>
              </a:rPr>
              <a:t>.</a:t>
            </a:r>
          </a:p>
        </p:txBody>
      </p:sp>
      <p:pic>
        <p:nvPicPr>
          <p:cNvPr id="5" name="Picture 4"/>
          <p:cNvPicPr>
            <a:picLocks noChangeAspect="1"/>
          </p:cNvPicPr>
          <p:nvPr/>
        </p:nvPicPr>
        <p:blipFill>
          <a:blip r:embed="rId6"/>
          <a:stretch>
            <a:fillRect/>
          </a:stretch>
        </p:blipFill>
        <p:spPr>
          <a:xfrm>
            <a:off x="4881563" y="1951038"/>
            <a:ext cx="2876550" cy="4068762"/>
          </a:xfrm>
          <a:prstGeom prst="rect">
            <a:avLst/>
          </a:prstGeom>
          <a:effectLst>
            <a:outerShdw blurRad="50800" dist="38100" dir="5400000" algn="t" rotWithShape="0">
              <a:prstClr val="black">
                <a:alpha val="40000"/>
              </a:prstClr>
            </a:outerShdw>
          </a:effectLst>
        </p:spPr>
      </p:pic>
      <p:cxnSp>
        <p:nvCxnSpPr>
          <p:cNvPr id="11" name="Curved Connector 10"/>
          <p:cNvCxnSpPr/>
          <p:nvPr/>
        </p:nvCxnSpPr>
        <p:spPr>
          <a:xfrm flipV="1">
            <a:off x="3992563" y="3630613"/>
            <a:ext cx="1203325" cy="987425"/>
          </a:xfrm>
          <a:prstGeom prst="curvedConnector3">
            <a:avLst>
              <a:gd name="adj1" fmla="val 53008"/>
            </a:avLst>
          </a:prstGeom>
          <a:ln w="57150">
            <a:solidFill>
              <a:srgbClr val="F8A9A9"/>
            </a:solidFill>
            <a:tailEnd type="triangle"/>
          </a:ln>
        </p:spPr>
        <p:style>
          <a:lnRef idx="1">
            <a:schemeClr val="accent1"/>
          </a:lnRef>
          <a:fillRef idx="0">
            <a:schemeClr val="accent1"/>
          </a:fillRef>
          <a:effectRef idx="0">
            <a:schemeClr val="accent1"/>
          </a:effectRef>
          <a:fontRef idx="minor">
            <a:schemeClr val="tx1"/>
          </a:fontRef>
        </p:style>
      </p:cxn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72126" y="1484312"/>
            <a:ext cx="1447799" cy="144779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836613" y="1350963"/>
            <a:ext cx="7443787" cy="3343275"/>
          </a:xfrm>
          <a:prstGeom prst="rect">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84188" y="642938"/>
            <a:ext cx="8220075" cy="631825"/>
          </a:xfrm>
        </p:spPr>
        <p:txBody>
          <a:bodyPr>
            <a:normAutofit fontScale="90000"/>
          </a:bodyPr>
          <a:lstStyle/>
          <a:p>
            <a:pPr algn="ctr" eaLnBrk="1" hangingPunct="1">
              <a:defRPr/>
            </a:pPr>
            <a:r>
              <a:rPr lang="en-GB" dirty="0" smtClean="0">
                <a:latin typeface="Twinkl" pitchFamily="2" charset="0"/>
              </a:rPr>
              <a:t>What is a Healthy Diet?</a:t>
            </a:r>
            <a:endParaRPr lang="en-GB" altLang="en-US" dirty="0" smtClean="0">
              <a:latin typeface="Twinkl" pitchFamily="2" charset="0"/>
            </a:endParaRPr>
          </a:p>
        </p:txBody>
      </p:sp>
      <p:sp>
        <p:nvSpPr>
          <p:cNvPr id="2" name="Rectangle 1"/>
          <p:cNvSpPr>
            <a:spLocks noChangeArrowheads="1"/>
          </p:cNvSpPr>
          <p:nvPr/>
        </p:nvSpPr>
        <p:spPr bwMode="auto">
          <a:xfrm>
            <a:off x="836613" y="1366838"/>
            <a:ext cx="4470400"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spAutoFit/>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a:spcAft>
                <a:spcPts val="600"/>
              </a:spcAft>
            </a:pPr>
            <a:r>
              <a:rPr lang="en-GB" altLang="en-US" sz="1600" b="1">
                <a:latin typeface="Twinkl" pitchFamily="2" charset="0"/>
              </a:rPr>
              <a:t>Healthy Diet:</a:t>
            </a:r>
          </a:p>
          <a:p>
            <a:pPr>
              <a:spcAft>
                <a:spcPts val="600"/>
              </a:spcAft>
            </a:pPr>
            <a:r>
              <a:rPr lang="en-GB" altLang="en-US" sz="1600">
                <a:latin typeface="Twinkl" pitchFamily="2" charset="0"/>
              </a:rPr>
              <a:t>A healthy diet involves eating the right types of nutrients in the right amounts. This is also called a ‘balanced diet’.  Each of these nutrient types should be consumed over the course of </a:t>
            </a:r>
            <a:r>
              <a:rPr lang="en-GB" altLang="en-US" sz="1600" b="1">
                <a:latin typeface="Twinkl" pitchFamily="2" charset="0"/>
              </a:rPr>
              <a:t>each day but not necessarily at each meal!</a:t>
            </a:r>
          </a:p>
          <a:p>
            <a:pPr>
              <a:spcAft>
                <a:spcPts val="600"/>
              </a:spcAft>
            </a:pPr>
            <a:r>
              <a:rPr lang="en-GB" altLang="en-US" sz="1600">
                <a:latin typeface="Twinkl" pitchFamily="2" charset="0"/>
              </a:rPr>
              <a:t>One way to make sure that you eat a healthy diet is to ensure that you eat a variety of different foods. There may be certain foods that you don’t like, but make sure that you find alternatives or substitutes so that your diet is still balanced.</a:t>
            </a:r>
          </a:p>
        </p:txBody>
      </p:sp>
      <p:sp>
        <p:nvSpPr>
          <p:cNvPr id="13" name="Rectangle 12"/>
          <p:cNvSpPr>
            <a:spLocks noChangeArrowheads="1"/>
          </p:cNvSpPr>
          <p:nvPr/>
        </p:nvSpPr>
        <p:spPr bwMode="auto">
          <a:xfrm>
            <a:off x="836613" y="4640263"/>
            <a:ext cx="7443787"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108000" rIns="108000" bIns="108000">
            <a:spAutoFit/>
          </a:bodyPr>
          <a:lstStyle>
            <a:lvl1pPr>
              <a:defRPr>
                <a:solidFill>
                  <a:schemeClr val="tx1"/>
                </a:solidFill>
                <a:latin typeface="Sassoon Infant Rg" panose="02000503030000020003" pitchFamily="50" charset="0"/>
              </a:defRPr>
            </a:lvl1pPr>
            <a:lvl2pPr marL="742950" indent="-285750">
              <a:defRPr>
                <a:solidFill>
                  <a:schemeClr val="tx1"/>
                </a:solidFill>
                <a:latin typeface="Sassoon Infant Rg" panose="02000503030000020003" pitchFamily="50" charset="0"/>
              </a:defRPr>
            </a:lvl2pPr>
            <a:lvl3pPr marL="1143000" indent="-228600">
              <a:defRPr>
                <a:solidFill>
                  <a:schemeClr val="tx1"/>
                </a:solidFill>
                <a:latin typeface="Sassoon Infant Rg" panose="02000503030000020003" pitchFamily="50" charset="0"/>
              </a:defRPr>
            </a:lvl3pPr>
            <a:lvl4pPr marL="1600200" indent="-228600">
              <a:defRPr>
                <a:solidFill>
                  <a:schemeClr val="tx1"/>
                </a:solidFill>
                <a:latin typeface="Sassoon Infant Rg" panose="02000503030000020003" pitchFamily="50" charset="0"/>
              </a:defRPr>
            </a:lvl4pPr>
            <a:lvl5pPr marL="2057400" indent="-228600">
              <a:defRPr>
                <a:solidFill>
                  <a:schemeClr val="tx1"/>
                </a:solidFill>
                <a:latin typeface="Sassoon Infant Rg" panose="02000503030000020003" pitchFamily="50" charset="0"/>
              </a:defRPr>
            </a:lvl5pPr>
            <a:lvl6pPr marL="2514600" indent="-228600" eaLnBrk="0" fontAlgn="base" hangingPunct="0">
              <a:spcBef>
                <a:spcPct val="0"/>
              </a:spcBef>
              <a:spcAft>
                <a:spcPct val="0"/>
              </a:spcAft>
              <a:defRPr>
                <a:solidFill>
                  <a:schemeClr val="tx1"/>
                </a:solidFill>
                <a:latin typeface="Sassoon Infant Rg" panose="02000503030000020003" pitchFamily="50" charset="0"/>
              </a:defRPr>
            </a:lvl6pPr>
            <a:lvl7pPr marL="2971800" indent="-228600" eaLnBrk="0" fontAlgn="base" hangingPunct="0">
              <a:spcBef>
                <a:spcPct val="0"/>
              </a:spcBef>
              <a:spcAft>
                <a:spcPct val="0"/>
              </a:spcAft>
              <a:defRPr>
                <a:solidFill>
                  <a:schemeClr val="tx1"/>
                </a:solidFill>
                <a:latin typeface="Sassoon Infant Rg" panose="02000503030000020003" pitchFamily="50" charset="0"/>
              </a:defRPr>
            </a:lvl7pPr>
            <a:lvl8pPr marL="3429000" indent="-228600" eaLnBrk="0" fontAlgn="base" hangingPunct="0">
              <a:spcBef>
                <a:spcPct val="0"/>
              </a:spcBef>
              <a:spcAft>
                <a:spcPct val="0"/>
              </a:spcAft>
              <a:defRPr>
                <a:solidFill>
                  <a:schemeClr val="tx1"/>
                </a:solidFill>
                <a:latin typeface="Sassoon Infant Rg" panose="02000503030000020003" pitchFamily="50" charset="0"/>
              </a:defRPr>
            </a:lvl8pPr>
            <a:lvl9pPr marL="3886200" indent="-228600" eaLnBrk="0" fontAlgn="base" hangingPunct="0">
              <a:spcBef>
                <a:spcPct val="0"/>
              </a:spcBef>
              <a:spcAft>
                <a:spcPct val="0"/>
              </a:spcAft>
              <a:defRPr>
                <a:solidFill>
                  <a:schemeClr val="tx1"/>
                </a:solidFill>
                <a:latin typeface="Sassoon Infant Rg" panose="02000503030000020003" pitchFamily="50" charset="0"/>
              </a:defRPr>
            </a:lvl9pPr>
          </a:lstStyle>
          <a:p>
            <a:pPr>
              <a:spcAft>
                <a:spcPts val="600"/>
              </a:spcAft>
            </a:pPr>
            <a:r>
              <a:rPr lang="en-GB" altLang="en-US" sz="1600" b="1">
                <a:latin typeface="Twinkl" pitchFamily="2" charset="0"/>
              </a:rPr>
              <a:t>Unhealthy Diet:		</a:t>
            </a:r>
          </a:p>
          <a:p>
            <a:pPr>
              <a:spcAft>
                <a:spcPts val="600"/>
              </a:spcAft>
            </a:pPr>
            <a:r>
              <a:rPr lang="en-GB" altLang="en-US" sz="1600">
                <a:latin typeface="Twinkl" pitchFamily="2" charset="0"/>
              </a:rPr>
              <a:t>An unhealthy diet is one which is not balanced – too much of some nutrient groups are eaten and not enough of the others. It is recognised that eating too much fat is bad for humans, however it needs to be remembered that eating, say, apples all day every day is not healthy either!! </a:t>
            </a:r>
          </a:p>
        </p:txBody>
      </p:sp>
      <p:pic>
        <p:nvPicPr>
          <p:cNvPr id="11" name="Picture 10"/>
          <p:cNvPicPr>
            <a:picLocks noChangeAspect="1"/>
          </p:cNvPicPr>
          <p:nvPr/>
        </p:nvPicPr>
        <p:blipFill rotWithShape="1">
          <a:blip r:embed="rId4"/>
          <a:srcRect l="41205" t="8363" r="20183" b="11766"/>
          <a:stretch/>
        </p:blipFill>
        <p:spPr>
          <a:xfrm>
            <a:off x="5522913" y="1512888"/>
            <a:ext cx="2352675" cy="3438525"/>
          </a:xfrm>
          <a:prstGeom prst="rect">
            <a:avLst/>
          </a:prstGeom>
          <a:ln w="19050">
            <a:solidFill>
              <a:schemeClr val="tx1"/>
            </a:solidFill>
          </a:ln>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500"/>
                                        <p:tgtEl>
                                          <p:spTgt spid="13">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xEl>
                                              <p:pRg st="1" end="1"/>
                                            </p:txEl>
                                          </p:spTgt>
                                        </p:tgtEl>
                                        <p:attrNameLst>
                                          <p:attrName>style.visibility</p:attrName>
                                        </p:attrNameLst>
                                      </p:cBhvr>
                                      <p:to>
                                        <p:strVal val="visible"/>
                                      </p:to>
                                    </p:set>
                                    <p:animEffect transition="in" filter="fade">
                                      <p:cBhvr>
                                        <p:cTn id="23"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 name="Rounded Rectangle 11"/>
          <p:cNvSpPr/>
          <p:nvPr/>
        </p:nvSpPr>
        <p:spPr>
          <a:xfrm>
            <a:off x="620713" y="1620838"/>
            <a:ext cx="7859712" cy="4548187"/>
          </a:xfrm>
          <a:prstGeom prst="roundRect">
            <a:avLst>
              <a:gd name="adj" fmla="val 2464"/>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84188" y="617538"/>
            <a:ext cx="8220075" cy="631825"/>
          </a:xfrm>
        </p:spPr>
        <p:txBody>
          <a:bodyPr>
            <a:normAutofit fontScale="90000"/>
          </a:bodyPr>
          <a:lstStyle/>
          <a:p>
            <a:pPr algn="ctr" eaLnBrk="1" hangingPunct="1">
              <a:defRPr/>
            </a:pPr>
            <a:r>
              <a:rPr lang="en-GB" altLang="en-US" dirty="0"/>
              <a:t>How to Have a Healthy Lifestyle</a:t>
            </a:r>
          </a:p>
        </p:txBody>
      </p:sp>
      <p:sp>
        <p:nvSpPr>
          <p:cNvPr id="11" name="Rectangle 10"/>
          <p:cNvSpPr/>
          <p:nvPr/>
        </p:nvSpPr>
        <p:spPr>
          <a:xfrm>
            <a:off x="2693988" y="1196975"/>
            <a:ext cx="3800475" cy="307975"/>
          </a:xfrm>
          <a:prstGeom prst="rect">
            <a:avLst/>
          </a:prstGeom>
        </p:spPr>
        <p:txBody>
          <a:bodyPr>
            <a:spAutoFit/>
          </a:bodyPr>
          <a:lstStyle/>
          <a:p>
            <a:pPr algn="ctr">
              <a:spcAft>
                <a:spcPts val="600"/>
              </a:spcAft>
              <a:defRPr/>
            </a:pPr>
            <a:r>
              <a:rPr lang="en-GB" sz="1400" b="1" dirty="0">
                <a:latin typeface="+mn-lt"/>
              </a:rPr>
              <a:t>What Is the Impact of a Healthy Diet?</a:t>
            </a:r>
            <a:endParaRPr lang="en-GB" sz="1400" dirty="0">
              <a:latin typeface="+mn-lt"/>
            </a:endParaRPr>
          </a:p>
        </p:txBody>
      </p:sp>
      <p:sp>
        <p:nvSpPr>
          <p:cNvPr id="2" name="Rectangle 1"/>
          <p:cNvSpPr/>
          <p:nvPr/>
        </p:nvSpPr>
        <p:spPr>
          <a:xfrm>
            <a:off x="793750" y="1827213"/>
            <a:ext cx="2522538" cy="1589087"/>
          </a:xfrm>
          <a:prstGeom prst="rect">
            <a:avLst/>
          </a:prstGeom>
        </p:spPr>
        <p:txBody>
          <a:bodyPr>
            <a:spAutoFit/>
          </a:bodyPr>
          <a:lstStyle/>
          <a:p>
            <a:pPr>
              <a:spcAft>
                <a:spcPts val="600"/>
              </a:spcAft>
              <a:defRPr/>
            </a:pPr>
            <a:r>
              <a:rPr lang="en-GB" sz="1400" dirty="0">
                <a:latin typeface="+mj-lt"/>
              </a:rPr>
              <a:t>Carbohydrates</a:t>
            </a:r>
            <a:r>
              <a:rPr lang="en-GB" sz="1400" dirty="0">
                <a:latin typeface="+mn-lt"/>
              </a:rPr>
              <a:t> give all cells energy. It also protects your muscles because if the body does not have enough energy it has to the use the protein tissues in muscles instead. This weakens muscles in the body. </a:t>
            </a:r>
          </a:p>
        </p:txBody>
      </p:sp>
      <p:sp>
        <p:nvSpPr>
          <p:cNvPr id="13" name="Rectangle 12"/>
          <p:cNvSpPr/>
          <p:nvPr/>
        </p:nvSpPr>
        <p:spPr>
          <a:xfrm>
            <a:off x="793750" y="4508500"/>
            <a:ext cx="2522538" cy="711200"/>
          </a:xfrm>
          <a:prstGeom prst="rect">
            <a:avLst/>
          </a:prstGeom>
        </p:spPr>
        <p:txBody>
          <a:bodyPr>
            <a:spAutoFit/>
          </a:bodyPr>
          <a:lstStyle/>
          <a:p>
            <a:pPr>
              <a:spcAft>
                <a:spcPts val="600"/>
              </a:spcAft>
              <a:defRPr/>
            </a:pPr>
            <a:r>
              <a:rPr lang="en-GB" sz="1400" dirty="0">
                <a:latin typeface="+mj-lt"/>
              </a:rPr>
              <a:t>Proteins</a:t>
            </a:r>
            <a:r>
              <a:rPr lang="en-GB" sz="1400" dirty="0">
                <a:latin typeface="+mn-lt"/>
              </a:rPr>
              <a:t> are needed to create muscles and organs. </a:t>
            </a:r>
          </a:p>
        </p:txBody>
      </p:sp>
      <p:sp>
        <p:nvSpPr>
          <p:cNvPr id="15" name="Rectangle 14"/>
          <p:cNvSpPr/>
          <p:nvPr/>
        </p:nvSpPr>
        <p:spPr>
          <a:xfrm>
            <a:off x="793750" y="3702050"/>
            <a:ext cx="2522538" cy="711200"/>
          </a:xfrm>
          <a:prstGeom prst="rect">
            <a:avLst/>
          </a:prstGeom>
        </p:spPr>
        <p:txBody>
          <a:bodyPr>
            <a:spAutoFit/>
          </a:bodyPr>
          <a:lstStyle/>
          <a:p>
            <a:pPr>
              <a:spcAft>
                <a:spcPts val="600"/>
              </a:spcAft>
              <a:defRPr/>
            </a:pPr>
            <a:r>
              <a:rPr lang="en-GB" sz="1400" dirty="0">
                <a:latin typeface="+mj-lt"/>
              </a:rPr>
              <a:t>Water </a:t>
            </a:r>
            <a:r>
              <a:rPr lang="en-GB" sz="1400" dirty="0">
                <a:latin typeface="+mn-lt"/>
              </a:rPr>
              <a:t>helps control your temperature via sweating.</a:t>
            </a:r>
          </a:p>
        </p:txBody>
      </p:sp>
      <p:sp>
        <p:nvSpPr>
          <p:cNvPr id="16" name="Rectangle 15"/>
          <p:cNvSpPr/>
          <p:nvPr/>
        </p:nvSpPr>
        <p:spPr>
          <a:xfrm>
            <a:off x="793750" y="5327650"/>
            <a:ext cx="2522538" cy="738188"/>
          </a:xfrm>
          <a:prstGeom prst="rect">
            <a:avLst/>
          </a:prstGeom>
        </p:spPr>
        <p:txBody>
          <a:bodyPr>
            <a:spAutoFit/>
          </a:bodyPr>
          <a:lstStyle/>
          <a:p>
            <a:pPr>
              <a:spcAft>
                <a:spcPts val="600"/>
              </a:spcAft>
              <a:defRPr/>
            </a:pPr>
            <a:r>
              <a:rPr lang="en-GB" sz="1400" dirty="0">
                <a:latin typeface="+mj-lt"/>
              </a:rPr>
              <a:t>Fibre: </a:t>
            </a:r>
            <a:r>
              <a:rPr lang="en-GB" sz="1400" dirty="0">
                <a:latin typeface="+mn-lt"/>
              </a:rPr>
              <a:t>Keeps your bowels - which include your large intestine healthy.</a:t>
            </a:r>
          </a:p>
        </p:txBody>
      </p:sp>
      <p:sp>
        <p:nvSpPr>
          <p:cNvPr id="17" name="Rectangle 16"/>
          <p:cNvSpPr/>
          <p:nvPr/>
        </p:nvSpPr>
        <p:spPr>
          <a:xfrm>
            <a:off x="5735638" y="3201988"/>
            <a:ext cx="2657475" cy="1816100"/>
          </a:xfrm>
          <a:prstGeom prst="rect">
            <a:avLst/>
          </a:prstGeom>
        </p:spPr>
        <p:txBody>
          <a:bodyPr>
            <a:spAutoFit/>
          </a:bodyPr>
          <a:lstStyle/>
          <a:p>
            <a:pPr>
              <a:spcAft>
                <a:spcPts val="600"/>
              </a:spcAft>
              <a:defRPr/>
            </a:pPr>
            <a:r>
              <a:rPr lang="en-GB" sz="1400" dirty="0">
                <a:latin typeface="+mj-lt"/>
              </a:rPr>
              <a:t>Water </a:t>
            </a:r>
            <a:r>
              <a:rPr lang="en-GB" sz="1400" dirty="0">
                <a:latin typeface="+mn-lt"/>
              </a:rPr>
              <a:t>half the weight of a human body is water! You can survive without food for longer than you can water. 92% of the volume of blood is water! Without blood your body would not be able to transport nutrients and oxygen. </a:t>
            </a:r>
          </a:p>
        </p:txBody>
      </p:sp>
      <p:sp>
        <p:nvSpPr>
          <p:cNvPr id="18" name="Rectangle 17"/>
          <p:cNvSpPr/>
          <p:nvPr/>
        </p:nvSpPr>
        <p:spPr>
          <a:xfrm>
            <a:off x="5735638" y="1827213"/>
            <a:ext cx="2657475" cy="739775"/>
          </a:xfrm>
          <a:prstGeom prst="rect">
            <a:avLst/>
          </a:prstGeom>
        </p:spPr>
        <p:txBody>
          <a:bodyPr>
            <a:spAutoFit/>
          </a:bodyPr>
          <a:lstStyle/>
          <a:p>
            <a:pPr>
              <a:spcAft>
                <a:spcPts val="600"/>
              </a:spcAft>
              <a:defRPr/>
            </a:pPr>
            <a:r>
              <a:rPr lang="en-GB" sz="1400" dirty="0">
                <a:latin typeface="+mj-lt"/>
              </a:rPr>
              <a:t>Fats </a:t>
            </a:r>
            <a:r>
              <a:rPr lang="en-GB" sz="1400" dirty="0">
                <a:latin typeface="+mn-lt"/>
              </a:rPr>
              <a:t>are needed for every cell membrane - the membrane holds the cell together.  Brain tissue is rich in fat. Fat is used to create hormones.</a:t>
            </a:r>
          </a:p>
        </p:txBody>
      </p:sp>
      <p:sp>
        <p:nvSpPr>
          <p:cNvPr id="19" name="Rectangle 18"/>
          <p:cNvSpPr/>
          <p:nvPr/>
        </p:nvSpPr>
        <p:spPr>
          <a:xfrm>
            <a:off x="5735638" y="5327650"/>
            <a:ext cx="2657475" cy="738188"/>
          </a:xfrm>
          <a:prstGeom prst="rect">
            <a:avLst/>
          </a:prstGeom>
        </p:spPr>
        <p:txBody>
          <a:bodyPr>
            <a:spAutoFit/>
          </a:bodyPr>
          <a:lstStyle/>
          <a:p>
            <a:pPr>
              <a:spcAft>
                <a:spcPts val="600"/>
              </a:spcAft>
              <a:defRPr/>
            </a:pPr>
            <a:r>
              <a:rPr lang="en-GB" sz="1400" dirty="0">
                <a:latin typeface="+mj-lt"/>
              </a:rPr>
              <a:t>Protein</a:t>
            </a:r>
            <a:r>
              <a:rPr lang="en-GB" sz="1400" dirty="0">
                <a:latin typeface="+mn-lt"/>
              </a:rPr>
              <a:t> is needed to make haemoglobin – the part of the red blood cells that carry oxygen.</a:t>
            </a:r>
          </a:p>
        </p:txBody>
      </p:sp>
      <p:pic>
        <p:nvPicPr>
          <p:cNvPr id="16396"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60725" y="1720850"/>
            <a:ext cx="2333625"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Arrow Connector 20"/>
          <p:cNvCxnSpPr/>
          <p:nvPr/>
        </p:nvCxnSpPr>
        <p:spPr>
          <a:xfrm>
            <a:off x="3178175" y="2870200"/>
            <a:ext cx="1846263" cy="2349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981325" y="3511550"/>
            <a:ext cx="2181225" cy="1376363"/>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868613" y="2846388"/>
            <a:ext cx="1131887" cy="1163637"/>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981325" y="2870200"/>
            <a:ext cx="1497013" cy="2017713"/>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2894013" y="3768725"/>
            <a:ext cx="1220787" cy="1931988"/>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4711700" y="4887913"/>
            <a:ext cx="950913" cy="8064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478338" y="1954213"/>
            <a:ext cx="1257300" cy="350837"/>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4649788" y="4497388"/>
            <a:ext cx="1085850" cy="115887"/>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 name="Rounded Rectangle 11"/>
          <p:cNvSpPr/>
          <p:nvPr/>
        </p:nvSpPr>
        <p:spPr>
          <a:xfrm>
            <a:off x="620713" y="1620838"/>
            <a:ext cx="7859712" cy="4548187"/>
          </a:xfrm>
          <a:prstGeom prst="roundRect">
            <a:avLst>
              <a:gd name="adj" fmla="val 2464"/>
            </a:avLst>
          </a:prstGeom>
          <a:solidFill>
            <a:srgbClr val="F8A9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84188" y="617538"/>
            <a:ext cx="8220075" cy="631825"/>
          </a:xfrm>
        </p:spPr>
        <p:txBody>
          <a:bodyPr>
            <a:normAutofit fontScale="90000"/>
          </a:bodyPr>
          <a:lstStyle/>
          <a:p>
            <a:pPr algn="ctr" eaLnBrk="1" hangingPunct="1">
              <a:defRPr/>
            </a:pPr>
            <a:r>
              <a:rPr lang="en-GB" altLang="en-US" dirty="0"/>
              <a:t>How to Have a Healthy Lifestyle</a:t>
            </a:r>
          </a:p>
        </p:txBody>
      </p:sp>
      <p:sp>
        <p:nvSpPr>
          <p:cNvPr id="11" name="Rectangle 10"/>
          <p:cNvSpPr/>
          <p:nvPr/>
        </p:nvSpPr>
        <p:spPr>
          <a:xfrm>
            <a:off x="2693988" y="1196975"/>
            <a:ext cx="3800475" cy="307975"/>
          </a:xfrm>
          <a:prstGeom prst="rect">
            <a:avLst/>
          </a:prstGeom>
        </p:spPr>
        <p:txBody>
          <a:bodyPr>
            <a:spAutoFit/>
          </a:bodyPr>
          <a:lstStyle/>
          <a:p>
            <a:pPr algn="ctr">
              <a:spcAft>
                <a:spcPts val="600"/>
              </a:spcAft>
              <a:defRPr/>
            </a:pPr>
            <a:r>
              <a:rPr lang="en-GB" sz="1400" b="1" dirty="0">
                <a:latin typeface="+mn-lt"/>
              </a:rPr>
              <a:t>What Is the Impact of a Healthy Diet?</a:t>
            </a:r>
            <a:endParaRPr lang="en-GB" sz="1400" dirty="0">
              <a:latin typeface="+mn-lt"/>
            </a:endParaRPr>
          </a:p>
        </p:txBody>
      </p:sp>
      <p:sp>
        <p:nvSpPr>
          <p:cNvPr id="2" name="Rectangle 1"/>
          <p:cNvSpPr/>
          <p:nvPr/>
        </p:nvSpPr>
        <p:spPr>
          <a:xfrm>
            <a:off x="719138" y="3694113"/>
            <a:ext cx="1981200" cy="1385887"/>
          </a:xfrm>
          <a:prstGeom prst="rect">
            <a:avLst/>
          </a:prstGeom>
        </p:spPr>
        <p:txBody>
          <a:bodyPr>
            <a:spAutoFit/>
          </a:bodyPr>
          <a:lstStyle/>
          <a:p>
            <a:pPr>
              <a:spcAft>
                <a:spcPts val="600"/>
              </a:spcAft>
              <a:defRPr/>
            </a:pPr>
            <a:r>
              <a:rPr lang="en-GB" sz="1200" dirty="0">
                <a:latin typeface="+mj-lt"/>
              </a:rPr>
              <a:t>Vitamin D </a:t>
            </a:r>
            <a:r>
              <a:rPr lang="en-GB" sz="1200" dirty="0">
                <a:latin typeface="+mn-lt"/>
              </a:rPr>
              <a:t>is essential as without it bones and teeth can’t absorb calcium. A diet without it leads to soft bones in children (rickets) and misshapen ones in adults (</a:t>
            </a:r>
            <a:r>
              <a:rPr lang="en-GB" sz="1200" dirty="0" err="1">
                <a:latin typeface="+mn-lt"/>
              </a:rPr>
              <a:t>osteomalacia</a:t>
            </a:r>
            <a:r>
              <a:rPr lang="en-GB" sz="1200" dirty="0">
                <a:latin typeface="+mn-lt"/>
              </a:rPr>
              <a:t>). </a:t>
            </a:r>
          </a:p>
        </p:txBody>
      </p:sp>
      <p:sp>
        <p:nvSpPr>
          <p:cNvPr id="13" name="Rectangle 12"/>
          <p:cNvSpPr/>
          <p:nvPr/>
        </p:nvSpPr>
        <p:spPr>
          <a:xfrm>
            <a:off x="719138" y="5091113"/>
            <a:ext cx="2566987" cy="1016000"/>
          </a:xfrm>
          <a:prstGeom prst="rect">
            <a:avLst/>
          </a:prstGeom>
        </p:spPr>
        <p:txBody>
          <a:bodyPr>
            <a:spAutoFit/>
          </a:bodyPr>
          <a:lstStyle/>
          <a:p>
            <a:pPr>
              <a:spcAft>
                <a:spcPts val="600"/>
              </a:spcAft>
              <a:defRPr/>
            </a:pPr>
            <a:r>
              <a:rPr lang="en-GB" sz="1200" dirty="0">
                <a:latin typeface="+mj-lt"/>
              </a:rPr>
              <a:t>Vitamin K </a:t>
            </a:r>
            <a:r>
              <a:rPr lang="en-GB" sz="1200" dirty="0">
                <a:latin typeface="+mn-lt"/>
              </a:rPr>
              <a:t>is needed to make blood clot – for example when you have a cut your blood clots. This is a result of the cells sticking together. This stops the body bleeding. </a:t>
            </a:r>
          </a:p>
        </p:txBody>
      </p:sp>
      <p:sp>
        <p:nvSpPr>
          <p:cNvPr id="15" name="Rectangle 14"/>
          <p:cNvSpPr/>
          <p:nvPr/>
        </p:nvSpPr>
        <p:spPr>
          <a:xfrm>
            <a:off x="5691188" y="1725613"/>
            <a:ext cx="2709862" cy="646112"/>
          </a:xfrm>
          <a:prstGeom prst="rect">
            <a:avLst/>
          </a:prstGeom>
        </p:spPr>
        <p:txBody>
          <a:bodyPr>
            <a:spAutoFit/>
          </a:bodyPr>
          <a:lstStyle/>
          <a:p>
            <a:pPr algn="r">
              <a:spcAft>
                <a:spcPts val="600"/>
              </a:spcAft>
              <a:defRPr/>
            </a:pPr>
            <a:r>
              <a:rPr lang="en-GB" sz="1200" dirty="0">
                <a:latin typeface="+mj-lt"/>
              </a:rPr>
              <a:t>Mineral: Calcium </a:t>
            </a:r>
            <a:r>
              <a:rPr lang="en-GB" sz="1200" dirty="0">
                <a:latin typeface="+mn-lt"/>
              </a:rPr>
              <a:t>is needed for your bones to strengthen. It is also needed to regulate your heartbeat. </a:t>
            </a:r>
          </a:p>
        </p:txBody>
      </p:sp>
      <p:sp>
        <p:nvSpPr>
          <p:cNvPr id="16" name="Rectangle 15"/>
          <p:cNvSpPr/>
          <p:nvPr/>
        </p:nvSpPr>
        <p:spPr>
          <a:xfrm>
            <a:off x="719138" y="2562225"/>
            <a:ext cx="2324100" cy="646113"/>
          </a:xfrm>
          <a:prstGeom prst="rect">
            <a:avLst/>
          </a:prstGeom>
        </p:spPr>
        <p:txBody>
          <a:bodyPr>
            <a:spAutoFit/>
          </a:bodyPr>
          <a:lstStyle/>
          <a:p>
            <a:pPr>
              <a:spcAft>
                <a:spcPts val="600"/>
              </a:spcAft>
              <a:defRPr/>
            </a:pPr>
            <a:r>
              <a:rPr lang="en-GB" sz="1200" dirty="0">
                <a:latin typeface="+mj-lt"/>
              </a:rPr>
              <a:t>Vitamins B </a:t>
            </a:r>
            <a:r>
              <a:rPr lang="en-GB" sz="1200" dirty="0">
                <a:latin typeface="+mn-lt"/>
              </a:rPr>
              <a:t>(there are several types) are needed to make red blood cells. </a:t>
            </a:r>
          </a:p>
        </p:txBody>
      </p:sp>
      <p:sp>
        <p:nvSpPr>
          <p:cNvPr id="17" name="Rectangle 16"/>
          <p:cNvSpPr/>
          <p:nvPr/>
        </p:nvSpPr>
        <p:spPr>
          <a:xfrm>
            <a:off x="5422900" y="3328988"/>
            <a:ext cx="2978150" cy="1016000"/>
          </a:xfrm>
          <a:prstGeom prst="rect">
            <a:avLst/>
          </a:prstGeom>
        </p:spPr>
        <p:txBody>
          <a:bodyPr>
            <a:spAutoFit/>
          </a:bodyPr>
          <a:lstStyle/>
          <a:p>
            <a:pPr algn="r">
              <a:spcAft>
                <a:spcPts val="600"/>
              </a:spcAft>
              <a:defRPr/>
            </a:pPr>
            <a:r>
              <a:rPr lang="en-GB" sz="1200" dirty="0">
                <a:latin typeface="+mj-lt"/>
              </a:rPr>
              <a:t>Mineral: Copper </a:t>
            </a:r>
            <a:r>
              <a:rPr lang="en-GB" sz="1200" dirty="0">
                <a:latin typeface="+mn-lt"/>
              </a:rPr>
              <a:t>– </a:t>
            </a:r>
            <a:r>
              <a:rPr lang="en-GB" sz="1200" dirty="0"/>
              <a:t>that's right, the metal! The type that you eat is present in</a:t>
            </a:r>
            <a:r>
              <a:rPr lang="en-GB" sz="1200" dirty="0">
                <a:latin typeface="+mn-lt"/>
              </a:rPr>
              <a:t> foods like raisins, chocolate and seafood! It helps form red blood cells and a lack of it affects the whole body.</a:t>
            </a:r>
          </a:p>
        </p:txBody>
      </p:sp>
      <p:sp>
        <p:nvSpPr>
          <p:cNvPr id="18" name="Rectangle 17"/>
          <p:cNvSpPr/>
          <p:nvPr/>
        </p:nvSpPr>
        <p:spPr>
          <a:xfrm>
            <a:off x="719138" y="1719263"/>
            <a:ext cx="2447925" cy="830262"/>
          </a:xfrm>
          <a:prstGeom prst="rect">
            <a:avLst/>
          </a:prstGeom>
        </p:spPr>
        <p:txBody>
          <a:bodyPr>
            <a:spAutoFit/>
          </a:bodyPr>
          <a:lstStyle/>
          <a:p>
            <a:pPr>
              <a:spcAft>
                <a:spcPts val="600"/>
              </a:spcAft>
              <a:defRPr/>
            </a:pPr>
            <a:r>
              <a:rPr lang="en-GB" sz="1200" dirty="0">
                <a:latin typeface="+mj-lt"/>
              </a:rPr>
              <a:t>Vitamin A </a:t>
            </a:r>
            <a:r>
              <a:rPr lang="en-GB" sz="1200" dirty="0"/>
              <a:t>is needed to keep skin and linings of some body parts (like the nose) healthy. </a:t>
            </a:r>
            <a:r>
              <a:rPr lang="en-GB" sz="1200" dirty="0">
                <a:latin typeface="+mn-lt"/>
              </a:rPr>
              <a:t>It is also needed to help eyes see in dim light. </a:t>
            </a:r>
          </a:p>
        </p:txBody>
      </p:sp>
      <p:sp>
        <p:nvSpPr>
          <p:cNvPr id="19" name="Rectangle 18"/>
          <p:cNvSpPr/>
          <p:nvPr/>
        </p:nvSpPr>
        <p:spPr>
          <a:xfrm>
            <a:off x="719138" y="3221038"/>
            <a:ext cx="2262187" cy="460375"/>
          </a:xfrm>
          <a:prstGeom prst="rect">
            <a:avLst/>
          </a:prstGeom>
        </p:spPr>
        <p:txBody>
          <a:bodyPr>
            <a:spAutoFit/>
          </a:bodyPr>
          <a:lstStyle/>
          <a:p>
            <a:pPr>
              <a:spcAft>
                <a:spcPts val="600"/>
              </a:spcAft>
              <a:defRPr/>
            </a:pPr>
            <a:r>
              <a:rPr lang="en-GB" sz="1200" dirty="0">
                <a:latin typeface="+mj-lt"/>
              </a:rPr>
              <a:t>Vitamin C </a:t>
            </a:r>
            <a:r>
              <a:rPr lang="en-GB" sz="1200" dirty="0">
                <a:latin typeface="+mn-lt"/>
              </a:rPr>
              <a:t>is needed to regenerate skin cells. </a:t>
            </a:r>
          </a:p>
        </p:txBody>
      </p:sp>
      <p:pic>
        <p:nvPicPr>
          <p:cNvPr id="1844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682750"/>
            <a:ext cx="2332038"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Arrow Connector 20"/>
          <p:cNvCxnSpPr/>
          <p:nvPr/>
        </p:nvCxnSpPr>
        <p:spPr>
          <a:xfrm>
            <a:off x="2784475" y="2860675"/>
            <a:ext cx="1452563" cy="146367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308225" y="3467100"/>
            <a:ext cx="784225" cy="55562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528888" y="4556125"/>
            <a:ext cx="1284287" cy="42863"/>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3203575" y="3551238"/>
            <a:ext cx="82550" cy="1754187"/>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4305300" y="4916488"/>
            <a:ext cx="1255713" cy="85407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3043238" y="2085975"/>
            <a:ext cx="957262" cy="90488"/>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4137025" y="2041525"/>
            <a:ext cx="1576388" cy="14922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299075" y="5487988"/>
            <a:ext cx="3101975" cy="461962"/>
          </a:xfrm>
          <a:prstGeom prst="rect">
            <a:avLst/>
          </a:prstGeom>
        </p:spPr>
        <p:txBody>
          <a:bodyPr>
            <a:spAutoFit/>
          </a:bodyPr>
          <a:lstStyle/>
          <a:p>
            <a:pPr algn="r">
              <a:spcAft>
                <a:spcPts val="600"/>
              </a:spcAft>
              <a:defRPr/>
            </a:pPr>
            <a:r>
              <a:rPr lang="en-GB" sz="1200" dirty="0">
                <a:latin typeface="+mj-lt"/>
              </a:rPr>
              <a:t>Mineral: Salt</a:t>
            </a:r>
            <a:r>
              <a:rPr lang="en-GB" sz="1200" dirty="0">
                <a:latin typeface="+mn-lt"/>
              </a:rPr>
              <a:t> is needed to balance water in your body tissues and blood. </a:t>
            </a:r>
          </a:p>
        </p:txBody>
      </p:sp>
      <p:sp>
        <p:nvSpPr>
          <p:cNvPr id="27" name="Rectangle 26"/>
          <p:cNvSpPr/>
          <p:nvPr/>
        </p:nvSpPr>
        <p:spPr>
          <a:xfrm>
            <a:off x="5151438" y="2435225"/>
            <a:ext cx="3249612" cy="646113"/>
          </a:xfrm>
          <a:prstGeom prst="rect">
            <a:avLst/>
          </a:prstGeom>
        </p:spPr>
        <p:txBody>
          <a:bodyPr>
            <a:spAutoFit/>
          </a:bodyPr>
          <a:lstStyle/>
          <a:p>
            <a:pPr algn="r">
              <a:spcAft>
                <a:spcPts val="600"/>
              </a:spcAft>
              <a:defRPr/>
            </a:pPr>
            <a:r>
              <a:rPr lang="en-GB" sz="1200" dirty="0">
                <a:latin typeface="+mj-lt"/>
              </a:rPr>
              <a:t>Mineral: Iodine </a:t>
            </a:r>
            <a:r>
              <a:rPr lang="en-GB" sz="1200" dirty="0">
                <a:latin typeface="+mn-lt"/>
              </a:rPr>
              <a:t>keeps your skin, hair and nails healthy. It also keeps your thyroid gland – which controls how your body uses energy - working. </a:t>
            </a:r>
          </a:p>
        </p:txBody>
      </p:sp>
      <p:sp>
        <p:nvSpPr>
          <p:cNvPr id="28" name="Rectangle 27"/>
          <p:cNvSpPr/>
          <p:nvPr/>
        </p:nvSpPr>
        <p:spPr>
          <a:xfrm>
            <a:off x="5299075" y="4408488"/>
            <a:ext cx="3101975" cy="1016000"/>
          </a:xfrm>
          <a:prstGeom prst="rect">
            <a:avLst/>
          </a:prstGeom>
        </p:spPr>
        <p:txBody>
          <a:bodyPr>
            <a:spAutoFit/>
          </a:bodyPr>
          <a:lstStyle/>
          <a:p>
            <a:pPr algn="r">
              <a:spcAft>
                <a:spcPts val="600"/>
              </a:spcAft>
              <a:defRPr/>
            </a:pPr>
            <a:r>
              <a:rPr lang="en-GB" sz="1200" dirty="0">
                <a:latin typeface="+mj-lt"/>
              </a:rPr>
              <a:t>Mineral: Iron </a:t>
            </a:r>
            <a:r>
              <a:rPr lang="en-GB" sz="1200" dirty="0">
                <a:latin typeface="+mn-lt"/>
              </a:rPr>
              <a:t>- like copper, it is a metal that you consume through food like spinach. It is used to make enzymes (point to small intestine and stomach) and protein created by the human body by itself.</a:t>
            </a:r>
          </a:p>
        </p:txBody>
      </p:sp>
      <p:cxnSp>
        <p:nvCxnSpPr>
          <p:cNvPr id="32" name="Straight Arrow Connector 31"/>
          <p:cNvCxnSpPr/>
          <p:nvPr/>
        </p:nvCxnSpPr>
        <p:spPr>
          <a:xfrm flipV="1">
            <a:off x="4081463" y="2047875"/>
            <a:ext cx="1631950" cy="801688"/>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455988" y="3328988"/>
            <a:ext cx="1966912" cy="41592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4081463" y="3776663"/>
            <a:ext cx="1314450" cy="9334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4206875" y="3197225"/>
            <a:ext cx="1189038" cy="1509713"/>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 name="Rounded Rectangle 19"/>
          <p:cNvSpPr/>
          <p:nvPr/>
        </p:nvSpPr>
        <p:spPr>
          <a:xfrm>
            <a:off x="635000" y="1901825"/>
            <a:ext cx="7867650" cy="4279900"/>
          </a:xfrm>
          <a:prstGeom prst="roundRect">
            <a:avLst>
              <a:gd name="adj" fmla="val 2464"/>
            </a:avLst>
          </a:prstGeom>
          <a:solidFill>
            <a:srgbClr val="FFD5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58788" y="712788"/>
            <a:ext cx="8220075" cy="631825"/>
          </a:xfrm>
        </p:spPr>
        <p:txBody>
          <a:bodyPr>
            <a:normAutofit fontScale="90000"/>
          </a:bodyPr>
          <a:lstStyle/>
          <a:p>
            <a:pPr algn="ctr" eaLnBrk="1" hangingPunct="1">
              <a:defRPr/>
            </a:pPr>
            <a:r>
              <a:rPr lang="en-GB" dirty="0"/>
              <a:t>What Counts as Exercise?</a:t>
            </a:r>
            <a:endParaRPr lang="en-GB" altLang="en-US" dirty="0" smtClean="0"/>
          </a:p>
        </p:txBody>
      </p:sp>
      <p:sp>
        <p:nvSpPr>
          <p:cNvPr id="20484" name="Rectangle 4"/>
          <p:cNvSpPr>
            <a:spLocks noChangeArrowheads="1"/>
          </p:cNvSpPr>
          <p:nvPr/>
        </p:nvSpPr>
        <p:spPr bwMode="auto">
          <a:xfrm>
            <a:off x="482600" y="1463675"/>
            <a:ext cx="8172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anose="02000503030000020003" pitchFamily="50" charset="0"/>
                <a:ea typeface="Sassoon Infant Rg" panose="02000503030000020003" pitchFamily="50" charset="0"/>
                <a:cs typeface="Sassoon Infant Rg" panose="02000503030000020003" pitchFamily="50" charset="0"/>
              </a:defRPr>
            </a:lvl9pPr>
          </a:lstStyle>
          <a:p>
            <a:pPr algn="ctr">
              <a:lnSpc>
                <a:spcPct val="100000"/>
              </a:lnSpc>
              <a:spcBef>
                <a:spcPct val="0"/>
              </a:spcBef>
              <a:buFontTx/>
              <a:buNone/>
            </a:pPr>
            <a:r>
              <a:rPr lang="en-GB" altLang="en-US" sz="1600">
                <a:solidFill>
                  <a:schemeClr val="tx1"/>
                </a:solidFill>
              </a:rPr>
              <a:t>Exercise is physical activity that requires effort, raises your heart rate and works your muscles.</a:t>
            </a:r>
          </a:p>
        </p:txBody>
      </p:sp>
      <p:graphicFrame>
        <p:nvGraphicFramePr>
          <p:cNvPr id="23" name="Table 22"/>
          <p:cNvGraphicFramePr>
            <a:graphicFrameLocks noGrp="1"/>
          </p:cNvGraphicFramePr>
          <p:nvPr/>
        </p:nvGraphicFramePr>
        <p:xfrm>
          <a:off x="777875" y="2024063"/>
          <a:ext cx="7600951" cy="4043362"/>
        </p:xfrm>
        <a:graphic>
          <a:graphicData uri="http://schemas.openxmlformats.org/drawingml/2006/table">
            <a:tbl>
              <a:tblPr firstRow="1" bandRow="1">
                <a:tableStyleId>{5940675A-B579-460E-94D1-54222C63F5DA}</a:tableStyleId>
              </a:tblPr>
              <a:tblGrid>
                <a:gridCol w="3015629">
                  <a:extLst>
                    <a:ext uri="{9D8B030D-6E8A-4147-A177-3AD203B41FA5}">
                      <a16:colId xmlns:a16="http://schemas.microsoft.com/office/drawing/2014/main" val="20000"/>
                    </a:ext>
                  </a:extLst>
                </a:gridCol>
                <a:gridCol w="2292661">
                  <a:extLst>
                    <a:ext uri="{9D8B030D-6E8A-4147-A177-3AD203B41FA5}">
                      <a16:colId xmlns:a16="http://schemas.microsoft.com/office/drawing/2014/main" val="20001"/>
                    </a:ext>
                  </a:extLst>
                </a:gridCol>
                <a:gridCol w="2292661">
                  <a:extLst>
                    <a:ext uri="{9D8B030D-6E8A-4147-A177-3AD203B41FA5}">
                      <a16:colId xmlns:a16="http://schemas.microsoft.com/office/drawing/2014/main" val="20002"/>
                    </a:ext>
                  </a:extLst>
                </a:gridCol>
              </a:tblGrid>
              <a:tr h="356683">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latin typeface="+mj-lt"/>
                        </a:rPr>
                        <a:t>There are two main types of exercise: </a:t>
                      </a:r>
                    </a:p>
                  </a:txBody>
                  <a:tcPr marT="45728" marB="45728" anchor="ctr"/>
                </a:tc>
                <a:tc hMerge="1">
                  <a:txBody>
                    <a:bodyPr/>
                    <a:lstStyle/>
                    <a:p>
                      <a:endParaRPr lang="en-GB" dirty="0"/>
                    </a:p>
                  </a:txBody>
                  <a:tcPr/>
                </a:tc>
                <a:tc hMerge="1">
                  <a:txBody>
                    <a:bodyPr/>
                    <a:lstStyle/>
                    <a:p>
                      <a:endParaRPr lang="en-GB"/>
                    </a:p>
                  </a:txBody>
                  <a:tcPr/>
                </a:tc>
                <a:extLst>
                  <a:ext uri="{0D108BD9-81ED-4DB2-BD59-A6C34878D82A}">
                    <a16:rowId xmlns:a16="http://schemas.microsoft.com/office/drawing/2014/main" val="10000"/>
                  </a:ext>
                </a:extLst>
              </a:tr>
              <a:tr h="356683">
                <a:tc>
                  <a:txBody>
                    <a:bodyPr/>
                    <a:lstStyle/>
                    <a:p>
                      <a:pPr algn="ctr"/>
                      <a:r>
                        <a:rPr lang="en-GB" sz="1400" dirty="0" smtClean="0">
                          <a:latin typeface="+mj-lt"/>
                        </a:rPr>
                        <a:t>Muscle Strengthening </a:t>
                      </a:r>
                      <a:endParaRPr lang="en-GB" sz="1400" dirty="0">
                        <a:latin typeface="+mj-lt"/>
                      </a:endParaRPr>
                    </a:p>
                  </a:txBody>
                  <a:tcPr marT="45728" marB="45728" anchor="ctr"/>
                </a:tc>
                <a:tc gridSpan="2">
                  <a:txBody>
                    <a:bodyPr/>
                    <a:lstStyle/>
                    <a:p>
                      <a:pPr algn="ctr"/>
                      <a:r>
                        <a:rPr lang="en-GB" sz="1400" dirty="0" smtClean="0">
                          <a:latin typeface="+mj-lt"/>
                        </a:rPr>
                        <a:t>Bone Strengthening </a:t>
                      </a:r>
                    </a:p>
                  </a:txBody>
                  <a:tcPr marT="45728" marB="45728" anchor="ctr"/>
                </a:tc>
                <a:tc hMerge="1">
                  <a:txBody>
                    <a:bodyPr/>
                    <a:lstStyle/>
                    <a:p>
                      <a:endParaRPr lang="en-GB"/>
                    </a:p>
                  </a:txBody>
                  <a:tcPr/>
                </a:tc>
                <a:extLst>
                  <a:ext uri="{0D108BD9-81ED-4DB2-BD59-A6C34878D82A}">
                    <a16:rowId xmlns:a16="http://schemas.microsoft.com/office/drawing/2014/main" val="10001"/>
                  </a:ext>
                </a:extLst>
              </a:tr>
              <a:tr h="356683">
                <a:tc rowSpan="2">
                  <a:txBody>
                    <a:bodyPr/>
                    <a:lstStyle/>
                    <a:p>
                      <a:endParaRPr lang="en-GB" sz="1400" dirty="0">
                        <a:latin typeface="+mj-lt"/>
                      </a:endParaRPr>
                    </a:p>
                  </a:txBody>
                  <a:tcPr marT="45728" marB="45728" anchor="ctr"/>
                </a:tc>
                <a:tc>
                  <a:txBody>
                    <a:bodyPr/>
                    <a:lstStyle/>
                    <a:p>
                      <a:pPr algn="ctr"/>
                      <a:r>
                        <a:rPr lang="en-GB" sz="1400" dirty="0" smtClean="0">
                          <a:latin typeface="+mn-lt"/>
                        </a:rPr>
                        <a:t>Moderate Intensity</a:t>
                      </a:r>
                    </a:p>
                  </a:txBody>
                  <a:tcPr marT="45728" marB="45728" anchor="ctr"/>
                </a:tc>
                <a:tc>
                  <a:txBody>
                    <a:bodyPr/>
                    <a:lstStyle/>
                    <a:p>
                      <a:pPr algn="ctr"/>
                      <a:r>
                        <a:rPr lang="en-GB" sz="1400" dirty="0" smtClean="0">
                          <a:latin typeface="+mn-lt"/>
                        </a:rPr>
                        <a:t>Vigorous</a:t>
                      </a:r>
                      <a:r>
                        <a:rPr lang="en-GB" sz="1400" baseline="0" dirty="0" smtClean="0">
                          <a:latin typeface="+mn-lt"/>
                        </a:rPr>
                        <a:t> Intensity</a:t>
                      </a:r>
                      <a:endParaRPr lang="en-GB" sz="1400" dirty="0" smtClean="0">
                        <a:latin typeface="+mn-lt"/>
                      </a:endParaRPr>
                    </a:p>
                  </a:txBody>
                  <a:tcPr marT="45728" marB="45728" anchor="ctr"/>
                </a:tc>
                <a:extLst>
                  <a:ext uri="{0D108BD9-81ED-4DB2-BD59-A6C34878D82A}">
                    <a16:rowId xmlns:a16="http://schemas.microsoft.com/office/drawing/2014/main" val="10002"/>
                  </a:ext>
                </a:extLst>
              </a:tr>
              <a:tr h="2973313">
                <a:tc vMerge="1">
                  <a:txBody>
                    <a:bodyPr/>
                    <a:lstStyle/>
                    <a:p>
                      <a:endParaRPr lang="en-GB"/>
                    </a:p>
                  </a:txBody>
                  <a:tcPr/>
                </a:tc>
                <a:tc>
                  <a:txBody>
                    <a:bodyPr/>
                    <a:lstStyle/>
                    <a:p>
                      <a:endParaRPr lang="en-GB" sz="1800" dirty="0" smtClean="0">
                        <a:latin typeface="BPreplay" panose="02000503000000020004" pitchFamily="50" charset="0"/>
                      </a:endParaRPr>
                    </a:p>
                    <a:p>
                      <a:endParaRPr lang="en-GB" sz="1800" dirty="0" smtClean="0">
                        <a:latin typeface="BPreplay" panose="02000503000000020004" pitchFamily="50" charset="0"/>
                      </a:endParaRPr>
                    </a:p>
                    <a:p>
                      <a:endParaRPr lang="en-GB" sz="1800" dirty="0" smtClean="0">
                        <a:latin typeface="BPreplay" panose="02000503000000020004" pitchFamily="50" charset="0"/>
                      </a:endParaRPr>
                    </a:p>
                    <a:p>
                      <a:endParaRPr lang="en-GB" sz="1800" dirty="0" smtClean="0">
                        <a:latin typeface="BPreplay" panose="02000503000000020004" pitchFamily="50" charset="0"/>
                      </a:endParaRPr>
                    </a:p>
                    <a:p>
                      <a:endParaRPr lang="en-GB" sz="1800" dirty="0" smtClean="0">
                        <a:latin typeface="BPreplay" panose="02000503000000020004" pitchFamily="50" charset="0"/>
                      </a:endParaRPr>
                    </a:p>
                    <a:p>
                      <a:endParaRPr lang="en-GB" sz="1800" dirty="0" smtClean="0">
                        <a:latin typeface="BPreplay" panose="02000503000000020004" pitchFamily="50" charset="0"/>
                      </a:endParaRPr>
                    </a:p>
                  </a:txBody>
                  <a:tcPr marT="45728" marB="45728"/>
                </a:tc>
                <a:tc>
                  <a:txBody>
                    <a:bodyPr/>
                    <a:lstStyle/>
                    <a:p>
                      <a:endParaRPr lang="en-GB" sz="1800" dirty="0" smtClean="0">
                        <a:latin typeface="BPreplay" panose="02000503000000020004" pitchFamily="50" charset="0"/>
                      </a:endParaRPr>
                    </a:p>
                  </a:txBody>
                  <a:tcPr marT="45728" marB="45728"/>
                </a:tc>
                <a:extLst>
                  <a:ext uri="{0D108BD9-81ED-4DB2-BD59-A6C34878D82A}">
                    <a16:rowId xmlns:a16="http://schemas.microsoft.com/office/drawing/2014/main" val="10003"/>
                  </a:ext>
                </a:extLst>
              </a:tr>
            </a:tbl>
          </a:graphicData>
        </a:graphic>
      </p:graphicFrame>
      <p:pic>
        <p:nvPicPr>
          <p:cNvPr id="20503" name="Picture 3"/>
          <p:cNvPicPr>
            <a:picLocks noChangeAspect="1"/>
          </p:cNvPicPr>
          <p:nvPr/>
        </p:nvPicPr>
        <p:blipFill>
          <a:blip r:embed="rId4">
            <a:extLst>
              <a:ext uri="{28A0092B-C50C-407E-A947-70E740481C1C}">
                <a14:useLocalDpi xmlns:a14="http://schemas.microsoft.com/office/drawing/2010/main" val="0"/>
              </a:ext>
            </a:extLst>
          </a:blip>
          <a:srcRect l="41458"/>
          <a:stretch>
            <a:fillRect/>
          </a:stretch>
        </p:blipFill>
        <p:spPr bwMode="auto">
          <a:xfrm>
            <a:off x="7077075" y="4592638"/>
            <a:ext cx="114300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4"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00463" y="3695700"/>
            <a:ext cx="879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5"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7400" y="4237038"/>
            <a:ext cx="166687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6" name="Picture 7"/>
          <p:cNvPicPr>
            <a:picLocks noChangeAspect="1"/>
          </p:cNvPicPr>
          <p:nvPr/>
        </p:nvPicPr>
        <p:blipFill>
          <a:blip r:embed="rId7">
            <a:extLst>
              <a:ext uri="{28A0092B-C50C-407E-A947-70E740481C1C}">
                <a14:useLocalDpi xmlns:a14="http://schemas.microsoft.com/office/drawing/2010/main" val="0"/>
              </a:ext>
            </a:extLst>
          </a:blip>
          <a:srcRect b="12497"/>
          <a:stretch>
            <a:fillRect/>
          </a:stretch>
        </p:blipFill>
        <p:spPr bwMode="auto">
          <a:xfrm>
            <a:off x="6229350" y="3255963"/>
            <a:ext cx="1990725"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7"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22888" y="3943350"/>
            <a:ext cx="838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8" name="Picture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01925" y="2879725"/>
            <a:ext cx="1096963"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9"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295775" y="3019425"/>
            <a:ext cx="1249363"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0" name="Picture 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43613" y="3868738"/>
            <a:ext cx="919162"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1" name="Picture 1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600200" y="2746375"/>
            <a:ext cx="10414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 name="Rounded Rectangle 11"/>
          <p:cNvSpPr/>
          <p:nvPr/>
        </p:nvSpPr>
        <p:spPr>
          <a:xfrm>
            <a:off x="620713" y="1620838"/>
            <a:ext cx="7859712" cy="4548187"/>
          </a:xfrm>
          <a:prstGeom prst="roundRect">
            <a:avLst>
              <a:gd name="adj" fmla="val 2464"/>
            </a:avLst>
          </a:prstGeom>
          <a:solidFill>
            <a:srgbClr val="F8A9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531" name="Title 5"/>
          <p:cNvSpPr>
            <a:spLocks noGrp="1"/>
          </p:cNvSpPr>
          <p:nvPr>
            <p:ph type="title"/>
          </p:nvPr>
        </p:nvSpPr>
        <p:spPr>
          <a:xfrm>
            <a:off x="152400" y="617538"/>
            <a:ext cx="8721725" cy="631825"/>
          </a:xfrm>
          <a:prstGeom prst="roundRect">
            <a:avLst>
              <a:gd name="adj" fmla="val 0"/>
            </a:avLst>
          </a:prstGeom>
        </p:spPr>
        <p:txBody>
          <a:bodyPr>
            <a:normAutofit fontScale="90000"/>
          </a:bodyPr>
          <a:lstStyle/>
          <a:p>
            <a:pPr algn="ctr" eaLnBrk="1" hangingPunct="1">
              <a:defRPr/>
            </a:pPr>
            <a:r>
              <a:rPr lang="en-GB" altLang="en-US" sz="3300" smtClean="0"/>
              <a:t>What Is the Impact of Regular Exercise?</a:t>
            </a:r>
          </a:p>
        </p:txBody>
      </p:sp>
      <p:sp>
        <p:nvSpPr>
          <p:cNvPr id="2" name="Rectangle 1"/>
          <p:cNvSpPr/>
          <p:nvPr/>
        </p:nvSpPr>
        <p:spPr>
          <a:xfrm>
            <a:off x="768350" y="1712913"/>
            <a:ext cx="1981200" cy="739775"/>
          </a:xfrm>
          <a:prstGeom prst="rect">
            <a:avLst/>
          </a:prstGeom>
        </p:spPr>
        <p:txBody>
          <a:bodyPr>
            <a:spAutoFit/>
          </a:bodyPr>
          <a:lstStyle/>
          <a:p>
            <a:pPr>
              <a:spcAft>
                <a:spcPts val="600"/>
              </a:spcAft>
              <a:defRPr/>
            </a:pPr>
            <a:r>
              <a:rPr lang="en-GB" sz="1400" dirty="0">
                <a:latin typeface="+mn-lt"/>
              </a:rPr>
              <a:t>Helps you fall asleep faster and deeper so you are better rested. </a:t>
            </a:r>
          </a:p>
        </p:txBody>
      </p:sp>
      <p:sp>
        <p:nvSpPr>
          <p:cNvPr id="13" name="Rectangle 12"/>
          <p:cNvSpPr/>
          <p:nvPr/>
        </p:nvSpPr>
        <p:spPr>
          <a:xfrm>
            <a:off x="768350" y="4237038"/>
            <a:ext cx="2566988" cy="738187"/>
          </a:xfrm>
          <a:prstGeom prst="rect">
            <a:avLst/>
          </a:prstGeom>
        </p:spPr>
        <p:txBody>
          <a:bodyPr>
            <a:spAutoFit/>
          </a:bodyPr>
          <a:lstStyle/>
          <a:p>
            <a:pPr>
              <a:spcAft>
                <a:spcPts val="600"/>
              </a:spcAft>
              <a:defRPr/>
            </a:pPr>
            <a:r>
              <a:rPr lang="en-GB" sz="1400" dirty="0">
                <a:latin typeface="+mn-lt"/>
              </a:rPr>
              <a:t>Increases the amount of oxygen delivered to and carbon dioxide removed from the body.</a:t>
            </a:r>
          </a:p>
        </p:txBody>
      </p:sp>
      <p:sp>
        <p:nvSpPr>
          <p:cNvPr id="15" name="Rectangle 14"/>
          <p:cNvSpPr/>
          <p:nvPr/>
        </p:nvSpPr>
        <p:spPr>
          <a:xfrm>
            <a:off x="5778500" y="4048125"/>
            <a:ext cx="2571750" cy="1384300"/>
          </a:xfrm>
          <a:prstGeom prst="rect">
            <a:avLst/>
          </a:prstGeom>
        </p:spPr>
        <p:txBody>
          <a:bodyPr>
            <a:spAutoFit/>
          </a:bodyPr>
          <a:lstStyle/>
          <a:p>
            <a:pPr algn="r">
              <a:spcAft>
                <a:spcPts val="600"/>
              </a:spcAft>
              <a:defRPr/>
            </a:pPr>
            <a:r>
              <a:rPr lang="en-GB" sz="1400" dirty="0">
                <a:latin typeface="+mn-lt"/>
              </a:rPr>
              <a:t>When you exercise your body increases the circulation of blood – this means that nutrients are delivered and waste taken away faster which improves parts of the body like skin.</a:t>
            </a:r>
          </a:p>
        </p:txBody>
      </p:sp>
      <p:sp>
        <p:nvSpPr>
          <p:cNvPr id="16" name="Rectangle 15"/>
          <p:cNvSpPr/>
          <p:nvPr/>
        </p:nvSpPr>
        <p:spPr>
          <a:xfrm>
            <a:off x="6024563" y="3629025"/>
            <a:ext cx="2325687" cy="307975"/>
          </a:xfrm>
          <a:prstGeom prst="rect">
            <a:avLst/>
          </a:prstGeom>
        </p:spPr>
        <p:txBody>
          <a:bodyPr>
            <a:spAutoFit/>
          </a:bodyPr>
          <a:lstStyle/>
          <a:p>
            <a:pPr algn="r">
              <a:spcAft>
                <a:spcPts val="600"/>
              </a:spcAft>
              <a:defRPr/>
            </a:pPr>
            <a:r>
              <a:rPr lang="en-GB" sz="1400" dirty="0">
                <a:latin typeface="+mn-lt"/>
              </a:rPr>
              <a:t>Strengthens </a:t>
            </a:r>
            <a:r>
              <a:rPr lang="en-GB" sz="1400" dirty="0">
                <a:latin typeface="+mj-lt"/>
              </a:rPr>
              <a:t>muscles</a:t>
            </a:r>
            <a:r>
              <a:rPr lang="en-GB" sz="1400" dirty="0">
                <a:latin typeface="+mn-lt"/>
              </a:rPr>
              <a:t>.</a:t>
            </a:r>
          </a:p>
        </p:txBody>
      </p:sp>
      <p:sp>
        <p:nvSpPr>
          <p:cNvPr id="17" name="Rectangle 16"/>
          <p:cNvSpPr/>
          <p:nvPr/>
        </p:nvSpPr>
        <p:spPr>
          <a:xfrm>
            <a:off x="5611813" y="5543550"/>
            <a:ext cx="2738437" cy="523875"/>
          </a:xfrm>
          <a:prstGeom prst="rect">
            <a:avLst/>
          </a:prstGeom>
        </p:spPr>
        <p:txBody>
          <a:bodyPr>
            <a:spAutoFit/>
          </a:bodyPr>
          <a:lstStyle/>
          <a:p>
            <a:pPr algn="r">
              <a:spcAft>
                <a:spcPts val="600"/>
              </a:spcAft>
              <a:defRPr/>
            </a:pPr>
            <a:r>
              <a:rPr lang="en-GB" sz="1400" dirty="0">
                <a:latin typeface="+mn-lt"/>
              </a:rPr>
              <a:t>Increases the volume of blood and red blood cells. </a:t>
            </a:r>
          </a:p>
        </p:txBody>
      </p:sp>
      <p:sp>
        <p:nvSpPr>
          <p:cNvPr id="18" name="Rectangle 17"/>
          <p:cNvSpPr/>
          <p:nvPr/>
        </p:nvSpPr>
        <p:spPr>
          <a:xfrm>
            <a:off x="746125" y="5343525"/>
            <a:ext cx="2449513" cy="739775"/>
          </a:xfrm>
          <a:prstGeom prst="rect">
            <a:avLst/>
          </a:prstGeom>
        </p:spPr>
        <p:txBody>
          <a:bodyPr>
            <a:spAutoFit/>
          </a:bodyPr>
          <a:lstStyle/>
          <a:p>
            <a:pPr>
              <a:spcAft>
                <a:spcPts val="600"/>
              </a:spcAft>
              <a:defRPr/>
            </a:pPr>
            <a:r>
              <a:rPr lang="en-GB" sz="1400" dirty="0">
                <a:latin typeface="+mj-lt"/>
              </a:rPr>
              <a:t>Bones</a:t>
            </a:r>
            <a:r>
              <a:rPr lang="en-GB" sz="1400" dirty="0">
                <a:latin typeface="+mn-lt"/>
              </a:rPr>
              <a:t> increase in width and density (The denser the bone, the stronger it is).</a:t>
            </a:r>
          </a:p>
        </p:txBody>
      </p:sp>
      <p:sp>
        <p:nvSpPr>
          <p:cNvPr id="19" name="Rectangle 18"/>
          <p:cNvSpPr/>
          <p:nvPr/>
        </p:nvSpPr>
        <p:spPr>
          <a:xfrm>
            <a:off x="6088063" y="2994025"/>
            <a:ext cx="2262187" cy="523875"/>
          </a:xfrm>
          <a:prstGeom prst="rect">
            <a:avLst/>
          </a:prstGeom>
        </p:spPr>
        <p:txBody>
          <a:bodyPr>
            <a:spAutoFit/>
          </a:bodyPr>
          <a:lstStyle/>
          <a:p>
            <a:pPr algn="r">
              <a:spcAft>
                <a:spcPts val="600"/>
              </a:spcAft>
              <a:defRPr/>
            </a:pPr>
            <a:r>
              <a:rPr lang="en-GB" sz="1400" dirty="0">
                <a:latin typeface="+mn-lt"/>
              </a:rPr>
              <a:t>Strengthens </a:t>
            </a:r>
            <a:r>
              <a:rPr lang="en-GB" sz="1400" dirty="0">
                <a:latin typeface="+mj-lt"/>
              </a:rPr>
              <a:t>diaphragm</a:t>
            </a:r>
            <a:r>
              <a:rPr lang="en-GB" sz="1400" dirty="0">
                <a:latin typeface="+mn-lt"/>
              </a:rPr>
              <a:t> and </a:t>
            </a:r>
            <a:r>
              <a:rPr lang="en-GB" sz="1400" dirty="0">
                <a:latin typeface="+mj-lt"/>
              </a:rPr>
              <a:t>intercostal muscles</a:t>
            </a:r>
            <a:r>
              <a:rPr lang="en-GB" sz="1400" dirty="0">
                <a:latin typeface="+mn-lt"/>
              </a:rPr>
              <a:t>.</a:t>
            </a:r>
          </a:p>
        </p:txBody>
      </p:sp>
      <p:pic>
        <p:nvPicPr>
          <p:cNvPr id="22539"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00438" y="1741488"/>
            <a:ext cx="2701925"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Straight Arrow Connector 36"/>
          <p:cNvCxnSpPr/>
          <p:nvPr/>
        </p:nvCxnSpPr>
        <p:spPr>
          <a:xfrm flipV="1">
            <a:off x="3084513" y="5159375"/>
            <a:ext cx="1390650" cy="43497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5924550" y="2139950"/>
            <a:ext cx="889000" cy="122238"/>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768350" y="2482850"/>
            <a:ext cx="2960688" cy="1169988"/>
          </a:xfrm>
          <a:prstGeom prst="rect">
            <a:avLst/>
          </a:prstGeom>
        </p:spPr>
        <p:txBody>
          <a:bodyPr>
            <a:spAutoFit/>
          </a:bodyPr>
          <a:lstStyle/>
          <a:p>
            <a:pPr>
              <a:spcAft>
                <a:spcPts val="600"/>
              </a:spcAft>
              <a:defRPr/>
            </a:pPr>
            <a:r>
              <a:rPr lang="en-GB" sz="1400" dirty="0">
                <a:latin typeface="+mn-lt"/>
              </a:rPr>
              <a:t>Stimulates and releases </a:t>
            </a:r>
            <a:r>
              <a:rPr lang="en-GB" sz="1400" dirty="0">
                <a:latin typeface="+mj-lt"/>
              </a:rPr>
              <a:t>brain</a:t>
            </a:r>
            <a:r>
              <a:rPr lang="en-GB" sz="1400" dirty="0">
                <a:latin typeface="+mn-lt"/>
              </a:rPr>
              <a:t> chemicals – for example endorphins leave you feeling happier and serotonin helps keep your mood calm and leaves you feeling relaxed.</a:t>
            </a:r>
          </a:p>
        </p:txBody>
      </p:sp>
      <p:sp>
        <p:nvSpPr>
          <p:cNvPr id="27" name="Rectangle 26"/>
          <p:cNvSpPr/>
          <p:nvPr/>
        </p:nvSpPr>
        <p:spPr>
          <a:xfrm>
            <a:off x="5099050" y="2576513"/>
            <a:ext cx="3251200" cy="307975"/>
          </a:xfrm>
          <a:prstGeom prst="rect">
            <a:avLst/>
          </a:prstGeom>
        </p:spPr>
        <p:txBody>
          <a:bodyPr>
            <a:spAutoFit/>
          </a:bodyPr>
          <a:lstStyle/>
          <a:p>
            <a:pPr algn="r">
              <a:spcAft>
                <a:spcPts val="600"/>
              </a:spcAft>
              <a:defRPr/>
            </a:pPr>
            <a:r>
              <a:rPr lang="en-GB" sz="1400" dirty="0">
                <a:latin typeface="+mn-lt"/>
              </a:rPr>
              <a:t>Strengthens </a:t>
            </a:r>
            <a:r>
              <a:rPr lang="en-GB" sz="1400" dirty="0">
                <a:latin typeface="+mj-lt"/>
              </a:rPr>
              <a:t>heart</a:t>
            </a:r>
            <a:r>
              <a:rPr lang="en-GB" sz="1400" dirty="0">
                <a:latin typeface="+mn-lt"/>
              </a:rPr>
              <a:t> muscle.</a:t>
            </a:r>
          </a:p>
        </p:txBody>
      </p:sp>
      <p:sp>
        <p:nvSpPr>
          <p:cNvPr id="28" name="Rectangle 27"/>
          <p:cNvSpPr/>
          <p:nvPr/>
        </p:nvSpPr>
        <p:spPr>
          <a:xfrm>
            <a:off x="768350" y="3683000"/>
            <a:ext cx="3101975" cy="522288"/>
          </a:xfrm>
          <a:prstGeom prst="rect">
            <a:avLst/>
          </a:prstGeom>
        </p:spPr>
        <p:txBody>
          <a:bodyPr>
            <a:spAutoFit/>
          </a:bodyPr>
          <a:lstStyle/>
          <a:p>
            <a:pPr>
              <a:spcAft>
                <a:spcPts val="600"/>
              </a:spcAft>
              <a:defRPr/>
            </a:pPr>
            <a:r>
              <a:rPr lang="en-GB" sz="1400" dirty="0">
                <a:latin typeface="+mn-lt"/>
              </a:rPr>
              <a:t>Increases the number of air sacs (alveoli).</a:t>
            </a:r>
          </a:p>
        </p:txBody>
      </p:sp>
      <p:cxnSp>
        <p:nvCxnSpPr>
          <p:cNvPr id="32" name="Straight Arrow Connector 31"/>
          <p:cNvCxnSpPr/>
          <p:nvPr/>
        </p:nvCxnSpPr>
        <p:spPr>
          <a:xfrm flipV="1">
            <a:off x="4733925" y="2698750"/>
            <a:ext cx="1550988" cy="138113"/>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284913" y="1725613"/>
            <a:ext cx="2065337" cy="739775"/>
          </a:xfrm>
          <a:prstGeom prst="rect">
            <a:avLst/>
          </a:prstGeom>
        </p:spPr>
        <p:txBody>
          <a:bodyPr>
            <a:spAutoFit/>
          </a:bodyPr>
          <a:lstStyle/>
          <a:p>
            <a:pPr algn="r">
              <a:spcAft>
                <a:spcPts val="600"/>
              </a:spcAft>
              <a:defRPr/>
            </a:pPr>
            <a:r>
              <a:rPr lang="en-GB" sz="1400" dirty="0">
                <a:latin typeface="+mn-lt"/>
              </a:rPr>
              <a:t>Increases the number of </a:t>
            </a:r>
            <a:r>
              <a:rPr lang="en-GB" sz="1400" dirty="0">
                <a:latin typeface="+mj-lt"/>
              </a:rPr>
              <a:t>capillaries</a:t>
            </a:r>
            <a:r>
              <a:rPr lang="en-GB" sz="1400" dirty="0">
                <a:latin typeface="+mn-lt"/>
              </a:rPr>
              <a:t> in the </a:t>
            </a:r>
            <a:r>
              <a:rPr lang="en-GB" sz="1400" dirty="0">
                <a:latin typeface="+mj-lt"/>
              </a:rPr>
              <a:t>muscles</a:t>
            </a:r>
            <a:r>
              <a:rPr lang="en-GB" sz="1400" dirty="0">
                <a:latin typeface="+mn-lt"/>
              </a:rPr>
              <a:t>.</a:t>
            </a:r>
          </a:p>
        </p:txBody>
      </p:sp>
      <p:sp>
        <p:nvSpPr>
          <p:cNvPr id="30" name="Rectangle 29"/>
          <p:cNvSpPr/>
          <p:nvPr/>
        </p:nvSpPr>
        <p:spPr>
          <a:xfrm>
            <a:off x="768350" y="5005388"/>
            <a:ext cx="3251200" cy="307975"/>
          </a:xfrm>
          <a:prstGeom prst="rect">
            <a:avLst/>
          </a:prstGeom>
        </p:spPr>
        <p:txBody>
          <a:bodyPr>
            <a:spAutoFit/>
          </a:bodyPr>
          <a:lstStyle/>
          <a:p>
            <a:pPr>
              <a:spcAft>
                <a:spcPts val="600"/>
              </a:spcAft>
              <a:defRPr/>
            </a:pPr>
            <a:r>
              <a:rPr lang="en-GB" sz="1400" dirty="0">
                <a:latin typeface="+mj-lt"/>
              </a:rPr>
              <a:t>Joints</a:t>
            </a:r>
            <a:r>
              <a:rPr lang="en-GB" sz="1400" dirty="0">
                <a:latin typeface="+mn-lt"/>
              </a:rPr>
              <a:t> are more stable.</a:t>
            </a:r>
          </a:p>
        </p:txBody>
      </p:sp>
      <p:cxnSp>
        <p:nvCxnSpPr>
          <p:cNvPr id="36" name="Straight Arrow Connector 35"/>
          <p:cNvCxnSpPr/>
          <p:nvPr/>
        </p:nvCxnSpPr>
        <p:spPr>
          <a:xfrm>
            <a:off x="4733925" y="3128963"/>
            <a:ext cx="1482725" cy="21590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026025" y="2947988"/>
            <a:ext cx="1190625" cy="39370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5370513" y="3497263"/>
            <a:ext cx="1228725" cy="265112"/>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5611813" y="4070350"/>
            <a:ext cx="244475" cy="5524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954588" y="5005388"/>
            <a:ext cx="671512" cy="77787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2649538" y="4878388"/>
            <a:ext cx="1778000" cy="242887"/>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3298825" y="3090863"/>
            <a:ext cx="1087438" cy="14922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3279775" y="2947988"/>
            <a:ext cx="1147763" cy="974725"/>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3562350" y="1931988"/>
            <a:ext cx="987425" cy="101600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V="1">
            <a:off x="2719388" y="1952625"/>
            <a:ext cx="1830387" cy="260350"/>
          </a:xfrm>
          <a:prstGeom prst="straightConnector1">
            <a:avLst/>
          </a:prstGeom>
          <a:ln w="19050">
            <a:solidFill>
              <a:srgbClr val="FAEDE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635000" y="1639888"/>
            <a:ext cx="7867650" cy="4541837"/>
          </a:xfrm>
          <a:prstGeom prst="roundRect">
            <a:avLst>
              <a:gd name="adj" fmla="val 2464"/>
            </a:avLst>
          </a:prstGeom>
          <a:solidFill>
            <a:srgbClr val="6588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269" name="Title 5"/>
          <p:cNvSpPr>
            <a:spLocks noGrp="1"/>
          </p:cNvSpPr>
          <p:nvPr>
            <p:ph type="title"/>
          </p:nvPr>
        </p:nvSpPr>
        <p:spPr>
          <a:xfrm>
            <a:off x="484188" y="776288"/>
            <a:ext cx="8220075" cy="631825"/>
          </a:xfrm>
        </p:spPr>
        <p:txBody>
          <a:bodyPr>
            <a:normAutofit fontScale="90000"/>
          </a:bodyPr>
          <a:lstStyle/>
          <a:p>
            <a:pPr algn="ctr" eaLnBrk="1" hangingPunct="1">
              <a:defRPr/>
            </a:pPr>
            <a:r>
              <a:rPr lang="en-GB" dirty="0"/>
              <a:t>The Impact of Diet and </a:t>
            </a:r>
            <a:r>
              <a:rPr lang="en-GB" dirty="0" smtClean="0"/>
              <a:t/>
            </a:r>
            <a:br>
              <a:rPr lang="en-GB" dirty="0" smtClean="0"/>
            </a:br>
            <a:r>
              <a:rPr lang="en-GB" dirty="0" smtClean="0"/>
              <a:t>Exercise: Research </a:t>
            </a:r>
            <a:endParaRPr lang="en-GB" altLang="en-US" dirty="0" smtClean="0"/>
          </a:p>
        </p:txBody>
      </p:sp>
      <p:sp>
        <p:nvSpPr>
          <p:cNvPr id="4" name="Rectangle 3"/>
          <p:cNvSpPr/>
          <p:nvPr/>
        </p:nvSpPr>
        <p:spPr>
          <a:xfrm>
            <a:off x="1244600" y="2708275"/>
            <a:ext cx="2892425" cy="2554288"/>
          </a:xfrm>
          <a:prstGeom prst="rect">
            <a:avLst/>
          </a:prstGeom>
        </p:spPr>
        <p:txBody>
          <a:bodyPr>
            <a:spAutoFit/>
          </a:bodyPr>
          <a:lstStyle/>
          <a:p>
            <a:pPr>
              <a:defRPr/>
            </a:pPr>
            <a:r>
              <a:rPr lang="en-GB" sz="2000" dirty="0">
                <a:latin typeface="+mj-lt"/>
              </a:rPr>
              <a:t>You are going to do your own research on the impact of diet and exercise on a healthy lifestyle. </a:t>
            </a:r>
          </a:p>
          <a:p>
            <a:pPr>
              <a:defRPr/>
            </a:pPr>
            <a:endParaRPr lang="en-GB" sz="2000" dirty="0">
              <a:latin typeface="+mj-lt"/>
            </a:endParaRPr>
          </a:p>
          <a:p>
            <a:pPr>
              <a:defRPr/>
            </a:pPr>
            <a:r>
              <a:rPr lang="en-GB" sz="2000" dirty="0">
                <a:latin typeface="+mj-lt"/>
              </a:rPr>
              <a:t>Record your findings on your planning sheet. </a:t>
            </a:r>
          </a:p>
        </p:txBody>
      </p:sp>
      <p:pic>
        <p:nvPicPr>
          <p:cNvPr id="5" name="Picture 4"/>
          <p:cNvPicPr>
            <a:picLocks noChangeAspect="1"/>
          </p:cNvPicPr>
          <p:nvPr/>
        </p:nvPicPr>
        <p:blipFill>
          <a:blip r:embed="rId6"/>
          <a:stretch>
            <a:fillRect/>
          </a:stretch>
        </p:blipFill>
        <p:spPr>
          <a:xfrm>
            <a:off x="4881563" y="1951038"/>
            <a:ext cx="2876550" cy="4068762"/>
          </a:xfrm>
          <a:prstGeom prst="rect">
            <a:avLst/>
          </a:prstGeom>
          <a:effectLst>
            <a:outerShdw blurRad="50800" dist="38100" dir="5400000" algn="t" rotWithShape="0">
              <a:prstClr val="black">
                <a:alpha val="40000"/>
              </a:prstClr>
            </a:outerShdw>
          </a:effectLst>
        </p:spPr>
      </p:pic>
      <p:cxnSp>
        <p:nvCxnSpPr>
          <p:cNvPr id="11" name="Curved Connector 10"/>
          <p:cNvCxnSpPr/>
          <p:nvPr/>
        </p:nvCxnSpPr>
        <p:spPr>
          <a:xfrm flipV="1">
            <a:off x="3992563" y="3984625"/>
            <a:ext cx="1203325" cy="987425"/>
          </a:xfrm>
          <a:prstGeom prst="curvedConnector3">
            <a:avLst>
              <a:gd name="adj1" fmla="val 53008"/>
            </a:avLst>
          </a:prstGeom>
          <a:ln w="57150">
            <a:solidFill>
              <a:srgbClr val="F8A9A9"/>
            </a:solidFill>
            <a:tailEnd type="triangle"/>
          </a:ln>
        </p:spPr>
        <p:style>
          <a:lnRef idx="1">
            <a:schemeClr val="accent1"/>
          </a:lnRef>
          <a:fillRef idx="0">
            <a:schemeClr val="accent1"/>
          </a:fillRef>
          <a:effectRef idx="0">
            <a:schemeClr val="accent1"/>
          </a:effectRef>
          <a:fontRef idx="minor">
            <a:schemeClr val="tx1"/>
          </a:fontRef>
        </p:style>
      </p:cxnSp>
      <p:pic>
        <p:nvPicPr>
          <p:cNvPr id="24583" name="Individual Work"/>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6941" y="893805"/>
            <a:ext cx="1301248" cy="130124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10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660400" y="1667627"/>
            <a:ext cx="7867650" cy="1416133"/>
          </a:xfrm>
          <a:prstGeom prst="roundRect">
            <a:avLst>
              <a:gd name="adj" fmla="val 2464"/>
            </a:avLst>
          </a:prstGeom>
          <a:solidFill>
            <a:srgbClr val="6588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Use the notes you have made on a healthy lifestyle and the importance of regular exercise to create an informative leaflet to help other stay fit and </a:t>
            </a:r>
            <a:r>
              <a:rPr lang="en-GB" dirty="0" smtClean="0"/>
              <a:t>healthy.</a:t>
            </a:r>
          </a:p>
          <a:p>
            <a:pPr algn="ctr">
              <a:defRPr/>
            </a:pPr>
            <a:r>
              <a:rPr lang="en-GB" dirty="0" smtClean="0"/>
              <a:t>Remember to add illustrations and sub headings for each section.</a:t>
            </a:r>
          </a:p>
          <a:p>
            <a:pPr algn="ctr">
              <a:defRPr/>
            </a:pPr>
            <a:r>
              <a:rPr lang="en-GB" dirty="0" smtClean="0"/>
              <a:t>Make it eye-catching and interesting.</a:t>
            </a:r>
          </a:p>
          <a:p>
            <a:pPr algn="ctr">
              <a:defRPr/>
            </a:pPr>
            <a:r>
              <a:rPr lang="en-GB" dirty="0" smtClean="0"/>
              <a:t>Can you add a rhetorical question too?</a:t>
            </a:r>
            <a:endParaRPr lang="en-GB" dirty="0"/>
          </a:p>
        </p:txBody>
      </p:sp>
      <p:sp>
        <p:nvSpPr>
          <p:cNvPr id="11269" name="Title 5"/>
          <p:cNvSpPr>
            <a:spLocks noGrp="1"/>
          </p:cNvSpPr>
          <p:nvPr>
            <p:ph type="title"/>
          </p:nvPr>
        </p:nvSpPr>
        <p:spPr>
          <a:xfrm>
            <a:off x="484188" y="776288"/>
            <a:ext cx="8220075" cy="631825"/>
          </a:xfrm>
        </p:spPr>
        <p:txBody>
          <a:bodyPr>
            <a:normAutofit fontScale="90000"/>
          </a:bodyPr>
          <a:lstStyle/>
          <a:p>
            <a:pPr algn="ctr" eaLnBrk="1" hangingPunct="1">
              <a:defRPr/>
            </a:pPr>
            <a:r>
              <a:rPr lang="en-GB" dirty="0"/>
              <a:t>The Impact of Diet and </a:t>
            </a:r>
            <a:r>
              <a:rPr lang="en-GB" dirty="0" smtClean="0"/>
              <a:t/>
            </a:r>
            <a:br>
              <a:rPr lang="en-GB" dirty="0" smtClean="0"/>
            </a:br>
            <a:r>
              <a:rPr lang="en-GB" dirty="0" smtClean="0"/>
              <a:t>Exercise: Activity </a:t>
            </a:r>
            <a:endParaRPr lang="en-GB" altLang="en-US" dirty="0" smtClean="0"/>
          </a:p>
        </p:txBody>
      </p:sp>
      <p:pic>
        <p:nvPicPr>
          <p:cNvPr id="26628" name="Individual Work"/>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67625" y="615950"/>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7"/>
          <a:stretch>
            <a:fillRect/>
          </a:stretch>
        </p:blipFill>
        <p:spPr>
          <a:xfrm>
            <a:off x="2393156" y="3180012"/>
            <a:ext cx="4402138" cy="3113088"/>
          </a:xfrm>
          <a:prstGeom prst="rect">
            <a:avLst/>
          </a:prstGeom>
          <a:effectLst>
            <a:outerShdw blurRad="50800" dist="38100" dir="18900000" algn="bl" rotWithShape="0">
              <a:prstClr val="black">
                <a:alpha val="40000"/>
              </a:prstClr>
            </a:outerShdw>
          </a:effectLst>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0400" y="449695"/>
            <a:ext cx="1196109" cy="119610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8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Twinkl Planit">
      <a:dk1>
        <a:srgbClr val="1C1C1C"/>
      </a:dk1>
      <a:lt1>
        <a:srgbClr val="FFFFFF"/>
      </a:lt1>
      <a:dk2>
        <a:srgbClr val="132A8C"/>
      </a:dk2>
      <a:lt2>
        <a:srgbClr val="E2E2E2"/>
      </a:lt2>
      <a:accent1>
        <a:srgbClr val="6B388C"/>
      </a:accent1>
      <a:accent2>
        <a:srgbClr val="E6236A"/>
      </a:accent2>
      <a:accent3>
        <a:srgbClr val="32B3A2"/>
      </a:accent3>
      <a:accent4>
        <a:srgbClr val="A21774"/>
      </a:accent4>
      <a:accent5>
        <a:srgbClr val="14B4E4"/>
      </a:accent5>
      <a:accent6>
        <a:srgbClr val="EE7918"/>
      </a:accent6>
      <a:hlink>
        <a:srgbClr val="14B4E4"/>
      </a:hlink>
      <a:folHlink>
        <a:srgbClr val="86CEFA"/>
      </a:folHlink>
    </a:clrScheme>
    <a:fontScheme name="Twinkl Planit">
      <a:majorFont>
        <a:latin typeface="Sassoon Infant Md"/>
        <a:ea typeface=""/>
        <a:cs typeface=""/>
      </a:majorFont>
      <a:minorFont>
        <a:latin typeface="Sassoon Infant Rg"/>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5204</TotalTime>
  <Words>963</Words>
  <Application>Microsoft Office PowerPoint</Application>
  <PresentationFormat>On-screen Show (4:3)</PresentationFormat>
  <Paragraphs>80</Paragraphs>
  <Slides>10</Slides>
  <Notes>9</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BPreplay</vt:lpstr>
      <vt:lpstr>Arial</vt:lpstr>
      <vt:lpstr>Sassoon Infant Md</vt:lpstr>
      <vt:lpstr>Sassoon Infant Rg</vt:lpstr>
      <vt:lpstr>Twinkl</vt:lpstr>
      <vt:lpstr>Calibri</vt:lpstr>
      <vt:lpstr>Office Theme</vt:lpstr>
      <vt:lpstr>PowerPoint Presentation</vt:lpstr>
      <vt:lpstr>How to Have a Healthy Lifestyle</vt:lpstr>
      <vt:lpstr>What is a Healthy Diet?</vt:lpstr>
      <vt:lpstr>How to Have a Healthy Lifestyle</vt:lpstr>
      <vt:lpstr>How to Have a Healthy Lifestyle</vt:lpstr>
      <vt:lpstr>What Counts as Exercise?</vt:lpstr>
      <vt:lpstr>What Is the Impact of Regular Exercise?</vt:lpstr>
      <vt:lpstr>The Impact of Diet and  Exercise: Research </vt:lpstr>
      <vt:lpstr>The Impact of Diet and  Exercise: Activity </vt:lpstr>
      <vt:lpstr>Compare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dc:title>
  <dc:creator>Twinkl</dc:creator>
  <cp:lastModifiedBy>Tracy Whittam</cp:lastModifiedBy>
  <cp:revision>414</cp:revision>
  <dcterms:created xsi:type="dcterms:W3CDTF">2014-10-01T16:09:27Z</dcterms:created>
  <dcterms:modified xsi:type="dcterms:W3CDTF">2021-01-27T18:06:53Z</dcterms:modified>
</cp:coreProperties>
</file>