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7" r:id="rId3"/>
    <p:sldMasterId id="2147483695" r:id="rId4"/>
    <p:sldMasterId id="2147483703" r:id="rId5"/>
    <p:sldMasterId id="2147483711" r:id="rId6"/>
    <p:sldMasterId id="2147483719" r:id="rId7"/>
    <p:sldMasterId id="2147483727" r:id="rId8"/>
  </p:sldMasterIdLst>
  <p:sldIdLst>
    <p:sldId id="257" r:id="rId9"/>
    <p:sldId id="258" r:id="rId10"/>
    <p:sldId id="259" r:id="rId11"/>
    <p:sldId id="260" r:id="rId12"/>
    <p:sldId id="261" r:id="rId13"/>
    <p:sldId id="265" r:id="rId14"/>
    <p:sldId id="264" r:id="rId15"/>
    <p:sldId id="262"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srgbClr val="FFFFFF">
                  <a:alpha val="80000"/>
                </a:srgbClr>
              </a:solidFill>
              <a:effectLst/>
              <a:uLnTx/>
              <a:uFillTx/>
              <a:latin typeface="Calibri Light" panose="020F03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srgbClr val="FFFFFF">
                  <a:alpha val="80000"/>
                </a:srgbClr>
              </a:solidFill>
              <a:effectLst/>
              <a:uLnTx/>
              <a:uFillTx/>
              <a:latin typeface="Calibri Light" panose="020F0302020204030204"/>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FFFFFF">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FFFFFF">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1951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50B4C8">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7423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50B4C8">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0691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2DC0C1A7-673F-4D10-8325-5EED0C2A6198}"/>
              </a:ext>
            </a:extLst>
          </p:cNvPr>
          <p:cNvSpPr/>
          <p:nvPr userDrawn="1"/>
        </p:nvSpPr>
        <p:spPr bwMode="auto">
          <a:xfrm>
            <a:off x="609601" y="438150"/>
            <a:ext cx="10960100"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4619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842254D-428D-4AD3-B1DB-4549B3914D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903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9E7EED4-A3B6-47B1-B838-E0E5AC9163CA}"/>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pic>
        <p:nvPicPr>
          <p:cNvPr id="3" name="Picture 4">
            <a:extLst>
              <a:ext uri="{FF2B5EF4-FFF2-40B4-BE49-F238E27FC236}">
                <a16:creationId xmlns:a16="http://schemas.microsoft.com/office/drawing/2014/main" id="{5CCF4251-ACB4-4B4D-9F2E-FBB1245A63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438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6A22F22-C270-4981-A398-74A3FFA418A8}"/>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4" name="Rounded Rectangle 4">
            <a:extLst>
              <a:ext uri="{FF2B5EF4-FFF2-40B4-BE49-F238E27FC236}">
                <a16:creationId xmlns:a16="http://schemas.microsoft.com/office/drawing/2014/main" id="{77D70D74-7D88-4057-B1C6-3A5E3D96CE06}"/>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5" name="Title 1">
            <a:extLst>
              <a:ext uri="{FF2B5EF4-FFF2-40B4-BE49-F238E27FC236}">
                <a16:creationId xmlns:a16="http://schemas.microsoft.com/office/drawing/2014/main" id="{AEAADC7A-7EAF-4F12-B4F8-CDC5560692D6}"/>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winkl" pitchFamily="50" charset="0"/>
                <a:ea typeface="+mj-ea"/>
                <a:cs typeface="+mj-cs"/>
              </a:rPr>
              <a:t>Success Criteria</a:t>
            </a:r>
          </a:p>
        </p:txBody>
      </p:sp>
      <p:sp>
        <p:nvSpPr>
          <p:cNvPr id="6" name="Title 1">
            <a:extLst>
              <a:ext uri="{FF2B5EF4-FFF2-40B4-BE49-F238E27FC236}">
                <a16:creationId xmlns:a16="http://schemas.microsoft.com/office/drawing/2014/main" id="{9A80911E-BE2A-4E0D-A8CA-19389BE135D5}"/>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winkl" pitchFamily="50" charset="0"/>
                <a:ea typeface="+mj-ea"/>
                <a:cs typeface="+mj-cs"/>
              </a:rPr>
              <a:t>Aim</a:t>
            </a:r>
          </a:p>
        </p:txBody>
      </p:sp>
      <p:sp>
        <p:nvSpPr>
          <p:cNvPr id="7" name="Content Placeholder 15">
            <a:extLst>
              <a:ext uri="{FF2B5EF4-FFF2-40B4-BE49-F238E27FC236}">
                <a16:creationId xmlns:a16="http://schemas.microsoft.com/office/drawing/2014/main" id="{055D3170-4000-4713-8625-B6BCE78B3AD4}"/>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25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5C3E171-1788-4E04-B032-57F346075B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0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116014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E0D94A4C-1773-4DCC-9642-C72D3D868DC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6998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52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50B4C8">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49859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4C80AE4-2385-4736-AE93-0F1190855CB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514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D3275A5-9477-485F-8169-18E4A18647DF}"/>
              </a:ext>
            </a:extLst>
          </p:cNvPr>
          <p:cNvSpPr/>
          <p:nvPr userDrawn="1"/>
        </p:nvSpPr>
        <p:spPr bwMode="auto">
          <a:xfrm>
            <a:off x="609601" y="438150"/>
            <a:ext cx="10960100"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2372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75A87C5-3B40-42CD-9ECF-E9176496C5D2}"/>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a:extLst>
              <a:ext uri="{FF2B5EF4-FFF2-40B4-BE49-F238E27FC236}">
                <a16:creationId xmlns:a16="http://schemas.microsoft.com/office/drawing/2014/main" id="{D8929191-CF1A-449D-BE96-93E845167738}"/>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a:extLst>
              <a:ext uri="{FF2B5EF4-FFF2-40B4-BE49-F238E27FC236}">
                <a16:creationId xmlns:a16="http://schemas.microsoft.com/office/drawing/2014/main" id="{4B0C9C1D-3EA0-4A0D-BBD4-9956101452DC}"/>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a:extLst>
              <a:ext uri="{FF2B5EF4-FFF2-40B4-BE49-F238E27FC236}">
                <a16:creationId xmlns:a16="http://schemas.microsoft.com/office/drawing/2014/main" id="{F7802A7A-FAB4-485C-86D3-0C1FD3F16002}"/>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a:extLst>
              <a:ext uri="{FF2B5EF4-FFF2-40B4-BE49-F238E27FC236}">
                <a16:creationId xmlns:a16="http://schemas.microsoft.com/office/drawing/2014/main" id="{E9A5CB2C-E811-43CB-8582-4DFEFE818F2E}"/>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06617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936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2864773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B6B713A-D592-4923-84FC-FA2CBCE7E81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621012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569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4C80AE4-2385-4736-AE93-0F1190855CB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488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D3275A5-9477-485F-8169-18E4A18647DF}"/>
              </a:ext>
            </a:extLst>
          </p:cNvPr>
          <p:cNvSpPr/>
          <p:nvPr userDrawn="1"/>
        </p:nvSpPr>
        <p:spPr bwMode="auto">
          <a:xfrm>
            <a:off x="609601" y="438150"/>
            <a:ext cx="10960100"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96085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75A87C5-3B40-42CD-9ECF-E9176496C5D2}"/>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a:extLst>
              <a:ext uri="{FF2B5EF4-FFF2-40B4-BE49-F238E27FC236}">
                <a16:creationId xmlns:a16="http://schemas.microsoft.com/office/drawing/2014/main" id="{D8929191-CF1A-449D-BE96-93E845167738}"/>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a:extLst>
              <a:ext uri="{FF2B5EF4-FFF2-40B4-BE49-F238E27FC236}">
                <a16:creationId xmlns:a16="http://schemas.microsoft.com/office/drawing/2014/main" id="{4B0C9C1D-3EA0-4A0D-BBD4-9956101452DC}"/>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a:extLst>
              <a:ext uri="{FF2B5EF4-FFF2-40B4-BE49-F238E27FC236}">
                <a16:creationId xmlns:a16="http://schemas.microsoft.com/office/drawing/2014/main" id="{F7802A7A-FAB4-485C-86D3-0C1FD3F16002}"/>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a:extLst>
              <a:ext uri="{FF2B5EF4-FFF2-40B4-BE49-F238E27FC236}">
                <a16:creationId xmlns:a16="http://schemas.microsoft.com/office/drawing/2014/main" id="{E9A5CB2C-E811-43CB-8582-4DFEFE818F2E}"/>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067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50B4C8">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39032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838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2847545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B6B713A-D592-4923-84FC-FA2CBCE7E81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561792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156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4C80AE4-2385-4736-AE93-0F1190855CB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911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D3275A5-9477-485F-8169-18E4A18647DF}"/>
              </a:ext>
            </a:extLst>
          </p:cNvPr>
          <p:cNvSpPr/>
          <p:nvPr userDrawn="1"/>
        </p:nvSpPr>
        <p:spPr bwMode="auto">
          <a:xfrm>
            <a:off x="609601" y="438150"/>
            <a:ext cx="10960100"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532206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75A87C5-3B40-42CD-9ECF-E9176496C5D2}"/>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a:extLst>
              <a:ext uri="{FF2B5EF4-FFF2-40B4-BE49-F238E27FC236}">
                <a16:creationId xmlns:a16="http://schemas.microsoft.com/office/drawing/2014/main" id="{D8929191-CF1A-449D-BE96-93E845167738}"/>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a:extLst>
              <a:ext uri="{FF2B5EF4-FFF2-40B4-BE49-F238E27FC236}">
                <a16:creationId xmlns:a16="http://schemas.microsoft.com/office/drawing/2014/main" id="{4B0C9C1D-3EA0-4A0D-BBD4-9956101452DC}"/>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a:extLst>
              <a:ext uri="{FF2B5EF4-FFF2-40B4-BE49-F238E27FC236}">
                <a16:creationId xmlns:a16="http://schemas.microsoft.com/office/drawing/2014/main" id="{F7802A7A-FAB4-485C-86D3-0C1FD3F16002}"/>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a:extLst>
              <a:ext uri="{FF2B5EF4-FFF2-40B4-BE49-F238E27FC236}">
                <a16:creationId xmlns:a16="http://schemas.microsoft.com/office/drawing/2014/main" id="{E9A5CB2C-E811-43CB-8582-4DFEFE818F2E}"/>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59278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463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3523849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B6B713A-D592-4923-84FC-FA2CBCE7E81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2778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50B4C8">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438793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128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4C80AE4-2385-4736-AE93-0F1190855CB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780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D3275A5-9477-485F-8169-18E4A18647DF}"/>
              </a:ext>
            </a:extLst>
          </p:cNvPr>
          <p:cNvSpPr/>
          <p:nvPr userDrawn="1"/>
        </p:nvSpPr>
        <p:spPr bwMode="auto">
          <a:xfrm>
            <a:off x="609601" y="438150"/>
            <a:ext cx="10960100"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644433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75A87C5-3B40-42CD-9ECF-E9176496C5D2}"/>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a:extLst>
              <a:ext uri="{FF2B5EF4-FFF2-40B4-BE49-F238E27FC236}">
                <a16:creationId xmlns:a16="http://schemas.microsoft.com/office/drawing/2014/main" id="{D8929191-CF1A-449D-BE96-93E845167738}"/>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a:extLst>
              <a:ext uri="{FF2B5EF4-FFF2-40B4-BE49-F238E27FC236}">
                <a16:creationId xmlns:a16="http://schemas.microsoft.com/office/drawing/2014/main" id="{4B0C9C1D-3EA0-4A0D-BBD4-9956101452DC}"/>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a:extLst>
              <a:ext uri="{FF2B5EF4-FFF2-40B4-BE49-F238E27FC236}">
                <a16:creationId xmlns:a16="http://schemas.microsoft.com/office/drawing/2014/main" id="{F7802A7A-FAB4-485C-86D3-0C1FD3F16002}"/>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a:extLst>
              <a:ext uri="{FF2B5EF4-FFF2-40B4-BE49-F238E27FC236}">
                <a16:creationId xmlns:a16="http://schemas.microsoft.com/office/drawing/2014/main" id="{E9A5CB2C-E811-43CB-8582-4DFEFE818F2E}"/>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4926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883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3189688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B6B713A-D592-4923-84FC-FA2CBCE7E81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391518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445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4C80AE4-2385-4736-AE93-0F1190855CB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538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D3275A5-9477-485F-8169-18E4A18647DF}"/>
              </a:ext>
            </a:extLst>
          </p:cNvPr>
          <p:cNvSpPr/>
          <p:nvPr userDrawn="1"/>
        </p:nvSpPr>
        <p:spPr bwMode="auto">
          <a:xfrm>
            <a:off x="609601" y="438150"/>
            <a:ext cx="10960100"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0252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50B4C8">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07353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75A87C5-3B40-42CD-9ECF-E9176496C5D2}"/>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a:extLst>
              <a:ext uri="{FF2B5EF4-FFF2-40B4-BE49-F238E27FC236}">
                <a16:creationId xmlns:a16="http://schemas.microsoft.com/office/drawing/2014/main" id="{D8929191-CF1A-449D-BE96-93E845167738}"/>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a:extLst>
              <a:ext uri="{FF2B5EF4-FFF2-40B4-BE49-F238E27FC236}">
                <a16:creationId xmlns:a16="http://schemas.microsoft.com/office/drawing/2014/main" id="{4B0C9C1D-3EA0-4A0D-BBD4-9956101452DC}"/>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a:extLst>
              <a:ext uri="{FF2B5EF4-FFF2-40B4-BE49-F238E27FC236}">
                <a16:creationId xmlns:a16="http://schemas.microsoft.com/office/drawing/2014/main" id="{F7802A7A-FAB4-485C-86D3-0C1FD3F16002}"/>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a:extLst>
              <a:ext uri="{FF2B5EF4-FFF2-40B4-BE49-F238E27FC236}">
                <a16:creationId xmlns:a16="http://schemas.microsoft.com/office/drawing/2014/main" id="{E9A5CB2C-E811-43CB-8582-4DFEFE818F2E}"/>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91177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5136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3566596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B6B713A-D592-4923-84FC-FA2CBCE7E81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838294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168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4C80AE4-2385-4736-AE93-0F1190855CB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640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D3275A5-9477-485F-8169-18E4A18647DF}"/>
              </a:ext>
            </a:extLst>
          </p:cNvPr>
          <p:cNvSpPr/>
          <p:nvPr userDrawn="1"/>
        </p:nvSpPr>
        <p:spPr bwMode="auto">
          <a:xfrm>
            <a:off x="609601" y="438150"/>
            <a:ext cx="10960100"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04080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75A87C5-3B40-42CD-9ECF-E9176496C5D2}"/>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a:extLst>
              <a:ext uri="{FF2B5EF4-FFF2-40B4-BE49-F238E27FC236}">
                <a16:creationId xmlns:a16="http://schemas.microsoft.com/office/drawing/2014/main" id="{D8929191-CF1A-449D-BE96-93E845167738}"/>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a:extLst>
              <a:ext uri="{FF2B5EF4-FFF2-40B4-BE49-F238E27FC236}">
                <a16:creationId xmlns:a16="http://schemas.microsoft.com/office/drawing/2014/main" id="{4B0C9C1D-3EA0-4A0D-BBD4-9956101452DC}"/>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a:extLst>
              <a:ext uri="{FF2B5EF4-FFF2-40B4-BE49-F238E27FC236}">
                <a16:creationId xmlns:a16="http://schemas.microsoft.com/office/drawing/2014/main" id="{F7802A7A-FAB4-485C-86D3-0C1FD3F16002}"/>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a:extLst>
              <a:ext uri="{FF2B5EF4-FFF2-40B4-BE49-F238E27FC236}">
                <a16:creationId xmlns:a16="http://schemas.microsoft.com/office/drawing/2014/main" id="{E9A5CB2C-E811-43CB-8582-4DFEFE818F2E}"/>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541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470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285317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50B4C8">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82098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B6B713A-D592-4923-84FC-FA2CBCE7E81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9867771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556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4C80AE4-2385-4736-AE93-0F1190855CB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792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D3275A5-9477-485F-8169-18E4A18647DF}"/>
              </a:ext>
            </a:extLst>
          </p:cNvPr>
          <p:cNvSpPr/>
          <p:nvPr userDrawn="1"/>
        </p:nvSpPr>
        <p:spPr bwMode="auto">
          <a:xfrm>
            <a:off x="609601" y="438150"/>
            <a:ext cx="10960100"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28223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75A87C5-3B40-42CD-9ECF-E9176496C5D2}"/>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3">
            <a:extLst>
              <a:ext uri="{FF2B5EF4-FFF2-40B4-BE49-F238E27FC236}">
                <a16:creationId xmlns:a16="http://schemas.microsoft.com/office/drawing/2014/main" id="{D8929191-CF1A-449D-BE96-93E845167738}"/>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a:extLst>
              <a:ext uri="{FF2B5EF4-FFF2-40B4-BE49-F238E27FC236}">
                <a16:creationId xmlns:a16="http://schemas.microsoft.com/office/drawing/2014/main" id="{4B0C9C1D-3EA0-4A0D-BBD4-9956101452DC}"/>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a:extLst>
              <a:ext uri="{FF2B5EF4-FFF2-40B4-BE49-F238E27FC236}">
                <a16:creationId xmlns:a16="http://schemas.microsoft.com/office/drawing/2014/main" id="{F7802A7A-FAB4-485C-86D3-0C1FD3F16002}"/>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a:extLst>
              <a:ext uri="{FF2B5EF4-FFF2-40B4-BE49-F238E27FC236}">
                <a16:creationId xmlns:a16="http://schemas.microsoft.com/office/drawing/2014/main" id="{E9A5CB2C-E811-43CB-8582-4DFEFE818F2E}"/>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6830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5025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628133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B6B713A-D592-4923-84FC-FA2CBCE7E81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87752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50B4C8">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6567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FFFFFF">
                    <a:alpha val="20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FFFFFF">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3792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srgbClr val="FFFFFF">
                  <a:alpha val="80000"/>
                </a:srgbClr>
              </a:solidFill>
              <a:effectLst/>
              <a:uLnTx/>
              <a:uFillTx/>
              <a:latin typeface="Calibri Light" panose="020F0302020204030204"/>
              <a:ea typeface="+mn-ea"/>
              <a:cs typeface="+mn-cs"/>
            </a:endParaRP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srgbClr val="FFFFFF">
                  <a:alpha val="80000"/>
                </a:srgbClr>
              </a:solidFill>
              <a:effectLst/>
              <a:uLnTx/>
              <a:uFillTx/>
              <a:latin typeface="Calibri Light" panose="020F0302020204030204"/>
              <a:ea typeface="+mn-ea"/>
              <a:cs typeface="+mn-cs"/>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FFFFFF">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FFFFFF">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762210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2D4B0F9-25C8-4948-99D4-BC7AC7D75643}" type="datetimeFigureOut">
              <a:rPr kumimoji="0" lang="en-GB" sz="950" b="0" i="0" u="none" strike="noStrike" kern="1200" cap="none" spc="0" normalizeH="0" baseline="0" noProof="0" smtClean="0">
                <a:ln>
                  <a:noFill/>
                </a:ln>
                <a:solidFill>
                  <a:prstClr val="black">
                    <a:alpha val="80000"/>
                  </a:prst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26/01/2021</a:t>
            </a:fld>
            <a:endParaRPr kumimoji="0" lang="en-GB" sz="950" b="0" i="0" u="none" strike="noStrike" kern="1200" cap="none"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50" b="0" i="0" u="none" strike="noStrike" kern="1200" cap="all" spc="0" normalizeH="0" baseline="0" noProof="0">
              <a:ln>
                <a:noFill/>
              </a:ln>
              <a:solidFill>
                <a:prstClr val="black">
                  <a:alpha val="80000"/>
                </a:prstClr>
              </a:solidFill>
              <a:effectLst/>
              <a:uLnTx/>
              <a:uFillTx/>
              <a:latin typeface="Calibri Light" panose="020F0302020204030204"/>
              <a:ea typeface="+mn-ea"/>
              <a:cs typeface="+mn-cs"/>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7F646E-D63B-4951-A32F-E0656338651E}" type="slidenum">
              <a:rPr kumimoji="0" lang="en-GB" sz="10300" b="0" i="0" u="none" strike="noStrike" kern="1200" cap="none" spc="0" normalizeH="0" baseline="0" noProof="0" smtClean="0">
                <a:ln>
                  <a:noFill/>
                </a:ln>
                <a:solidFill>
                  <a:srgbClr val="50B4C8">
                    <a:alpha val="25000"/>
                  </a:srgbClr>
                </a:solidFill>
                <a:effectLst/>
                <a:uLnTx/>
                <a:uFillTx/>
                <a:latin typeface="Calibri Light"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300" b="0" i="0" u="none" strike="noStrike" kern="1200" cap="none" spc="0" normalizeH="0" baseline="0" noProof="0">
              <a:ln>
                <a:noFill/>
              </a:ln>
              <a:solidFill>
                <a:srgbClr val="50B4C8">
                  <a:alpha val="2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077493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3423030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9465844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8539935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8425956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75793517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2580449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37414569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35.xml"/><Relationship Id="rId6" Type="http://schemas.openxmlformats.org/officeDocument/2006/relationships/image" Target="../media/image32.png"/><Relationship Id="rId11" Type="http://schemas.openxmlformats.org/officeDocument/2006/relationships/image" Target="../media/image27.png"/><Relationship Id="rId5" Type="http://schemas.openxmlformats.org/officeDocument/2006/relationships/image" Target="../media/image31.png"/><Relationship Id="rId10" Type="http://schemas.openxmlformats.org/officeDocument/2006/relationships/image" Target="../media/image13.pn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63.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27.png"/><Relationship Id="rId1" Type="http://schemas.openxmlformats.org/officeDocument/2006/relationships/slideLayout" Target="../slideLayouts/slideLayout5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1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551E-86CA-4490-93E3-1C534E3CA16C}"/>
              </a:ext>
            </a:extLst>
          </p:cNvPr>
          <p:cNvSpPr>
            <a:spLocks noGrp="1"/>
          </p:cNvSpPr>
          <p:nvPr>
            <p:ph type="ctrTitle"/>
          </p:nvPr>
        </p:nvSpPr>
        <p:spPr>
          <a:xfrm>
            <a:off x="603504" y="770467"/>
            <a:ext cx="6608963" cy="3352800"/>
          </a:xfrm>
        </p:spPr>
        <p:txBody>
          <a:bodyPr>
            <a:normAutofit/>
          </a:bodyPr>
          <a:lstStyle/>
          <a:p>
            <a:r>
              <a:rPr lang="en-GB" dirty="0">
                <a:latin typeface="Letter-join Plus 8" panose="02000505000000020003" pitchFamily="50" charset="0"/>
              </a:rPr>
              <a:t>R.E.</a:t>
            </a:r>
            <a:br>
              <a:rPr lang="en-GB" dirty="0">
                <a:latin typeface="Letter-join Plus 8" panose="02000505000000020003" pitchFamily="50" charset="0"/>
              </a:rPr>
            </a:br>
            <a:r>
              <a:rPr lang="en-GB" dirty="0">
                <a:latin typeface="Letter-join Plus 8" panose="02000505000000020003" pitchFamily="50" charset="0"/>
              </a:rPr>
              <a:t/>
            </a:r>
            <a:br>
              <a:rPr lang="en-GB" dirty="0">
                <a:latin typeface="Letter-join Plus 8" panose="02000505000000020003" pitchFamily="50" charset="0"/>
              </a:rPr>
            </a:br>
            <a:r>
              <a:rPr lang="en-GB" dirty="0">
                <a:latin typeface="Letter-join Plus 8" panose="02000505000000020003" pitchFamily="50" charset="0"/>
              </a:rPr>
              <a:t>Humanism</a:t>
            </a:r>
          </a:p>
        </p:txBody>
      </p:sp>
      <p:sp>
        <p:nvSpPr>
          <p:cNvPr id="3" name="Subtitle 2">
            <a:extLst>
              <a:ext uri="{FF2B5EF4-FFF2-40B4-BE49-F238E27FC236}">
                <a16:creationId xmlns:a16="http://schemas.microsoft.com/office/drawing/2014/main" id="{E77F42F9-14BF-47CE-BE98-79099CEAA0B1}"/>
              </a:ext>
            </a:extLst>
          </p:cNvPr>
          <p:cNvSpPr>
            <a:spLocks noGrp="1"/>
          </p:cNvSpPr>
          <p:nvPr>
            <p:ph type="subTitle" idx="1"/>
          </p:nvPr>
        </p:nvSpPr>
        <p:spPr>
          <a:xfrm>
            <a:off x="667513" y="4206876"/>
            <a:ext cx="6544954" cy="1645920"/>
          </a:xfrm>
        </p:spPr>
        <p:txBody>
          <a:bodyPr>
            <a:normAutofit/>
          </a:bodyPr>
          <a:lstStyle/>
          <a:p>
            <a:r>
              <a:rPr lang="en-GB" dirty="0">
                <a:latin typeface="Letter-join Plus 8" panose="02000505000000020003" pitchFamily="50" charset="0"/>
              </a:rPr>
              <a:t>Wednesday</a:t>
            </a:r>
          </a:p>
          <a:p>
            <a:r>
              <a:rPr lang="en-GB" dirty="0" smtClean="0">
                <a:latin typeface="Letter-join Plus 8" panose="02000505000000020003" pitchFamily="50" charset="0"/>
              </a:rPr>
              <a:t>27.01.21</a:t>
            </a:r>
            <a:endParaRPr lang="en-GB" dirty="0">
              <a:latin typeface="Letter-join Plus 8" panose="02000505000000020003" pitchFamily="50" charset="0"/>
            </a:endParaRPr>
          </a:p>
        </p:txBody>
      </p:sp>
      <p:pic>
        <p:nvPicPr>
          <p:cNvPr id="1026" name="Picture 2" descr="Grants for Inter Faith Week 2014 | Leicestershire and Rutland Community  Foundation">
            <a:extLst>
              <a:ext uri="{FF2B5EF4-FFF2-40B4-BE49-F238E27FC236}">
                <a16:creationId xmlns:a16="http://schemas.microsoft.com/office/drawing/2014/main" id="{FB064434-9820-49EF-8219-8534D2AE6A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77920" y="624614"/>
            <a:ext cx="1979406" cy="27239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A694654-FA6A-4A30-AF60-E73A587A33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95830" y="3509434"/>
            <a:ext cx="2753284" cy="270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3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D333CBE-B699-4E3B-9F45-C045F77343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6F40A0DE-B054-475D-A174-4F3149916FF6}"/>
              </a:ext>
            </a:extLst>
          </p:cNvPr>
          <p:cNvSpPr txBox="1"/>
          <p:nvPr/>
        </p:nvSpPr>
        <p:spPr>
          <a:xfrm>
            <a:off x="756356" y="4011438"/>
            <a:ext cx="10923638" cy="131764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0000"/>
              </a:lnSpc>
              <a:spcBef>
                <a:spcPct val="0"/>
              </a:spcBef>
              <a:spcAft>
                <a:spcPts val="600"/>
              </a:spcAft>
              <a:buClrTx/>
              <a:buSzTx/>
              <a:buFontTx/>
              <a:buNone/>
              <a:tabLst/>
              <a:defRPr/>
            </a:pPr>
            <a:r>
              <a:rPr lang="en-US" sz="8800" spc="-120" dirty="0" smtClean="0">
                <a:solidFill>
                  <a:srgbClr val="FFFFFF"/>
                </a:solidFill>
                <a:latin typeface="Calibri Light" panose="020F0302020204030204"/>
              </a:rPr>
              <a:t>Humanist</a:t>
            </a:r>
            <a:r>
              <a:rPr kumimoji="0" lang="en-US" sz="8800" b="0" i="0" u="none" strike="noStrike" kern="1200" cap="none" spc="-120" normalizeH="0" baseline="0" noProof="0" dirty="0" smtClean="0">
                <a:ln>
                  <a:noFill/>
                </a:ln>
                <a:solidFill>
                  <a:srgbClr val="FFFFFF"/>
                </a:solidFill>
                <a:effectLst/>
                <a:uLnTx/>
                <a:uFillTx/>
                <a:latin typeface="Calibri Light" panose="020F0302020204030204"/>
                <a:ea typeface="+mn-ea"/>
                <a:cs typeface="+mn-cs"/>
              </a:rPr>
              <a:t> Thinkers</a:t>
            </a:r>
            <a:endParaRPr kumimoji="0" lang="en-US" sz="8800" b="0" i="0" u="none" strike="noStrike" kern="1200" cap="none" spc="-120" normalizeH="0" baseline="0" noProof="0" dirty="0">
              <a:ln>
                <a:noFill/>
              </a:ln>
              <a:solidFill>
                <a:srgbClr val="FFFFFF"/>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12F3DA88-844F-4DB0-BCF3-82A9802DE325}"/>
              </a:ext>
            </a:extLst>
          </p:cNvPr>
          <p:cNvSpPr txBox="1"/>
          <p:nvPr/>
        </p:nvSpPr>
        <p:spPr>
          <a:xfrm>
            <a:off x="634180" y="5329081"/>
            <a:ext cx="6929376" cy="118551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 name="Rectangle 1"/>
          <p:cNvSpPr/>
          <p:nvPr/>
        </p:nvSpPr>
        <p:spPr>
          <a:xfrm>
            <a:off x="2472267" y="5724208"/>
            <a:ext cx="7405511" cy="369332"/>
          </a:xfrm>
          <a:prstGeom prst="rect">
            <a:avLst/>
          </a:prstGeom>
        </p:spPr>
        <p:txBody>
          <a:bodyPr wrap="square">
            <a:spAutoFit/>
          </a:bodyPr>
          <a:lstStyle/>
          <a:p>
            <a:r>
              <a:rPr lang="en-GB" u="sng" dirty="0">
                <a:solidFill>
                  <a:schemeClr val="bg1"/>
                </a:solidFill>
                <a:latin typeface="Letter-join Plus 8" panose="02000505000000020003" pitchFamily="50" charset="0"/>
                <a:ea typeface="Times New Roman" panose="02020603050405020304" pitchFamily="18" charset="0"/>
                <a:cs typeface="Arial" panose="020B0604020202020204" pitchFamily="34" charset="0"/>
              </a:rPr>
              <a:t>Can I explore, identify and compare the ideas of Humanist thinkers?</a:t>
            </a:r>
            <a:endParaRPr lang="en-US" sz="3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980898" y="874131"/>
            <a:ext cx="1491369" cy="1790410"/>
          </a:xfrm>
          <a:prstGeom prst="rect">
            <a:avLst/>
          </a:prstGeom>
        </p:spPr>
      </p:pic>
      <p:pic>
        <p:nvPicPr>
          <p:cNvPr id="6" name="Picture 5"/>
          <p:cNvPicPr>
            <a:picLocks noChangeAspect="1"/>
          </p:cNvPicPr>
          <p:nvPr/>
        </p:nvPicPr>
        <p:blipFill>
          <a:blip r:embed="rId5"/>
          <a:stretch>
            <a:fillRect/>
          </a:stretch>
        </p:blipFill>
        <p:spPr>
          <a:xfrm>
            <a:off x="372278" y="3167638"/>
            <a:ext cx="1495038" cy="1484891"/>
          </a:xfrm>
          <a:prstGeom prst="rect">
            <a:avLst/>
          </a:prstGeom>
        </p:spPr>
      </p:pic>
      <p:pic>
        <p:nvPicPr>
          <p:cNvPr id="8" name="Picture 7"/>
          <p:cNvPicPr>
            <a:picLocks noChangeAspect="1"/>
          </p:cNvPicPr>
          <p:nvPr/>
        </p:nvPicPr>
        <p:blipFill>
          <a:blip r:embed="rId6"/>
          <a:stretch>
            <a:fillRect/>
          </a:stretch>
        </p:blipFill>
        <p:spPr>
          <a:xfrm>
            <a:off x="5016340" y="846367"/>
            <a:ext cx="1462024" cy="2128839"/>
          </a:xfrm>
          <a:prstGeom prst="rect">
            <a:avLst/>
          </a:prstGeom>
        </p:spPr>
      </p:pic>
      <p:pic>
        <p:nvPicPr>
          <p:cNvPr id="10" name="Picture 9"/>
          <p:cNvPicPr>
            <a:picLocks noChangeAspect="1"/>
          </p:cNvPicPr>
          <p:nvPr/>
        </p:nvPicPr>
        <p:blipFill>
          <a:blip r:embed="rId7"/>
          <a:stretch>
            <a:fillRect/>
          </a:stretch>
        </p:blipFill>
        <p:spPr>
          <a:xfrm>
            <a:off x="9317567" y="633242"/>
            <a:ext cx="1510189" cy="2192679"/>
          </a:xfrm>
          <a:prstGeom prst="rect">
            <a:avLst/>
          </a:prstGeom>
        </p:spPr>
      </p:pic>
      <p:pic>
        <p:nvPicPr>
          <p:cNvPr id="11" name="Picture 10"/>
          <p:cNvPicPr>
            <a:picLocks noChangeAspect="1"/>
          </p:cNvPicPr>
          <p:nvPr/>
        </p:nvPicPr>
        <p:blipFill>
          <a:blip r:embed="rId8"/>
          <a:stretch>
            <a:fillRect/>
          </a:stretch>
        </p:blipFill>
        <p:spPr>
          <a:xfrm>
            <a:off x="2993899" y="1910787"/>
            <a:ext cx="1273301" cy="2014582"/>
          </a:xfrm>
          <a:prstGeom prst="rect">
            <a:avLst/>
          </a:prstGeom>
        </p:spPr>
      </p:pic>
      <p:pic>
        <p:nvPicPr>
          <p:cNvPr id="12" name="Picture 11"/>
          <p:cNvPicPr>
            <a:picLocks noChangeAspect="1"/>
          </p:cNvPicPr>
          <p:nvPr/>
        </p:nvPicPr>
        <p:blipFill>
          <a:blip r:embed="rId9"/>
          <a:stretch>
            <a:fillRect/>
          </a:stretch>
        </p:blipFill>
        <p:spPr>
          <a:xfrm>
            <a:off x="7261099" y="1910787"/>
            <a:ext cx="1296062" cy="2100651"/>
          </a:xfrm>
          <a:prstGeom prst="rect">
            <a:avLst/>
          </a:prstGeom>
        </p:spPr>
      </p:pic>
      <p:pic>
        <p:nvPicPr>
          <p:cNvPr id="13" name="Picture 12"/>
          <p:cNvPicPr>
            <a:picLocks noChangeAspect="1"/>
          </p:cNvPicPr>
          <p:nvPr/>
        </p:nvPicPr>
        <p:blipFill>
          <a:blip r:embed="rId10"/>
          <a:stretch>
            <a:fillRect/>
          </a:stretch>
        </p:blipFill>
        <p:spPr>
          <a:xfrm>
            <a:off x="10647075" y="3210795"/>
            <a:ext cx="1032919" cy="1531467"/>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120489" y="5542905"/>
            <a:ext cx="609600" cy="609600"/>
          </a:xfrm>
          <a:prstGeom prst="rect">
            <a:avLst/>
          </a:prstGeom>
        </p:spPr>
      </p:pic>
    </p:spTree>
    <p:extLst>
      <p:ext uri="{BB962C8B-B14F-4D97-AF65-F5344CB8AC3E}">
        <p14:creationId xmlns:p14="http://schemas.microsoft.com/office/powerpoint/2010/main" val="9697329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1981201" y="479426"/>
            <a:ext cx="8220075" cy="993775"/>
          </a:xfrm>
        </p:spPr>
        <p:txBody>
          <a:bodyPr/>
          <a:lstStyle/>
          <a:p>
            <a:pPr eaLnBrk="1" hangingPunct="1"/>
            <a:r>
              <a:rPr lang="en-GB" altLang="en-US" sz="3600">
                <a:latin typeface="Twinkl SemiBold"/>
              </a:rPr>
              <a:t>Influential Humanist Ideas</a:t>
            </a:r>
          </a:p>
        </p:txBody>
      </p:sp>
      <p:pic>
        <p:nvPicPr>
          <p:cNvPr id="12291" name="Whole Cla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06DFE08-D7A6-4AFC-828D-11F500802990}"/>
              </a:ext>
            </a:extLst>
          </p:cNvPr>
          <p:cNvSpPr/>
          <p:nvPr/>
        </p:nvSpPr>
        <p:spPr>
          <a:xfrm>
            <a:off x="2635250" y="1174750"/>
            <a:ext cx="6927850" cy="647700"/>
          </a:xfrm>
          <a:prstGeom prst="rect">
            <a:avLst/>
          </a:prstGeom>
        </p:spPr>
        <p:txBody>
          <a:bodyPr>
            <a:spAutoFit/>
          </a:bodyPr>
          <a:lstStyle/>
          <a:p>
            <a:pPr algn="ctr" eaLnBrk="0" fontAlgn="base" hangingPunct="0">
              <a:spcBef>
                <a:spcPct val="0"/>
              </a:spcBef>
              <a:spcAft>
                <a:spcPct val="0"/>
              </a:spcAft>
              <a:defRPr/>
            </a:pPr>
            <a:r>
              <a:rPr lang="en-GB" dirty="0">
                <a:solidFill>
                  <a:srgbClr val="1C1C1C"/>
                </a:solidFill>
                <a:latin typeface="Twinkl"/>
                <a:ea typeface="Calibri" panose="020F0502020204030204" pitchFamily="34" charset="0"/>
                <a:cs typeface="Times New Roman" panose="02020603050405020304" pitchFamily="18" charset="0"/>
              </a:rPr>
              <a:t>In the last lesson, we identified the key ideas of                         influential humanist thinkers.</a:t>
            </a:r>
          </a:p>
        </p:txBody>
      </p:sp>
      <p:grpSp>
        <p:nvGrpSpPr>
          <p:cNvPr id="6" name="Group 5"/>
          <p:cNvGrpSpPr>
            <a:grpSpLocks/>
          </p:cNvGrpSpPr>
          <p:nvPr/>
        </p:nvGrpSpPr>
        <p:grpSpPr bwMode="auto">
          <a:xfrm>
            <a:off x="869244" y="1830389"/>
            <a:ext cx="7270918" cy="693255"/>
            <a:chOff x="440724" y="2020333"/>
            <a:chExt cx="6170490" cy="692203"/>
          </a:xfrm>
        </p:grpSpPr>
        <p:sp>
          <p:nvSpPr>
            <p:cNvPr id="3" name="Pentagon 2">
              <a:extLst>
                <a:ext uri="{FF2B5EF4-FFF2-40B4-BE49-F238E27FC236}">
                  <a16:creationId xmlns:a16="http://schemas.microsoft.com/office/drawing/2014/main" id="{8FC7BE02-1AFD-4DC4-AA70-30D7BB7D0527}"/>
                </a:ext>
              </a:extLst>
            </p:cNvPr>
            <p:cNvSpPr/>
            <p:nvPr/>
          </p:nvSpPr>
          <p:spPr>
            <a:xfrm>
              <a:off x="440724" y="2020333"/>
              <a:ext cx="6170490" cy="660756"/>
            </a:xfrm>
            <a:prstGeom prst="homePlate">
              <a:avLst/>
            </a:prstGeom>
            <a:solidFill>
              <a:srgbClr val="D44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2331" name="Rectangle 4"/>
            <p:cNvSpPr>
              <a:spLocks noChangeArrowheads="1"/>
            </p:cNvSpPr>
            <p:nvPr/>
          </p:nvSpPr>
          <p:spPr bwMode="auto">
            <a:xfrm>
              <a:off x="819665" y="2067186"/>
              <a:ext cx="5465805" cy="6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0" fontAlgn="base" hangingPunct="0">
                <a:lnSpc>
                  <a:spcPct val="100000"/>
                </a:lnSpc>
                <a:spcBef>
                  <a:spcPct val="0"/>
                </a:spcBef>
                <a:spcAft>
                  <a:spcPct val="0"/>
                </a:spcAft>
                <a:buNone/>
              </a:pPr>
              <a:r>
                <a:rPr lang="en-GB" altLang="en-US" dirty="0" smtClean="0">
                  <a:solidFill>
                    <a:prstClr val="white"/>
                  </a:solidFill>
                </a:rPr>
                <a:t>Can you remember any of the </a:t>
              </a:r>
              <a:r>
                <a:rPr lang="en-GB" altLang="en-US" dirty="0">
                  <a:solidFill>
                    <a:prstClr val="white"/>
                  </a:solidFill>
                </a:rPr>
                <a:t>key ideas of the influential thinkers? </a:t>
              </a:r>
            </a:p>
          </p:txBody>
        </p:sp>
      </p:grpSp>
      <p:grpSp>
        <p:nvGrpSpPr>
          <p:cNvPr id="8" name="Group 7"/>
          <p:cNvGrpSpPr>
            <a:grpSpLocks/>
          </p:cNvGrpSpPr>
          <p:nvPr/>
        </p:nvGrpSpPr>
        <p:grpSpPr bwMode="auto">
          <a:xfrm>
            <a:off x="1965324" y="2536476"/>
            <a:ext cx="4194175" cy="688397"/>
            <a:chOff x="440725" y="2545236"/>
            <a:chExt cx="3982994" cy="687352"/>
          </a:xfrm>
        </p:grpSpPr>
        <p:sp>
          <p:nvSpPr>
            <p:cNvPr id="13" name="Pentagon 12">
              <a:extLst>
                <a:ext uri="{FF2B5EF4-FFF2-40B4-BE49-F238E27FC236}">
                  <a16:creationId xmlns:a16="http://schemas.microsoft.com/office/drawing/2014/main" id="{878E942D-AB2D-4AB6-9D1C-C7824DBD7505}"/>
                </a:ext>
              </a:extLst>
            </p:cNvPr>
            <p:cNvSpPr/>
            <p:nvPr/>
          </p:nvSpPr>
          <p:spPr>
            <a:xfrm>
              <a:off x="440725" y="2545236"/>
              <a:ext cx="3982994" cy="453336"/>
            </a:xfrm>
            <a:prstGeom prst="homePlate">
              <a:avLst/>
            </a:prstGeom>
            <a:solidFill>
              <a:srgbClr val="9923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2329" name="Rectangle 14"/>
            <p:cNvSpPr>
              <a:spLocks noChangeArrowheads="1"/>
            </p:cNvSpPr>
            <p:nvPr/>
          </p:nvSpPr>
          <p:spPr bwMode="auto">
            <a:xfrm>
              <a:off x="819666" y="2587238"/>
              <a:ext cx="3406346" cy="6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0" fontAlgn="base" hangingPunct="0">
                <a:lnSpc>
                  <a:spcPct val="100000"/>
                </a:lnSpc>
                <a:spcBef>
                  <a:spcPct val="0"/>
                </a:spcBef>
                <a:spcAft>
                  <a:spcPct val="0"/>
                </a:spcAft>
                <a:buNone/>
              </a:pPr>
              <a:r>
                <a:rPr lang="en-GB" altLang="en-US" dirty="0">
                  <a:solidFill>
                    <a:prstClr val="white"/>
                  </a:solidFill>
                </a:rPr>
                <a:t>Were there any common ideas? </a:t>
              </a:r>
            </a:p>
          </p:txBody>
        </p:sp>
      </p:grpSp>
      <p:grpSp>
        <p:nvGrpSpPr>
          <p:cNvPr id="52" name="Group 51"/>
          <p:cNvGrpSpPr>
            <a:grpSpLocks/>
          </p:cNvGrpSpPr>
          <p:nvPr/>
        </p:nvGrpSpPr>
        <p:grpSpPr bwMode="auto">
          <a:xfrm>
            <a:off x="2279650" y="3100919"/>
            <a:ext cx="7632700" cy="3179763"/>
            <a:chOff x="755650" y="2965620"/>
            <a:chExt cx="7632700" cy="3179805"/>
          </a:xfrm>
        </p:grpSpPr>
        <p:grpSp>
          <p:nvGrpSpPr>
            <p:cNvPr id="12297" name="Group 22"/>
            <p:cNvGrpSpPr>
              <a:grpSpLocks/>
            </p:cNvGrpSpPr>
            <p:nvPr/>
          </p:nvGrpSpPr>
          <p:grpSpPr bwMode="auto">
            <a:xfrm>
              <a:off x="755650" y="2965620"/>
              <a:ext cx="1813102" cy="3179805"/>
              <a:chOff x="755650" y="2965620"/>
              <a:chExt cx="1813102" cy="3179805"/>
            </a:xfrm>
          </p:grpSpPr>
          <p:sp>
            <p:nvSpPr>
              <p:cNvPr id="9" name="Rectangle 8">
                <a:extLst>
                  <a:ext uri="{FF2B5EF4-FFF2-40B4-BE49-F238E27FC236}">
                    <a16:creationId xmlns:a16="http://schemas.microsoft.com/office/drawing/2014/main" id="{BDDE8BE0-9852-46CD-B173-6117888F8B61}"/>
                  </a:ext>
                </a:extLst>
              </p:cNvPr>
              <p:cNvSpPr/>
              <p:nvPr/>
            </p:nvSpPr>
            <p:spPr>
              <a:xfrm>
                <a:off x="755650" y="2965620"/>
                <a:ext cx="1812925" cy="3179805"/>
              </a:xfrm>
              <a:prstGeom prst="rect">
                <a:avLst/>
              </a:prstGeom>
              <a:solidFill>
                <a:schemeClr val="bg1"/>
              </a:solidFill>
              <a:ln w="57150">
                <a:solidFill>
                  <a:srgbClr val="50AF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1" name="Rectangle 10">
                <a:extLst>
                  <a:ext uri="{FF2B5EF4-FFF2-40B4-BE49-F238E27FC236}">
                    <a16:creationId xmlns:a16="http://schemas.microsoft.com/office/drawing/2014/main" id="{AA0FE093-EE49-4585-8045-EC879F32D3A8}"/>
                  </a:ext>
                </a:extLst>
              </p:cNvPr>
              <p:cNvSpPr/>
              <p:nvPr/>
            </p:nvSpPr>
            <p:spPr>
              <a:xfrm>
                <a:off x="755650" y="2965620"/>
                <a:ext cx="1812925" cy="312742"/>
              </a:xfrm>
              <a:prstGeom prst="rect">
                <a:avLst/>
              </a:prstGeom>
              <a:solidFill>
                <a:srgbClr val="50AFDB"/>
              </a:solidFill>
              <a:ln>
                <a:solidFill>
                  <a:srgbClr val="50AF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400" dirty="0">
                    <a:solidFill>
                      <a:prstClr val="white"/>
                    </a:solidFill>
                    <a:latin typeface="Twinkl"/>
                  </a:rPr>
                  <a:t>George Eliot</a:t>
                </a:r>
              </a:p>
            </p:txBody>
          </p:sp>
        </p:grpSp>
        <p:grpSp>
          <p:nvGrpSpPr>
            <p:cNvPr id="12298" name="Group 47"/>
            <p:cNvGrpSpPr>
              <a:grpSpLocks/>
            </p:cNvGrpSpPr>
            <p:nvPr/>
          </p:nvGrpSpPr>
          <p:grpSpPr bwMode="auto">
            <a:xfrm>
              <a:off x="4635382" y="2965620"/>
              <a:ext cx="1813102" cy="3179805"/>
              <a:chOff x="4635382" y="2965620"/>
              <a:chExt cx="1813102" cy="3179805"/>
            </a:xfrm>
          </p:grpSpPr>
          <p:sp>
            <p:nvSpPr>
              <p:cNvPr id="20" name="Rectangle 19">
                <a:extLst>
                  <a:ext uri="{FF2B5EF4-FFF2-40B4-BE49-F238E27FC236}">
                    <a16:creationId xmlns:a16="http://schemas.microsoft.com/office/drawing/2014/main" id="{D10165C6-6B8B-459F-9ADD-89F227BE932A}"/>
                  </a:ext>
                </a:extLst>
              </p:cNvPr>
              <p:cNvSpPr/>
              <p:nvPr/>
            </p:nvSpPr>
            <p:spPr>
              <a:xfrm>
                <a:off x="4635500" y="2965620"/>
                <a:ext cx="1812925" cy="3179805"/>
              </a:xfrm>
              <a:prstGeom prst="rect">
                <a:avLst/>
              </a:prstGeom>
              <a:solidFill>
                <a:schemeClr val="bg1"/>
              </a:solidFill>
              <a:ln w="57150">
                <a:solidFill>
                  <a:srgbClr val="50AF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24" name="Rectangle 23">
                <a:extLst>
                  <a:ext uri="{FF2B5EF4-FFF2-40B4-BE49-F238E27FC236}">
                    <a16:creationId xmlns:a16="http://schemas.microsoft.com/office/drawing/2014/main" id="{DA68D001-ED19-49B6-90EB-6B0926E77F80}"/>
                  </a:ext>
                </a:extLst>
              </p:cNvPr>
              <p:cNvSpPr/>
              <p:nvPr/>
            </p:nvSpPr>
            <p:spPr>
              <a:xfrm>
                <a:off x="4635500" y="2965620"/>
                <a:ext cx="1812925" cy="312742"/>
              </a:xfrm>
              <a:prstGeom prst="rect">
                <a:avLst/>
              </a:prstGeom>
              <a:solidFill>
                <a:srgbClr val="50AFDB"/>
              </a:solidFill>
              <a:ln>
                <a:solidFill>
                  <a:srgbClr val="50AF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400" dirty="0">
                    <a:solidFill>
                      <a:prstClr val="white"/>
                    </a:solidFill>
                    <a:latin typeface="Twinkl"/>
                  </a:rPr>
                  <a:t>Marie Curie</a:t>
                </a:r>
              </a:p>
            </p:txBody>
          </p:sp>
        </p:grpSp>
        <p:grpSp>
          <p:nvGrpSpPr>
            <p:cNvPr id="12299" name="Group 48"/>
            <p:cNvGrpSpPr>
              <a:grpSpLocks/>
            </p:cNvGrpSpPr>
            <p:nvPr/>
          </p:nvGrpSpPr>
          <p:grpSpPr bwMode="auto">
            <a:xfrm>
              <a:off x="6573749" y="2965620"/>
              <a:ext cx="1814601" cy="3179805"/>
              <a:chOff x="6573749" y="2965620"/>
              <a:chExt cx="1814601" cy="3179805"/>
            </a:xfrm>
          </p:grpSpPr>
          <p:sp>
            <p:nvSpPr>
              <p:cNvPr id="21" name="Rectangle 20">
                <a:extLst>
                  <a:ext uri="{FF2B5EF4-FFF2-40B4-BE49-F238E27FC236}">
                    <a16:creationId xmlns:a16="http://schemas.microsoft.com/office/drawing/2014/main" id="{3ED31B04-4A8C-4D0A-857F-E15C2351878F}"/>
                  </a:ext>
                </a:extLst>
              </p:cNvPr>
              <p:cNvSpPr/>
              <p:nvPr/>
            </p:nvSpPr>
            <p:spPr>
              <a:xfrm>
                <a:off x="6575425" y="2965620"/>
                <a:ext cx="1812925" cy="3179805"/>
              </a:xfrm>
              <a:prstGeom prst="rect">
                <a:avLst/>
              </a:prstGeom>
              <a:solidFill>
                <a:schemeClr val="bg1"/>
              </a:solidFill>
              <a:ln w="57150">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25" name="Rectangle 24">
                <a:extLst>
                  <a:ext uri="{FF2B5EF4-FFF2-40B4-BE49-F238E27FC236}">
                    <a16:creationId xmlns:a16="http://schemas.microsoft.com/office/drawing/2014/main" id="{4EE746BE-1C64-4BEC-8A6E-71CF75C3C5AD}"/>
                  </a:ext>
                </a:extLst>
              </p:cNvPr>
              <p:cNvSpPr/>
              <p:nvPr/>
            </p:nvSpPr>
            <p:spPr>
              <a:xfrm>
                <a:off x="6573838" y="2965620"/>
                <a:ext cx="1812925" cy="312742"/>
              </a:xfrm>
              <a:prstGeom prst="rect">
                <a:avLst/>
              </a:prstGeom>
              <a:solidFill>
                <a:srgbClr val="29779B"/>
              </a:solidFill>
              <a:ln>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400" dirty="0">
                    <a:solidFill>
                      <a:prstClr val="white"/>
                    </a:solidFill>
                    <a:latin typeface="Twinkl"/>
                  </a:rPr>
                  <a:t>Mary Wollstonecraft</a:t>
                </a:r>
              </a:p>
            </p:txBody>
          </p:sp>
        </p:grpSp>
        <p:grpSp>
          <p:nvGrpSpPr>
            <p:cNvPr id="12300" name="Group 26"/>
            <p:cNvGrpSpPr>
              <a:grpSpLocks/>
            </p:cNvGrpSpPr>
            <p:nvPr/>
          </p:nvGrpSpPr>
          <p:grpSpPr bwMode="auto">
            <a:xfrm>
              <a:off x="2695516" y="2965620"/>
              <a:ext cx="1813102" cy="3179805"/>
              <a:chOff x="2695516" y="2965620"/>
              <a:chExt cx="1813102" cy="3179805"/>
            </a:xfrm>
          </p:grpSpPr>
          <p:sp>
            <p:nvSpPr>
              <p:cNvPr id="19" name="Rectangle 18">
                <a:extLst>
                  <a:ext uri="{FF2B5EF4-FFF2-40B4-BE49-F238E27FC236}">
                    <a16:creationId xmlns:a16="http://schemas.microsoft.com/office/drawing/2014/main" id="{03C41878-51B1-4A00-833D-6A61403ED71E}"/>
                  </a:ext>
                </a:extLst>
              </p:cNvPr>
              <p:cNvSpPr/>
              <p:nvPr/>
            </p:nvSpPr>
            <p:spPr>
              <a:xfrm>
                <a:off x="2695575" y="2965620"/>
                <a:ext cx="1812925" cy="3179805"/>
              </a:xfrm>
              <a:prstGeom prst="rect">
                <a:avLst/>
              </a:prstGeom>
              <a:solidFill>
                <a:schemeClr val="bg1"/>
              </a:solidFill>
              <a:ln w="57150">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26" name="Rectangle 25">
                <a:extLst>
                  <a:ext uri="{FF2B5EF4-FFF2-40B4-BE49-F238E27FC236}">
                    <a16:creationId xmlns:a16="http://schemas.microsoft.com/office/drawing/2014/main" id="{5114D771-442A-43A6-B469-69550DE6A42B}"/>
                  </a:ext>
                </a:extLst>
              </p:cNvPr>
              <p:cNvSpPr/>
              <p:nvPr/>
            </p:nvSpPr>
            <p:spPr>
              <a:xfrm>
                <a:off x="2695575" y="2965620"/>
                <a:ext cx="1812925" cy="312742"/>
              </a:xfrm>
              <a:prstGeom prst="rect">
                <a:avLst/>
              </a:prstGeom>
              <a:solidFill>
                <a:srgbClr val="29779B"/>
              </a:solidFill>
              <a:ln>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1400" dirty="0">
                    <a:solidFill>
                      <a:prstClr val="white"/>
                    </a:solidFill>
                    <a:latin typeface="Twinkl"/>
                  </a:rPr>
                  <a:t>Charles Darwin</a:t>
                </a:r>
              </a:p>
            </p:txBody>
          </p:sp>
        </p:grpSp>
        <p:sp>
          <p:nvSpPr>
            <p:cNvPr id="12301" name="TextBox 13"/>
            <p:cNvSpPr txBox="1">
              <a:spLocks noChangeArrowheads="1"/>
            </p:cNvSpPr>
            <p:nvPr/>
          </p:nvSpPr>
          <p:spPr bwMode="auto">
            <a:xfrm>
              <a:off x="794564" y="3312530"/>
              <a:ext cx="17282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0" fontAlgn="base" hangingPunct="0">
                <a:lnSpc>
                  <a:spcPct val="100000"/>
                </a:lnSpc>
                <a:spcBef>
                  <a:spcPct val="0"/>
                </a:spcBef>
                <a:spcAft>
                  <a:spcPct val="0"/>
                </a:spcAft>
                <a:buNone/>
              </a:pPr>
              <a:r>
                <a:rPr lang="en-GB" altLang="en-US" sz="1300">
                  <a:solidFill>
                    <a:srgbClr val="99236D"/>
                  </a:solidFill>
                </a:rPr>
                <a:t>Equal rights for men and women</a:t>
              </a:r>
            </a:p>
          </p:txBody>
        </p:sp>
        <p:sp>
          <p:nvSpPr>
            <p:cNvPr id="30" name="TextBox 29">
              <a:extLst>
                <a:ext uri="{FF2B5EF4-FFF2-40B4-BE49-F238E27FC236}">
                  <a16:creationId xmlns:a16="http://schemas.microsoft.com/office/drawing/2014/main" id="{6EED30E1-65D4-4BBC-9193-D74A5FE51695}"/>
                </a:ext>
              </a:extLst>
            </p:cNvPr>
            <p:cNvSpPr txBox="1"/>
            <p:nvPr/>
          </p:nvSpPr>
          <p:spPr>
            <a:xfrm>
              <a:off x="795338" y="3822881"/>
              <a:ext cx="1727200" cy="492132"/>
            </a:xfrm>
            <a:prstGeom prst="rect">
              <a:avLst/>
            </a:prstGeom>
            <a:noFill/>
          </p:spPr>
          <p:txBody>
            <a:bodyPr>
              <a:spAutoFit/>
            </a:bodyPr>
            <a:lstStyle/>
            <a:p>
              <a:pPr eaLnBrk="0" fontAlgn="base" hangingPunct="0">
                <a:spcBef>
                  <a:spcPct val="0"/>
                </a:spcBef>
                <a:spcAft>
                  <a:spcPct val="0"/>
                </a:spcAft>
                <a:defRPr/>
              </a:pPr>
              <a:r>
                <a:rPr lang="en-GB" sz="1300" dirty="0">
                  <a:solidFill>
                    <a:srgbClr val="954EBE">
                      <a:lumMod val="75000"/>
                    </a:srgbClr>
                  </a:solidFill>
                  <a:latin typeface="Twinkl" pitchFamily="2" charset="0"/>
                </a:rPr>
                <a:t>No belief in religion or afterlife</a:t>
              </a:r>
            </a:p>
          </p:txBody>
        </p:sp>
        <p:sp>
          <p:nvSpPr>
            <p:cNvPr id="12303" name="TextBox 30"/>
            <p:cNvSpPr txBox="1">
              <a:spLocks noChangeArrowheads="1"/>
            </p:cNvSpPr>
            <p:nvPr/>
          </p:nvSpPr>
          <p:spPr bwMode="auto">
            <a:xfrm>
              <a:off x="794564" y="4314812"/>
              <a:ext cx="17282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0" fontAlgn="base" hangingPunct="0">
                <a:lnSpc>
                  <a:spcPct val="100000"/>
                </a:lnSpc>
                <a:spcBef>
                  <a:spcPct val="0"/>
                </a:spcBef>
                <a:spcAft>
                  <a:spcPct val="0"/>
                </a:spcAft>
                <a:buNone/>
              </a:pPr>
              <a:r>
                <a:rPr lang="en-GB" altLang="en-US" sz="1300">
                  <a:solidFill>
                    <a:srgbClr val="EE7919"/>
                  </a:solidFill>
                </a:rPr>
                <a:t>Possible to be good without believing in a god</a:t>
              </a:r>
            </a:p>
          </p:txBody>
        </p:sp>
        <p:sp>
          <p:nvSpPr>
            <p:cNvPr id="12304" name="TextBox 31"/>
            <p:cNvSpPr txBox="1">
              <a:spLocks noChangeArrowheads="1"/>
            </p:cNvSpPr>
            <p:nvPr/>
          </p:nvSpPr>
          <p:spPr bwMode="auto">
            <a:xfrm>
              <a:off x="794564" y="5007309"/>
              <a:ext cx="17282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0" fontAlgn="base" hangingPunct="0">
                <a:lnSpc>
                  <a:spcPct val="100000"/>
                </a:lnSpc>
                <a:spcBef>
                  <a:spcPct val="0"/>
                </a:spcBef>
                <a:spcAft>
                  <a:spcPct val="0"/>
                </a:spcAft>
                <a:buNone/>
              </a:pPr>
              <a:r>
                <a:rPr lang="en-GB" altLang="en-US" sz="1300">
                  <a:solidFill>
                    <a:srgbClr val="EE7919"/>
                  </a:solidFill>
                </a:rPr>
                <a:t>Help each other</a:t>
              </a:r>
            </a:p>
          </p:txBody>
        </p:sp>
        <p:sp>
          <p:nvSpPr>
            <p:cNvPr id="33" name="TextBox 32">
              <a:extLst>
                <a:ext uri="{FF2B5EF4-FFF2-40B4-BE49-F238E27FC236}">
                  <a16:creationId xmlns:a16="http://schemas.microsoft.com/office/drawing/2014/main" id="{2B539D18-9F12-405F-A5CD-A94BF263321F}"/>
                </a:ext>
              </a:extLst>
            </p:cNvPr>
            <p:cNvSpPr txBox="1"/>
            <p:nvPr/>
          </p:nvSpPr>
          <p:spPr>
            <a:xfrm>
              <a:off x="795338" y="5299276"/>
              <a:ext cx="1727200" cy="492132"/>
            </a:xfrm>
            <a:prstGeom prst="rect">
              <a:avLst/>
            </a:prstGeom>
            <a:noFill/>
          </p:spPr>
          <p:txBody>
            <a:bodyPr>
              <a:spAutoFit/>
            </a:bodyPr>
            <a:lstStyle/>
            <a:p>
              <a:pPr eaLnBrk="0" fontAlgn="base" hangingPunct="0">
                <a:spcBef>
                  <a:spcPct val="0"/>
                </a:spcBef>
                <a:spcAft>
                  <a:spcPct val="0"/>
                </a:spcAft>
                <a:defRPr/>
              </a:pPr>
              <a:r>
                <a:rPr lang="en-GB" sz="1300" spc="-50" dirty="0">
                  <a:solidFill>
                    <a:srgbClr val="EE7919"/>
                  </a:solidFill>
                  <a:latin typeface="Twinkl" pitchFamily="2" charset="0"/>
                </a:rPr>
                <a:t>Understand one another’s point of view</a:t>
              </a:r>
            </a:p>
          </p:txBody>
        </p:sp>
        <p:sp>
          <p:nvSpPr>
            <p:cNvPr id="12306" name="TextBox 33"/>
            <p:cNvSpPr txBox="1">
              <a:spLocks noChangeArrowheads="1"/>
            </p:cNvSpPr>
            <p:nvPr/>
          </p:nvSpPr>
          <p:spPr bwMode="auto">
            <a:xfrm>
              <a:off x="794564" y="5800437"/>
              <a:ext cx="17282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0" fontAlgn="base" hangingPunct="0">
                <a:lnSpc>
                  <a:spcPct val="100000"/>
                </a:lnSpc>
                <a:spcBef>
                  <a:spcPct val="0"/>
                </a:spcBef>
                <a:spcAft>
                  <a:spcPct val="0"/>
                </a:spcAft>
                <a:buNone/>
              </a:pPr>
              <a:r>
                <a:rPr lang="en-GB" altLang="en-US" sz="1300">
                  <a:solidFill>
                    <a:srgbClr val="EE7919"/>
                  </a:solidFill>
                </a:rPr>
                <a:t>Learn from mistakes</a:t>
              </a:r>
            </a:p>
          </p:txBody>
        </p:sp>
        <p:sp>
          <p:nvSpPr>
            <p:cNvPr id="35" name="TextBox 34">
              <a:extLst>
                <a:ext uri="{FF2B5EF4-FFF2-40B4-BE49-F238E27FC236}">
                  <a16:creationId xmlns:a16="http://schemas.microsoft.com/office/drawing/2014/main" id="{8A66641F-ACD5-47CD-9D90-B1CA9BB511BF}"/>
                </a:ext>
              </a:extLst>
            </p:cNvPr>
            <p:cNvSpPr txBox="1"/>
            <p:nvPr/>
          </p:nvSpPr>
          <p:spPr>
            <a:xfrm>
              <a:off x="2736850" y="3313288"/>
              <a:ext cx="1728788" cy="292104"/>
            </a:xfrm>
            <a:prstGeom prst="rect">
              <a:avLst/>
            </a:prstGeom>
            <a:noFill/>
          </p:spPr>
          <p:txBody>
            <a:bodyPr>
              <a:spAutoFit/>
            </a:bodyPr>
            <a:lstStyle/>
            <a:p>
              <a:pPr eaLnBrk="0" fontAlgn="base" hangingPunct="0">
                <a:spcBef>
                  <a:spcPct val="0"/>
                </a:spcBef>
                <a:spcAft>
                  <a:spcPct val="0"/>
                </a:spcAft>
                <a:defRPr/>
              </a:pPr>
              <a:r>
                <a:rPr lang="en-GB" sz="1300" dirty="0">
                  <a:solidFill>
                    <a:srgbClr val="79AD42">
                      <a:lumMod val="75000"/>
                    </a:srgbClr>
                  </a:solidFill>
                  <a:latin typeface="Twinkl" pitchFamily="2" charset="0"/>
                </a:rPr>
                <a:t>Scientist</a:t>
              </a:r>
            </a:p>
          </p:txBody>
        </p:sp>
        <p:sp>
          <p:nvSpPr>
            <p:cNvPr id="36" name="TextBox 35">
              <a:extLst>
                <a:ext uri="{FF2B5EF4-FFF2-40B4-BE49-F238E27FC236}">
                  <a16:creationId xmlns:a16="http://schemas.microsoft.com/office/drawing/2014/main" id="{8BCB4399-A4B7-417D-A3BE-C1ED2CB6C43B}"/>
                </a:ext>
              </a:extLst>
            </p:cNvPr>
            <p:cNvSpPr txBox="1"/>
            <p:nvPr/>
          </p:nvSpPr>
          <p:spPr>
            <a:xfrm>
              <a:off x="2736850" y="3605391"/>
              <a:ext cx="1728788" cy="692159"/>
            </a:xfrm>
            <a:prstGeom prst="rect">
              <a:avLst/>
            </a:prstGeom>
            <a:noFill/>
          </p:spPr>
          <p:txBody>
            <a:bodyPr>
              <a:spAutoFit/>
            </a:bodyPr>
            <a:lstStyle/>
            <a:p>
              <a:pPr eaLnBrk="0" fontAlgn="base" hangingPunct="0">
                <a:spcBef>
                  <a:spcPct val="0"/>
                </a:spcBef>
                <a:spcAft>
                  <a:spcPct val="0"/>
                </a:spcAft>
                <a:defRPr/>
              </a:pPr>
              <a:r>
                <a:rPr lang="en-GB" sz="1300" dirty="0">
                  <a:solidFill>
                    <a:srgbClr val="79AD42">
                      <a:lumMod val="75000"/>
                    </a:srgbClr>
                  </a:solidFill>
                  <a:latin typeface="Twinkl" pitchFamily="2" charset="0"/>
                </a:rPr>
                <a:t>Believes that living things developed over time</a:t>
              </a:r>
            </a:p>
          </p:txBody>
        </p:sp>
        <p:sp>
          <p:nvSpPr>
            <p:cNvPr id="37" name="TextBox 36">
              <a:extLst>
                <a:ext uri="{FF2B5EF4-FFF2-40B4-BE49-F238E27FC236}">
                  <a16:creationId xmlns:a16="http://schemas.microsoft.com/office/drawing/2014/main" id="{B4BE921F-3AA5-437F-936B-CBEBA9B8928F}"/>
                </a:ext>
              </a:extLst>
            </p:cNvPr>
            <p:cNvSpPr txBox="1"/>
            <p:nvPr/>
          </p:nvSpPr>
          <p:spPr>
            <a:xfrm>
              <a:off x="2736850" y="4297551"/>
              <a:ext cx="1728788" cy="492132"/>
            </a:xfrm>
            <a:prstGeom prst="rect">
              <a:avLst/>
            </a:prstGeom>
            <a:noFill/>
          </p:spPr>
          <p:txBody>
            <a:bodyPr>
              <a:spAutoFit/>
            </a:bodyPr>
            <a:lstStyle/>
            <a:p>
              <a:pPr eaLnBrk="0" fontAlgn="base" hangingPunct="0">
                <a:spcBef>
                  <a:spcPct val="0"/>
                </a:spcBef>
                <a:spcAft>
                  <a:spcPct val="0"/>
                </a:spcAft>
                <a:defRPr/>
              </a:pPr>
              <a:r>
                <a:rPr lang="en-GB" sz="1300" dirty="0">
                  <a:solidFill>
                    <a:srgbClr val="954EBE">
                      <a:lumMod val="75000"/>
                    </a:srgbClr>
                  </a:solidFill>
                  <a:latin typeface="Twinkl" pitchFamily="2" charset="0"/>
                </a:rPr>
                <a:t>Agnostic (doesn’t know if a god exists)</a:t>
              </a:r>
            </a:p>
          </p:txBody>
        </p:sp>
        <p:sp>
          <p:nvSpPr>
            <p:cNvPr id="12310" name="TextBox 37"/>
            <p:cNvSpPr txBox="1">
              <a:spLocks noChangeArrowheads="1"/>
            </p:cNvSpPr>
            <p:nvPr/>
          </p:nvSpPr>
          <p:spPr bwMode="auto">
            <a:xfrm>
              <a:off x="2736706" y="4789863"/>
              <a:ext cx="17282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0" fontAlgn="base" hangingPunct="0">
                <a:lnSpc>
                  <a:spcPct val="100000"/>
                </a:lnSpc>
                <a:spcBef>
                  <a:spcPct val="0"/>
                </a:spcBef>
                <a:spcAft>
                  <a:spcPct val="0"/>
                </a:spcAft>
                <a:buNone/>
              </a:pPr>
              <a:r>
                <a:rPr lang="en-GB" altLang="en-US" sz="1300">
                  <a:solidFill>
                    <a:srgbClr val="EE7919"/>
                  </a:solidFill>
                </a:rPr>
                <a:t>Humans decide what is good or bad</a:t>
              </a:r>
            </a:p>
          </p:txBody>
        </p:sp>
        <p:sp>
          <p:nvSpPr>
            <p:cNvPr id="39" name="TextBox 38">
              <a:extLst>
                <a:ext uri="{FF2B5EF4-FFF2-40B4-BE49-F238E27FC236}">
                  <a16:creationId xmlns:a16="http://schemas.microsoft.com/office/drawing/2014/main" id="{E71DDF41-4659-4090-A6EC-958F26F1EC78}"/>
                </a:ext>
              </a:extLst>
            </p:cNvPr>
            <p:cNvSpPr txBox="1"/>
            <p:nvPr/>
          </p:nvSpPr>
          <p:spPr>
            <a:xfrm>
              <a:off x="4676775" y="3313288"/>
              <a:ext cx="1728788" cy="292104"/>
            </a:xfrm>
            <a:prstGeom prst="rect">
              <a:avLst/>
            </a:prstGeom>
            <a:noFill/>
          </p:spPr>
          <p:txBody>
            <a:bodyPr>
              <a:spAutoFit/>
            </a:bodyPr>
            <a:lstStyle/>
            <a:p>
              <a:pPr eaLnBrk="0" fontAlgn="base" hangingPunct="0">
                <a:spcBef>
                  <a:spcPct val="0"/>
                </a:spcBef>
                <a:spcAft>
                  <a:spcPct val="0"/>
                </a:spcAft>
                <a:defRPr/>
              </a:pPr>
              <a:r>
                <a:rPr lang="en-GB" sz="1300" dirty="0">
                  <a:solidFill>
                    <a:srgbClr val="79AD42">
                      <a:lumMod val="75000"/>
                    </a:srgbClr>
                  </a:solidFill>
                  <a:latin typeface="Twinkl" pitchFamily="2" charset="0"/>
                </a:rPr>
                <a:t>Scientific education</a:t>
              </a:r>
            </a:p>
          </p:txBody>
        </p:sp>
        <p:sp>
          <p:nvSpPr>
            <p:cNvPr id="40" name="TextBox 39">
              <a:extLst>
                <a:ext uri="{FF2B5EF4-FFF2-40B4-BE49-F238E27FC236}">
                  <a16:creationId xmlns:a16="http://schemas.microsoft.com/office/drawing/2014/main" id="{FCD347B2-FE4E-4B73-9DE9-E8E546DE188A}"/>
                </a:ext>
              </a:extLst>
            </p:cNvPr>
            <p:cNvSpPr txBox="1"/>
            <p:nvPr/>
          </p:nvSpPr>
          <p:spPr>
            <a:xfrm>
              <a:off x="4676775" y="3605391"/>
              <a:ext cx="1728788" cy="692159"/>
            </a:xfrm>
            <a:prstGeom prst="rect">
              <a:avLst/>
            </a:prstGeom>
            <a:noFill/>
          </p:spPr>
          <p:txBody>
            <a:bodyPr>
              <a:spAutoFit/>
            </a:bodyPr>
            <a:lstStyle/>
            <a:p>
              <a:pPr eaLnBrk="0" fontAlgn="base" hangingPunct="0">
                <a:spcBef>
                  <a:spcPct val="0"/>
                </a:spcBef>
                <a:spcAft>
                  <a:spcPct val="0"/>
                </a:spcAft>
                <a:defRPr/>
              </a:pPr>
              <a:r>
                <a:rPr lang="en-GB" sz="1300" spc="-60" dirty="0">
                  <a:solidFill>
                    <a:srgbClr val="79AD42">
                      <a:lumMod val="75000"/>
                    </a:srgbClr>
                  </a:solidFill>
                  <a:latin typeface="Twinkl" pitchFamily="2" charset="0"/>
                </a:rPr>
                <a:t>Learn about and understand the world we live in using science</a:t>
              </a:r>
            </a:p>
          </p:txBody>
        </p:sp>
        <p:sp>
          <p:nvSpPr>
            <p:cNvPr id="41" name="TextBox 40">
              <a:extLst>
                <a:ext uri="{FF2B5EF4-FFF2-40B4-BE49-F238E27FC236}">
                  <a16:creationId xmlns:a16="http://schemas.microsoft.com/office/drawing/2014/main" id="{ACAE90D1-7EA3-4343-B6E0-B74491BEBBA2}"/>
                </a:ext>
              </a:extLst>
            </p:cNvPr>
            <p:cNvSpPr txBox="1"/>
            <p:nvPr/>
          </p:nvSpPr>
          <p:spPr>
            <a:xfrm>
              <a:off x="4676775" y="4297551"/>
              <a:ext cx="1728788" cy="492132"/>
            </a:xfrm>
            <a:prstGeom prst="rect">
              <a:avLst/>
            </a:prstGeom>
            <a:noFill/>
          </p:spPr>
          <p:txBody>
            <a:bodyPr>
              <a:spAutoFit/>
            </a:bodyPr>
            <a:lstStyle/>
            <a:p>
              <a:pPr eaLnBrk="0" fontAlgn="base" hangingPunct="0">
                <a:spcBef>
                  <a:spcPct val="0"/>
                </a:spcBef>
                <a:spcAft>
                  <a:spcPct val="0"/>
                </a:spcAft>
                <a:defRPr/>
              </a:pPr>
              <a:r>
                <a:rPr lang="en-GB" sz="1300" dirty="0">
                  <a:solidFill>
                    <a:srgbClr val="79AD42">
                      <a:lumMod val="75000"/>
                    </a:srgbClr>
                  </a:solidFill>
                  <a:latin typeface="Twinkl" pitchFamily="2" charset="0"/>
                </a:rPr>
                <a:t>Test ideas to see if they are true</a:t>
              </a:r>
            </a:p>
          </p:txBody>
        </p:sp>
        <p:sp>
          <p:nvSpPr>
            <p:cNvPr id="42" name="TextBox 41">
              <a:extLst>
                <a:ext uri="{FF2B5EF4-FFF2-40B4-BE49-F238E27FC236}">
                  <a16:creationId xmlns:a16="http://schemas.microsoft.com/office/drawing/2014/main" id="{409242C6-B524-49E1-939D-64BF6B92923D}"/>
                </a:ext>
              </a:extLst>
            </p:cNvPr>
            <p:cNvSpPr txBox="1"/>
            <p:nvPr/>
          </p:nvSpPr>
          <p:spPr>
            <a:xfrm>
              <a:off x="4676775" y="4789682"/>
              <a:ext cx="1728788" cy="292104"/>
            </a:xfrm>
            <a:prstGeom prst="rect">
              <a:avLst/>
            </a:prstGeom>
            <a:noFill/>
          </p:spPr>
          <p:txBody>
            <a:bodyPr>
              <a:spAutoFit/>
            </a:bodyPr>
            <a:lstStyle/>
            <a:p>
              <a:pPr eaLnBrk="0" fontAlgn="base" hangingPunct="0">
                <a:spcBef>
                  <a:spcPct val="0"/>
                </a:spcBef>
                <a:spcAft>
                  <a:spcPct val="0"/>
                </a:spcAft>
                <a:defRPr/>
              </a:pPr>
              <a:r>
                <a:rPr lang="en-GB" sz="1300" dirty="0">
                  <a:solidFill>
                    <a:srgbClr val="954EBE">
                      <a:lumMod val="75000"/>
                    </a:srgbClr>
                  </a:solidFill>
                  <a:latin typeface="Twinkl" pitchFamily="2" charset="0"/>
                </a:rPr>
                <a:t>No belief in religion</a:t>
              </a:r>
            </a:p>
          </p:txBody>
        </p:sp>
        <p:sp>
          <p:nvSpPr>
            <p:cNvPr id="12315" name="TextBox 42"/>
            <p:cNvSpPr txBox="1">
              <a:spLocks noChangeArrowheads="1"/>
            </p:cNvSpPr>
            <p:nvPr/>
          </p:nvSpPr>
          <p:spPr bwMode="auto">
            <a:xfrm>
              <a:off x="4677480" y="5082251"/>
              <a:ext cx="172827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0" fontAlgn="base" hangingPunct="0">
                <a:lnSpc>
                  <a:spcPct val="100000"/>
                </a:lnSpc>
                <a:spcBef>
                  <a:spcPct val="0"/>
                </a:spcBef>
                <a:spcAft>
                  <a:spcPct val="0"/>
                </a:spcAft>
                <a:buNone/>
              </a:pPr>
              <a:r>
                <a:rPr lang="en-GB" altLang="en-US" sz="1300">
                  <a:solidFill>
                    <a:srgbClr val="EE7919"/>
                  </a:solidFill>
                </a:rPr>
                <a:t>Duty to help others</a:t>
              </a:r>
            </a:p>
          </p:txBody>
        </p:sp>
        <p:sp>
          <p:nvSpPr>
            <p:cNvPr id="44" name="TextBox 43">
              <a:extLst>
                <a:ext uri="{FF2B5EF4-FFF2-40B4-BE49-F238E27FC236}">
                  <a16:creationId xmlns:a16="http://schemas.microsoft.com/office/drawing/2014/main" id="{ECD102F2-1CB5-49BE-BED9-3A380A9D3CB4}"/>
                </a:ext>
              </a:extLst>
            </p:cNvPr>
            <p:cNvSpPr txBox="1"/>
            <p:nvPr/>
          </p:nvSpPr>
          <p:spPr>
            <a:xfrm>
              <a:off x="4676775" y="5373890"/>
              <a:ext cx="1728788" cy="693746"/>
            </a:xfrm>
            <a:prstGeom prst="rect">
              <a:avLst/>
            </a:prstGeom>
            <a:noFill/>
          </p:spPr>
          <p:txBody>
            <a:bodyPr>
              <a:spAutoFit/>
            </a:bodyPr>
            <a:lstStyle/>
            <a:p>
              <a:pPr eaLnBrk="0" fontAlgn="base" hangingPunct="0">
                <a:spcBef>
                  <a:spcPct val="0"/>
                </a:spcBef>
                <a:spcAft>
                  <a:spcPct val="0"/>
                </a:spcAft>
                <a:defRPr/>
              </a:pPr>
              <a:r>
                <a:rPr lang="en-GB" sz="1300" spc="-50" dirty="0">
                  <a:solidFill>
                    <a:srgbClr val="EE7919"/>
                  </a:solidFill>
                  <a:latin typeface="Twinkl" pitchFamily="2" charset="0"/>
                </a:rPr>
                <a:t>Do things for the good of all human beings, not just ourselves</a:t>
              </a:r>
            </a:p>
          </p:txBody>
        </p:sp>
        <p:sp>
          <p:nvSpPr>
            <p:cNvPr id="12317" name="TextBox 44"/>
            <p:cNvSpPr txBox="1">
              <a:spLocks noChangeArrowheads="1"/>
            </p:cNvSpPr>
            <p:nvPr/>
          </p:nvSpPr>
          <p:spPr bwMode="auto">
            <a:xfrm>
              <a:off x="6616162" y="3312530"/>
              <a:ext cx="17282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0" fontAlgn="base" hangingPunct="0">
                <a:lnSpc>
                  <a:spcPct val="100000"/>
                </a:lnSpc>
                <a:spcBef>
                  <a:spcPct val="0"/>
                </a:spcBef>
                <a:spcAft>
                  <a:spcPct val="0"/>
                </a:spcAft>
                <a:buNone/>
              </a:pPr>
              <a:r>
                <a:rPr lang="en-GB" altLang="en-US" sz="1300">
                  <a:solidFill>
                    <a:srgbClr val="99236D"/>
                  </a:solidFill>
                </a:rPr>
                <a:t>Thought it wrong that women didn’t have the same rights as men</a:t>
              </a:r>
            </a:p>
          </p:txBody>
        </p:sp>
        <p:sp>
          <p:nvSpPr>
            <p:cNvPr id="46" name="TextBox 45">
              <a:extLst>
                <a:ext uri="{FF2B5EF4-FFF2-40B4-BE49-F238E27FC236}">
                  <a16:creationId xmlns:a16="http://schemas.microsoft.com/office/drawing/2014/main" id="{EEC0CC7E-3235-4586-B7B9-1D2D03406C61}"/>
                </a:ext>
              </a:extLst>
            </p:cNvPr>
            <p:cNvSpPr txBox="1"/>
            <p:nvPr/>
          </p:nvSpPr>
          <p:spPr>
            <a:xfrm>
              <a:off x="6616700" y="4205474"/>
              <a:ext cx="1727200" cy="492132"/>
            </a:xfrm>
            <a:prstGeom prst="rect">
              <a:avLst/>
            </a:prstGeom>
            <a:noFill/>
          </p:spPr>
          <p:txBody>
            <a:bodyPr>
              <a:spAutoFit/>
            </a:bodyPr>
            <a:lstStyle/>
            <a:p>
              <a:pPr eaLnBrk="0" fontAlgn="base" hangingPunct="0">
                <a:spcBef>
                  <a:spcPct val="0"/>
                </a:spcBef>
                <a:spcAft>
                  <a:spcPct val="0"/>
                </a:spcAft>
                <a:defRPr/>
              </a:pPr>
              <a:r>
                <a:rPr lang="en-GB" sz="1300" dirty="0">
                  <a:solidFill>
                    <a:srgbClr val="E34192">
                      <a:lumMod val="75000"/>
                    </a:srgbClr>
                  </a:solidFill>
                  <a:latin typeface="Twinkl" pitchFamily="2" charset="0"/>
                </a:rPr>
                <a:t>Wanted</a:t>
              </a:r>
              <a:r>
                <a:rPr lang="en-GB" sz="1300" dirty="0">
                  <a:solidFill>
                    <a:srgbClr val="99236D"/>
                  </a:solidFill>
                  <a:latin typeface="Twinkl" pitchFamily="2" charset="0"/>
                </a:rPr>
                <a:t> women to be empowered</a:t>
              </a:r>
            </a:p>
          </p:txBody>
        </p:sp>
        <p:sp>
          <p:nvSpPr>
            <p:cNvPr id="47" name="TextBox 46">
              <a:extLst>
                <a:ext uri="{FF2B5EF4-FFF2-40B4-BE49-F238E27FC236}">
                  <a16:creationId xmlns:a16="http://schemas.microsoft.com/office/drawing/2014/main" id="{0DBDD667-8551-45C2-84BE-F75F52BC4F0A}"/>
                </a:ext>
              </a:extLst>
            </p:cNvPr>
            <p:cNvSpPr txBox="1"/>
            <p:nvPr/>
          </p:nvSpPr>
          <p:spPr>
            <a:xfrm>
              <a:off x="6616700" y="4697606"/>
              <a:ext cx="1727200" cy="492132"/>
            </a:xfrm>
            <a:prstGeom prst="rect">
              <a:avLst/>
            </a:prstGeom>
            <a:noFill/>
          </p:spPr>
          <p:txBody>
            <a:bodyPr>
              <a:spAutoFit/>
            </a:bodyPr>
            <a:lstStyle/>
            <a:p>
              <a:pPr eaLnBrk="0" fontAlgn="base" hangingPunct="0">
                <a:spcBef>
                  <a:spcPct val="0"/>
                </a:spcBef>
                <a:spcAft>
                  <a:spcPct val="0"/>
                </a:spcAft>
                <a:defRPr/>
              </a:pPr>
              <a:r>
                <a:rPr lang="en-GB" sz="1300" spc="-30" dirty="0">
                  <a:solidFill>
                    <a:srgbClr val="EE7919"/>
                  </a:solidFill>
                  <a:latin typeface="Twinkl" pitchFamily="2" charset="0"/>
                </a:rPr>
                <a:t>Live our lives without relying on a god</a:t>
              </a:r>
            </a:p>
          </p:txBody>
        </p:sp>
      </p:grpSp>
      <p:pic>
        <p:nvPicPr>
          <p:cNvPr id="51" name="Picture 5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8326" y="1819275"/>
            <a:ext cx="1431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717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1981201" y="479426"/>
            <a:ext cx="8220075" cy="993775"/>
          </a:xfrm>
        </p:spPr>
        <p:txBody>
          <a:bodyPr/>
          <a:lstStyle/>
          <a:p>
            <a:pPr eaLnBrk="1" hangingPunct="1"/>
            <a:r>
              <a:rPr lang="en-GB" altLang="en-US" sz="3600">
                <a:latin typeface="Twinkl SemiBold"/>
              </a:rPr>
              <a:t>Humanist Ideas</a:t>
            </a:r>
          </a:p>
        </p:txBody>
      </p:sp>
      <p:pic>
        <p:nvPicPr>
          <p:cNvPr id="16392" name="epicur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9538" y="2767013"/>
            <a:ext cx="9969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menciu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2690813"/>
            <a:ext cx="996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confuciu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2724151"/>
            <a:ext cx="106203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socrate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47126" y="2754314"/>
            <a:ext cx="10636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a:extLst>
              <a:ext uri="{FF2B5EF4-FFF2-40B4-BE49-F238E27FC236}">
                <a16:creationId xmlns:a16="http://schemas.microsoft.com/office/drawing/2014/main" id="{1A453A12-0C4E-4DDB-B141-DC6F74BD18C8}"/>
              </a:ext>
            </a:extLst>
          </p:cNvPr>
          <p:cNvSpPr/>
          <p:nvPr/>
        </p:nvSpPr>
        <p:spPr>
          <a:xfrm>
            <a:off x="5086350" y="2684463"/>
            <a:ext cx="5041900" cy="3408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pic>
        <p:nvPicPr>
          <p:cNvPr id="16388" name="thom pai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1" y="4205288"/>
            <a:ext cx="9953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aphra"/>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2376" y="4222751"/>
            <a:ext cx="10080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hum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0763" y="4251325"/>
            <a:ext cx="1111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wollstonecraft"/>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15364" y="4213226"/>
            <a:ext cx="1108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a:extLst>
              <a:ext uri="{FF2B5EF4-FFF2-40B4-BE49-F238E27FC236}">
                <a16:creationId xmlns:a16="http://schemas.microsoft.com/office/drawing/2014/main" id="{F5A8C1C4-B6D5-493A-B65E-2A56A4424795}"/>
              </a:ext>
            </a:extLst>
          </p:cNvPr>
          <p:cNvSpPr/>
          <p:nvPr/>
        </p:nvSpPr>
        <p:spPr>
          <a:xfrm>
            <a:off x="5064125" y="4178300"/>
            <a:ext cx="5041900" cy="1892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pic>
        <p:nvPicPr>
          <p:cNvPr id="16408" name="darwi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54751" y="5872163"/>
            <a:ext cx="1076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marie curie"/>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67314" y="5865814"/>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george eliot"/>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96163" y="5900739"/>
            <a:ext cx="12446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john SM"/>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669338" y="5865813"/>
            <a:ext cx="12319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a:extLst>
              <a:ext uri="{FF2B5EF4-FFF2-40B4-BE49-F238E27FC236}">
                <a16:creationId xmlns:a16="http://schemas.microsoft.com/office/drawing/2014/main" id="{828DF53C-1A4C-47CC-BDDF-98E7BC4F553A}"/>
              </a:ext>
            </a:extLst>
          </p:cNvPr>
          <p:cNvSpPr/>
          <p:nvPr/>
        </p:nvSpPr>
        <p:spPr>
          <a:xfrm>
            <a:off x="4968875" y="5838826"/>
            <a:ext cx="50419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11" name="Name bar 3">
            <a:extLst>
              <a:ext uri="{FF2B5EF4-FFF2-40B4-BE49-F238E27FC236}">
                <a16:creationId xmlns:a16="http://schemas.microsoft.com/office/drawing/2014/main" id="{51493DF0-F80F-4862-9182-DF0CCE253252}"/>
              </a:ext>
            </a:extLst>
          </p:cNvPr>
          <p:cNvSpPr/>
          <p:nvPr/>
        </p:nvSpPr>
        <p:spPr>
          <a:xfrm>
            <a:off x="5143500" y="5840414"/>
            <a:ext cx="4768850" cy="257175"/>
          </a:xfrm>
          <a:prstGeom prst="rect">
            <a:avLst/>
          </a:prstGeom>
          <a:solidFill>
            <a:srgbClr val="50AFDB"/>
          </a:solidFill>
          <a:ln>
            <a:solidFill>
              <a:srgbClr val="50AF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93" name="Name Bar 2">
            <a:extLst>
              <a:ext uri="{FF2B5EF4-FFF2-40B4-BE49-F238E27FC236}">
                <a16:creationId xmlns:a16="http://schemas.microsoft.com/office/drawing/2014/main" id="{84E5648C-281E-43C0-B91F-E7B3585F5309}"/>
              </a:ext>
            </a:extLst>
          </p:cNvPr>
          <p:cNvSpPr/>
          <p:nvPr/>
        </p:nvSpPr>
        <p:spPr>
          <a:xfrm>
            <a:off x="5143500" y="4175126"/>
            <a:ext cx="4768850" cy="257175"/>
          </a:xfrm>
          <a:prstGeom prst="rect">
            <a:avLst/>
          </a:prstGeom>
          <a:solidFill>
            <a:srgbClr val="50AFDB"/>
          </a:solidFill>
          <a:ln>
            <a:solidFill>
              <a:srgbClr val="50AF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18" name="Name Bar 1">
            <a:extLst>
              <a:ext uri="{FF2B5EF4-FFF2-40B4-BE49-F238E27FC236}">
                <a16:creationId xmlns:a16="http://schemas.microsoft.com/office/drawing/2014/main" id="{71971700-5322-40A2-8470-772C02B27BDC}"/>
              </a:ext>
            </a:extLst>
          </p:cNvPr>
          <p:cNvSpPr/>
          <p:nvPr/>
        </p:nvSpPr>
        <p:spPr>
          <a:xfrm>
            <a:off x="5143500" y="2684464"/>
            <a:ext cx="4768850" cy="257175"/>
          </a:xfrm>
          <a:prstGeom prst="rect">
            <a:avLst/>
          </a:prstGeom>
          <a:solidFill>
            <a:srgbClr val="50AFDB"/>
          </a:solidFill>
          <a:ln>
            <a:solidFill>
              <a:srgbClr val="50AF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59" name="name 1">
            <a:extLst>
              <a:ext uri="{FF2B5EF4-FFF2-40B4-BE49-F238E27FC236}">
                <a16:creationId xmlns:a16="http://schemas.microsoft.com/office/drawing/2014/main" id="{CA454E79-5E80-413C-94B9-F6490108A692}"/>
              </a:ext>
            </a:extLst>
          </p:cNvPr>
          <p:cNvSpPr/>
          <p:nvPr/>
        </p:nvSpPr>
        <p:spPr>
          <a:xfrm>
            <a:off x="5108575" y="2681288"/>
            <a:ext cx="1227138" cy="277812"/>
          </a:xfrm>
          <a:prstGeom prst="rect">
            <a:avLst/>
          </a:prstGeom>
        </p:spPr>
        <p:txBody>
          <a:bodyPr>
            <a:spAutoFit/>
          </a:bodyPr>
          <a:lstStyle/>
          <a:p>
            <a:pPr algn="ctr">
              <a:defRPr/>
            </a:pPr>
            <a:r>
              <a:rPr lang="en-GB" sz="1200" dirty="0">
                <a:solidFill>
                  <a:prstClr val="white"/>
                </a:solidFill>
                <a:latin typeface="Twinkl"/>
              </a:rPr>
              <a:t>Epicurus</a:t>
            </a:r>
          </a:p>
        </p:txBody>
      </p:sp>
      <p:sp>
        <p:nvSpPr>
          <p:cNvPr id="60" name="name 2">
            <a:extLst>
              <a:ext uri="{FF2B5EF4-FFF2-40B4-BE49-F238E27FC236}">
                <a16:creationId xmlns:a16="http://schemas.microsoft.com/office/drawing/2014/main" id="{36693FF4-DEDE-41FB-87AB-F388AFC54ED0}"/>
              </a:ext>
            </a:extLst>
          </p:cNvPr>
          <p:cNvSpPr/>
          <p:nvPr/>
        </p:nvSpPr>
        <p:spPr>
          <a:xfrm>
            <a:off x="6221414" y="2681288"/>
            <a:ext cx="1228725" cy="277812"/>
          </a:xfrm>
          <a:prstGeom prst="rect">
            <a:avLst/>
          </a:prstGeom>
        </p:spPr>
        <p:txBody>
          <a:bodyPr>
            <a:spAutoFit/>
          </a:bodyPr>
          <a:lstStyle/>
          <a:p>
            <a:pPr algn="ctr">
              <a:defRPr/>
            </a:pPr>
            <a:r>
              <a:rPr lang="en-GB" sz="1200" dirty="0">
                <a:solidFill>
                  <a:prstClr val="white"/>
                </a:solidFill>
                <a:latin typeface="Twinkl"/>
              </a:rPr>
              <a:t>Mencius</a:t>
            </a:r>
          </a:p>
        </p:txBody>
      </p:sp>
      <p:sp>
        <p:nvSpPr>
          <p:cNvPr id="61" name="name 3">
            <a:extLst>
              <a:ext uri="{FF2B5EF4-FFF2-40B4-BE49-F238E27FC236}">
                <a16:creationId xmlns:a16="http://schemas.microsoft.com/office/drawing/2014/main" id="{566E318A-1D99-448D-AE85-BC863AF8C73A}"/>
              </a:ext>
            </a:extLst>
          </p:cNvPr>
          <p:cNvSpPr/>
          <p:nvPr/>
        </p:nvSpPr>
        <p:spPr>
          <a:xfrm>
            <a:off x="7378700" y="2681288"/>
            <a:ext cx="1227138" cy="277812"/>
          </a:xfrm>
          <a:prstGeom prst="rect">
            <a:avLst/>
          </a:prstGeom>
        </p:spPr>
        <p:txBody>
          <a:bodyPr>
            <a:spAutoFit/>
          </a:bodyPr>
          <a:lstStyle/>
          <a:p>
            <a:pPr algn="ctr">
              <a:defRPr/>
            </a:pPr>
            <a:r>
              <a:rPr lang="en-GB" sz="1200" dirty="0">
                <a:solidFill>
                  <a:prstClr val="white"/>
                </a:solidFill>
                <a:latin typeface="Twinkl"/>
              </a:rPr>
              <a:t>Confucius</a:t>
            </a:r>
          </a:p>
        </p:txBody>
      </p:sp>
      <p:sp>
        <p:nvSpPr>
          <p:cNvPr id="62" name="name 4">
            <a:extLst>
              <a:ext uri="{FF2B5EF4-FFF2-40B4-BE49-F238E27FC236}">
                <a16:creationId xmlns:a16="http://schemas.microsoft.com/office/drawing/2014/main" id="{CFDF8861-E2CB-408F-A323-100F46E07701}"/>
              </a:ext>
            </a:extLst>
          </p:cNvPr>
          <p:cNvSpPr/>
          <p:nvPr/>
        </p:nvSpPr>
        <p:spPr>
          <a:xfrm>
            <a:off x="8667751" y="2681288"/>
            <a:ext cx="1228725" cy="277812"/>
          </a:xfrm>
          <a:prstGeom prst="rect">
            <a:avLst/>
          </a:prstGeom>
        </p:spPr>
        <p:txBody>
          <a:bodyPr>
            <a:spAutoFit/>
          </a:bodyPr>
          <a:lstStyle/>
          <a:p>
            <a:pPr algn="ctr">
              <a:defRPr/>
            </a:pPr>
            <a:r>
              <a:rPr lang="en-GB" sz="1200" dirty="0">
                <a:solidFill>
                  <a:prstClr val="white"/>
                </a:solidFill>
                <a:latin typeface="Twinkl"/>
              </a:rPr>
              <a:t>Socrates</a:t>
            </a:r>
          </a:p>
        </p:txBody>
      </p:sp>
      <p:sp>
        <p:nvSpPr>
          <p:cNvPr id="94" name="name 5">
            <a:extLst>
              <a:ext uri="{FF2B5EF4-FFF2-40B4-BE49-F238E27FC236}">
                <a16:creationId xmlns:a16="http://schemas.microsoft.com/office/drawing/2014/main" id="{BEC38841-FCC2-40D8-A242-CB3F3C56A740}"/>
              </a:ext>
            </a:extLst>
          </p:cNvPr>
          <p:cNvSpPr/>
          <p:nvPr/>
        </p:nvSpPr>
        <p:spPr>
          <a:xfrm>
            <a:off x="5108575" y="4173539"/>
            <a:ext cx="1227138" cy="276225"/>
          </a:xfrm>
          <a:prstGeom prst="rect">
            <a:avLst/>
          </a:prstGeom>
        </p:spPr>
        <p:txBody>
          <a:bodyPr>
            <a:spAutoFit/>
          </a:bodyPr>
          <a:lstStyle/>
          <a:p>
            <a:pPr algn="ctr">
              <a:defRPr/>
            </a:pPr>
            <a:r>
              <a:rPr lang="en-GB" sz="1200" dirty="0">
                <a:solidFill>
                  <a:prstClr val="white"/>
                </a:solidFill>
                <a:latin typeface="Twinkl"/>
              </a:rPr>
              <a:t>Thomas Paine</a:t>
            </a:r>
          </a:p>
        </p:txBody>
      </p:sp>
      <p:sp>
        <p:nvSpPr>
          <p:cNvPr id="95" name="name 6">
            <a:extLst>
              <a:ext uri="{FF2B5EF4-FFF2-40B4-BE49-F238E27FC236}">
                <a16:creationId xmlns:a16="http://schemas.microsoft.com/office/drawing/2014/main" id="{2504FB38-6199-4A06-B26B-02BCA9307CAF}"/>
              </a:ext>
            </a:extLst>
          </p:cNvPr>
          <p:cNvSpPr/>
          <p:nvPr/>
        </p:nvSpPr>
        <p:spPr>
          <a:xfrm>
            <a:off x="6221414" y="4173539"/>
            <a:ext cx="1228725" cy="276225"/>
          </a:xfrm>
          <a:prstGeom prst="rect">
            <a:avLst/>
          </a:prstGeom>
        </p:spPr>
        <p:txBody>
          <a:bodyPr>
            <a:spAutoFit/>
          </a:bodyPr>
          <a:lstStyle/>
          <a:p>
            <a:pPr algn="ctr">
              <a:defRPr/>
            </a:pPr>
            <a:r>
              <a:rPr lang="en-GB" sz="1200" dirty="0">
                <a:solidFill>
                  <a:prstClr val="white"/>
                </a:solidFill>
                <a:latin typeface="Twinkl"/>
              </a:rPr>
              <a:t>Aphra </a:t>
            </a:r>
            <a:r>
              <a:rPr lang="en-GB" sz="1200" dirty="0" err="1">
                <a:solidFill>
                  <a:prstClr val="white"/>
                </a:solidFill>
                <a:latin typeface="Twinkl"/>
              </a:rPr>
              <a:t>Behn</a:t>
            </a:r>
            <a:endParaRPr lang="en-GB" sz="1200" dirty="0">
              <a:solidFill>
                <a:prstClr val="white"/>
              </a:solidFill>
              <a:latin typeface="Twinkl"/>
            </a:endParaRPr>
          </a:p>
        </p:txBody>
      </p:sp>
      <p:sp>
        <p:nvSpPr>
          <p:cNvPr id="96" name="name 7">
            <a:extLst>
              <a:ext uri="{FF2B5EF4-FFF2-40B4-BE49-F238E27FC236}">
                <a16:creationId xmlns:a16="http://schemas.microsoft.com/office/drawing/2014/main" id="{7E6BBF53-E168-43F1-BE94-E2EDE340BB0C}"/>
              </a:ext>
            </a:extLst>
          </p:cNvPr>
          <p:cNvSpPr/>
          <p:nvPr/>
        </p:nvSpPr>
        <p:spPr>
          <a:xfrm>
            <a:off x="7319964" y="4173539"/>
            <a:ext cx="1228725" cy="276225"/>
          </a:xfrm>
          <a:prstGeom prst="rect">
            <a:avLst/>
          </a:prstGeom>
        </p:spPr>
        <p:txBody>
          <a:bodyPr>
            <a:spAutoFit/>
          </a:bodyPr>
          <a:lstStyle/>
          <a:p>
            <a:pPr algn="ctr">
              <a:defRPr/>
            </a:pPr>
            <a:r>
              <a:rPr lang="en-GB" sz="1200" dirty="0">
                <a:solidFill>
                  <a:prstClr val="white"/>
                </a:solidFill>
                <a:latin typeface="Twinkl"/>
              </a:rPr>
              <a:t>David Hume</a:t>
            </a:r>
          </a:p>
        </p:txBody>
      </p:sp>
      <p:sp>
        <p:nvSpPr>
          <p:cNvPr id="97" name="name 8">
            <a:extLst>
              <a:ext uri="{FF2B5EF4-FFF2-40B4-BE49-F238E27FC236}">
                <a16:creationId xmlns:a16="http://schemas.microsoft.com/office/drawing/2014/main" id="{C969CD1C-BD66-4DD3-9C8C-E71435A21328}"/>
              </a:ext>
            </a:extLst>
          </p:cNvPr>
          <p:cNvSpPr/>
          <p:nvPr/>
        </p:nvSpPr>
        <p:spPr>
          <a:xfrm>
            <a:off x="8415339" y="4173539"/>
            <a:ext cx="1481137" cy="261937"/>
          </a:xfrm>
          <a:prstGeom prst="rect">
            <a:avLst/>
          </a:prstGeom>
        </p:spPr>
        <p:txBody>
          <a:bodyPr>
            <a:spAutoFit/>
          </a:bodyPr>
          <a:lstStyle/>
          <a:p>
            <a:pPr algn="ctr">
              <a:defRPr/>
            </a:pPr>
            <a:r>
              <a:rPr lang="en-GB" sz="1100" dirty="0">
                <a:solidFill>
                  <a:prstClr val="white"/>
                </a:solidFill>
                <a:latin typeface="Twinkl"/>
              </a:rPr>
              <a:t>Mary Wollstonecraft</a:t>
            </a:r>
          </a:p>
        </p:txBody>
      </p:sp>
      <p:sp>
        <p:nvSpPr>
          <p:cNvPr id="107" name="name 9">
            <a:extLst>
              <a:ext uri="{FF2B5EF4-FFF2-40B4-BE49-F238E27FC236}">
                <a16:creationId xmlns:a16="http://schemas.microsoft.com/office/drawing/2014/main" id="{B0C91A1F-362B-44E1-A9D0-3243EA21F50A}"/>
              </a:ext>
            </a:extLst>
          </p:cNvPr>
          <p:cNvSpPr/>
          <p:nvPr/>
        </p:nvSpPr>
        <p:spPr>
          <a:xfrm>
            <a:off x="5108575" y="5838826"/>
            <a:ext cx="1227138" cy="277813"/>
          </a:xfrm>
          <a:prstGeom prst="rect">
            <a:avLst/>
          </a:prstGeom>
        </p:spPr>
        <p:txBody>
          <a:bodyPr>
            <a:spAutoFit/>
          </a:bodyPr>
          <a:lstStyle/>
          <a:p>
            <a:pPr algn="ctr">
              <a:defRPr/>
            </a:pPr>
            <a:r>
              <a:rPr lang="en-GB" sz="1200" dirty="0">
                <a:solidFill>
                  <a:prstClr val="white"/>
                </a:solidFill>
                <a:latin typeface="Twinkl"/>
              </a:rPr>
              <a:t>Marie Curie</a:t>
            </a:r>
          </a:p>
        </p:txBody>
      </p:sp>
      <p:sp>
        <p:nvSpPr>
          <p:cNvPr id="16417" name="name 10"/>
          <p:cNvSpPr>
            <a:spLocks noChangeArrowheads="1"/>
          </p:cNvSpPr>
          <p:nvPr/>
        </p:nvSpPr>
        <p:spPr bwMode="auto">
          <a:xfrm>
            <a:off x="6154738" y="5838826"/>
            <a:ext cx="1268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fontAlgn="base">
              <a:lnSpc>
                <a:spcPct val="100000"/>
              </a:lnSpc>
              <a:spcBef>
                <a:spcPct val="0"/>
              </a:spcBef>
              <a:spcAft>
                <a:spcPct val="0"/>
              </a:spcAft>
              <a:buNone/>
            </a:pPr>
            <a:r>
              <a:rPr lang="en-GB" altLang="en-US" sz="1200">
                <a:solidFill>
                  <a:prstClr val="white"/>
                </a:solidFill>
              </a:rPr>
              <a:t>Charles Darwin</a:t>
            </a:r>
          </a:p>
        </p:txBody>
      </p:sp>
      <p:sp>
        <p:nvSpPr>
          <p:cNvPr id="109" name="name 11">
            <a:extLst>
              <a:ext uri="{FF2B5EF4-FFF2-40B4-BE49-F238E27FC236}">
                <a16:creationId xmlns:a16="http://schemas.microsoft.com/office/drawing/2014/main" id="{8764A8D7-EC04-47D5-92D0-0110DD214E9F}"/>
              </a:ext>
            </a:extLst>
          </p:cNvPr>
          <p:cNvSpPr/>
          <p:nvPr/>
        </p:nvSpPr>
        <p:spPr>
          <a:xfrm>
            <a:off x="7397750" y="5838826"/>
            <a:ext cx="1227138" cy="277813"/>
          </a:xfrm>
          <a:prstGeom prst="rect">
            <a:avLst/>
          </a:prstGeom>
        </p:spPr>
        <p:txBody>
          <a:bodyPr>
            <a:spAutoFit/>
          </a:bodyPr>
          <a:lstStyle/>
          <a:p>
            <a:pPr algn="ctr">
              <a:defRPr/>
            </a:pPr>
            <a:r>
              <a:rPr lang="en-GB" sz="1200" dirty="0">
                <a:solidFill>
                  <a:prstClr val="white"/>
                </a:solidFill>
                <a:latin typeface="Twinkl"/>
              </a:rPr>
              <a:t>George Eliot</a:t>
            </a:r>
          </a:p>
        </p:txBody>
      </p:sp>
      <p:sp>
        <p:nvSpPr>
          <p:cNvPr id="110" name="name 12">
            <a:extLst>
              <a:ext uri="{FF2B5EF4-FFF2-40B4-BE49-F238E27FC236}">
                <a16:creationId xmlns:a16="http://schemas.microsoft.com/office/drawing/2014/main" id="{BAA44F38-B98F-423B-8596-19C0F2DF7D01}"/>
              </a:ext>
            </a:extLst>
          </p:cNvPr>
          <p:cNvSpPr/>
          <p:nvPr/>
        </p:nvSpPr>
        <p:spPr>
          <a:xfrm>
            <a:off x="8667751" y="5838825"/>
            <a:ext cx="1228725" cy="261938"/>
          </a:xfrm>
          <a:prstGeom prst="rect">
            <a:avLst/>
          </a:prstGeom>
        </p:spPr>
        <p:txBody>
          <a:bodyPr>
            <a:spAutoFit/>
          </a:bodyPr>
          <a:lstStyle/>
          <a:p>
            <a:pPr algn="ctr">
              <a:defRPr/>
            </a:pPr>
            <a:r>
              <a:rPr lang="en-GB" sz="1100" dirty="0">
                <a:solidFill>
                  <a:prstClr val="white"/>
                </a:solidFill>
                <a:latin typeface="Twinkl"/>
              </a:rPr>
              <a:t>John Stuart Mill</a:t>
            </a:r>
          </a:p>
        </p:txBody>
      </p:sp>
      <p:grpSp>
        <p:nvGrpSpPr>
          <p:cNvPr id="2" name="19th Centuary"/>
          <p:cNvGrpSpPr>
            <a:grpSpLocks/>
          </p:cNvGrpSpPr>
          <p:nvPr/>
        </p:nvGrpSpPr>
        <p:grpSpPr bwMode="auto">
          <a:xfrm>
            <a:off x="5143500" y="4440239"/>
            <a:ext cx="4768850" cy="346075"/>
            <a:chOff x="3619500" y="4440238"/>
            <a:chExt cx="4768850" cy="346075"/>
          </a:xfrm>
        </p:grpSpPr>
        <p:sp>
          <p:nvSpPr>
            <p:cNvPr id="106" name="Rectangle 105">
              <a:extLst>
                <a:ext uri="{FF2B5EF4-FFF2-40B4-BE49-F238E27FC236}">
                  <a16:creationId xmlns:a16="http://schemas.microsoft.com/office/drawing/2014/main" id="{4F8159FF-AE91-4B59-987F-92E3DA210037}"/>
                </a:ext>
              </a:extLst>
            </p:cNvPr>
            <p:cNvSpPr/>
            <p:nvPr/>
          </p:nvSpPr>
          <p:spPr>
            <a:xfrm>
              <a:off x="3619500" y="4440238"/>
              <a:ext cx="4768850" cy="339725"/>
            </a:xfrm>
            <a:prstGeom prst="rect">
              <a:avLst/>
            </a:prstGeom>
            <a:solidFill>
              <a:srgbClr val="29779B"/>
            </a:solidFill>
            <a:ln>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12" name="Rectangle 111">
              <a:extLst>
                <a:ext uri="{FF2B5EF4-FFF2-40B4-BE49-F238E27FC236}">
                  <a16:creationId xmlns:a16="http://schemas.microsoft.com/office/drawing/2014/main" id="{06B0071A-818A-4F98-81DE-CDB57C076A47}"/>
                </a:ext>
              </a:extLst>
            </p:cNvPr>
            <p:cNvSpPr/>
            <p:nvPr/>
          </p:nvSpPr>
          <p:spPr>
            <a:xfrm>
              <a:off x="4241800" y="4448175"/>
              <a:ext cx="3524250" cy="338138"/>
            </a:xfrm>
            <a:prstGeom prst="rect">
              <a:avLst/>
            </a:prstGeom>
          </p:spPr>
          <p:txBody>
            <a:bodyPr>
              <a:spAutoFit/>
            </a:bodyPr>
            <a:lstStyle/>
            <a:p>
              <a:pPr algn="ctr">
                <a:defRPr/>
              </a:pPr>
              <a:r>
                <a:rPr lang="en-GB" sz="1600" b="1" dirty="0">
                  <a:solidFill>
                    <a:prstClr val="white"/>
                  </a:solidFill>
                  <a:latin typeface="Twinkl"/>
                </a:rPr>
                <a:t>The 19th Century</a:t>
              </a:r>
            </a:p>
          </p:txBody>
        </p:sp>
      </p:grpSp>
      <p:grpSp>
        <p:nvGrpSpPr>
          <p:cNvPr id="16403" name="Enlightment"/>
          <p:cNvGrpSpPr>
            <a:grpSpLocks/>
          </p:cNvGrpSpPr>
          <p:nvPr/>
        </p:nvGrpSpPr>
        <p:grpSpPr bwMode="auto">
          <a:xfrm>
            <a:off x="5143500" y="2946401"/>
            <a:ext cx="4768850" cy="339725"/>
            <a:chOff x="3619099" y="2946874"/>
            <a:chExt cx="4769251" cy="339279"/>
          </a:xfrm>
        </p:grpSpPr>
        <p:sp>
          <p:nvSpPr>
            <p:cNvPr id="85" name="Rectangle 84">
              <a:extLst>
                <a:ext uri="{FF2B5EF4-FFF2-40B4-BE49-F238E27FC236}">
                  <a16:creationId xmlns:a16="http://schemas.microsoft.com/office/drawing/2014/main" id="{993DBC5C-BF2B-4A04-A384-64E70843BCC9}"/>
                </a:ext>
              </a:extLst>
            </p:cNvPr>
            <p:cNvSpPr/>
            <p:nvPr/>
          </p:nvSpPr>
          <p:spPr>
            <a:xfrm>
              <a:off x="3619099" y="2946874"/>
              <a:ext cx="4769251" cy="339279"/>
            </a:xfrm>
            <a:prstGeom prst="rect">
              <a:avLst/>
            </a:prstGeom>
            <a:solidFill>
              <a:srgbClr val="29779B"/>
            </a:solidFill>
            <a:ln>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92" name="Rectangle 91">
              <a:extLst>
                <a:ext uri="{FF2B5EF4-FFF2-40B4-BE49-F238E27FC236}">
                  <a16:creationId xmlns:a16="http://schemas.microsoft.com/office/drawing/2014/main" id="{AFC5AD3C-27C3-44F1-9036-48F97D17FA5A}"/>
                </a:ext>
              </a:extLst>
            </p:cNvPr>
            <p:cNvSpPr/>
            <p:nvPr/>
          </p:nvSpPr>
          <p:spPr>
            <a:xfrm>
              <a:off x="4266853" y="2946874"/>
              <a:ext cx="3473742" cy="339279"/>
            </a:xfrm>
            <a:prstGeom prst="rect">
              <a:avLst/>
            </a:prstGeom>
          </p:spPr>
          <p:txBody>
            <a:bodyPr>
              <a:spAutoFit/>
            </a:bodyPr>
            <a:lstStyle/>
            <a:p>
              <a:pPr algn="ctr">
                <a:defRPr/>
              </a:pPr>
              <a:r>
                <a:rPr lang="en-GB" sz="1600" b="1" dirty="0">
                  <a:solidFill>
                    <a:prstClr val="white"/>
                  </a:solidFill>
                  <a:latin typeface="Twinkl"/>
                </a:rPr>
                <a:t>The Enlightenment Period</a:t>
              </a:r>
            </a:p>
          </p:txBody>
        </p:sp>
      </p:grpSp>
      <p:grpSp>
        <p:nvGrpSpPr>
          <p:cNvPr id="16420" name="Ancient World"/>
          <p:cNvGrpSpPr>
            <a:grpSpLocks/>
          </p:cNvGrpSpPr>
          <p:nvPr/>
        </p:nvGrpSpPr>
        <p:grpSpPr bwMode="auto">
          <a:xfrm>
            <a:off x="5143500" y="1382714"/>
            <a:ext cx="4768850" cy="339725"/>
            <a:chOff x="3619099" y="1390618"/>
            <a:chExt cx="4769251" cy="339279"/>
          </a:xfrm>
        </p:grpSpPr>
        <p:sp>
          <p:nvSpPr>
            <p:cNvPr id="116" name="Rectangle 115">
              <a:extLst>
                <a:ext uri="{FF2B5EF4-FFF2-40B4-BE49-F238E27FC236}">
                  <a16:creationId xmlns:a16="http://schemas.microsoft.com/office/drawing/2014/main" id="{50A97F0D-D779-416C-AE1C-4E1034A546B9}"/>
                </a:ext>
              </a:extLst>
            </p:cNvPr>
            <p:cNvSpPr/>
            <p:nvPr/>
          </p:nvSpPr>
          <p:spPr>
            <a:xfrm>
              <a:off x="3619099" y="1390618"/>
              <a:ext cx="4769251" cy="339279"/>
            </a:xfrm>
            <a:prstGeom prst="rect">
              <a:avLst/>
            </a:prstGeom>
            <a:solidFill>
              <a:srgbClr val="29779B"/>
            </a:solidFill>
            <a:ln>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17" name="Ancient World">
              <a:extLst>
                <a:ext uri="{FF2B5EF4-FFF2-40B4-BE49-F238E27FC236}">
                  <a16:creationId xmlns:a16="http://schemas.microsoft.com/office/drawing/2014/main" id="{807DCF66-F49F-4351-B236-245FA1A16283}"/>
                </a:ext>
              </a:extLst>
            </p:cNvPr>
            <p:cNvSpPr/>
            <p:nvPr/>
          </p:nvSpPr>
          <p:spPr>
            <a:xfrm>
              <a:off x="4266853" y="1390618"/>
              <a:ext cx="3473742" cy="339279"/>
            </a:xfrm>
            <a:prstGeom prst="rect">
              <a:avLst/>
            </a:prstGeom>
          </p:spPr>
          <p:txBody>
            <a:bodyPr>
              <a:spAutoFit/>
            </a:bodyPr>
            <a:lstStyle/>
            <a:p>
              <a:pPr algn="ctr">
                <a:defRPr/>
              </a:pPr>
              <a:r>
                <a:rPr lang="en-GB" sz="1600" b="1" dirty="0">
                  <a:solidFill>
                    <a:prstClr val="white"/>
                  </a:solidFill>
                  <a:latin typeface="Twinkl"/>
                </a:rPr>
                <a:t>Ancient World</a:t>
              </a:r>
            </a:p>
          </p:txBody>
        </p:sp>
      </p:grpSp>
      <p:sp>
        <p:nvSpPr>
          <p:cNvPr id="3" name="Rectangle 2">
            <a:extLst>
              <a:ext uri="{FF2B5EF4-FFF2-40B4-BE49-F238E27FC236}">
                <a16:creationId xmlns:a16="http://schemas.microsoft.com/office/drawing/2014/main" id="{37CB172B-1EDF-4E60-88D0-0D1576AE71C3}"/>
              </a:ext>
            </a:extLst>
          </p:cNvPr>
          <p:cNvSpPr/>
          <p:nvPr/>
        </p:nvSpPr>
        <p:spPr>
          <a:xfrm>
            <a:off x="1846263" y="1304926"/>
            <a:ext cx="798512" cy="4956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2" name="Rectangle 11">
            <a:extLst>
              <a:ext uri="{FF2B5EF4-FFF2-40B4-BE49-F238E27FC236}">
                <a16:creationId xmlns:a16="http://schemas.microsoft.com/office/drawing/2014/main" id="{4B535FD0-DA52-4B12-B4A8-EE74FDFC2C7F}"/>
              </a:ext>
            </a:extLst>
          </p:cNvPr>
          <p:cNvSpPr/>
          <p:nvPr/>
        </p:nvSpPr>
        <p:spPr>
          <a:xfrm>
            <a:off x="2279650" y="1385889"/>
            <a:ext cx="2863850" cy="4706937"/>
          </a:xfrm>
          <a:prstGeom prst="rect">
            <a:avLst/>
          </a:prstGeom>
          <a:solidFill>
            <a:srgbClr val="29779B"/>
          </a:solidFill>
          <a:ln>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0" name="Rectangle 9">
            <a:extLst>
              <a:ext uri="{FF2B5EF4-FFF2-40B4-BE49-F238E27FC236}">
                <a16:creationId xmlns:a16="http://schemas.microsoft.com/office/drawing/2014/main" id="{1FD232D5-1AAD-4D0E-9783-21AB9A9E7F20}"/>
              </a:ext>
            </a:extLst>
          </p:cNvPr>
          <p:cNvSpPr/>
          <p:nvPr/>
        </p:nvSpPr>
        <p:spPr>
          <a:xfrm>
            <a:off x="2457451" y="1566863"/>
            <a:ext cx="2544763" cy="4246562"/>
          </a:xfrm>
          <a:prstGeom prst="rect">
            <a:avLst/>
          </a:prstGeom>
        </p:spPr>
        <p:txBody>
          <a:bodyPr>
            <a:spAutoFit/>
          </a:bodyPr>
          <a:lstStyle/>
          <a:p>
            <a:pPr>
              <a:defRPr/>
            </a:pPr>
            <a:r>
              <a:rPr lang="en-GB" b="1" dirty="0">
                <a:solidFill>
                  <a:prstClr val="white"/>
                </a:solidFill>
                <a:latin typeface="Twinkl"/>
              </a:rPr>
              <a:t>Influential Thinkers</a:t>
            </a:r>
            <a:endParaRPr lang="en-GB" dirty="0">
              <a:solidFill>
                <a:prstClr val="white"/>
              </a:solidFill>
              <a:latin typeface="Twinkl"/>
            </a:endParaRPr>
          </a:p>
          <a:p>
            <a:pPr>
              <a:defRPr/>
            </a:pPr>
            <a:r>
              <a:rPr lang="en-GB" dirty="0">
                <a:solidFill>
                  <a:prstClr val="white"/>
                </a:solidFill>
                <a:latin typeface="Twinkl"/>
              </a:rPr>
              <a:t>During the late 19</a:t>
            </a:r>
            <a:r>
              <a:rPr lang="en-GB" baseline="30000" dirty="0">
                <a:solidFill>
                  <a:prstClr val="white"/>
                </a:solidFill>
                <a:latin typeface="Twinkl"/>
              </a:rPr>
              <a:t>th</a:t>
            </a:r>
            <a:r>
              <a:rPr lang="en-GB" dirty="0">
                <a:solidFill>
                  <a:prstClr val="white"/>
                </a:solidFill>
                <a:latin typeface="Twinkl"/>
              </a:rPr>
              <a:t> century and early 20</a:t>
            </a:r>
            <a:r>
              <a:rPr lang="en-GB" baseline="30000" dirty="0">
                <a:solidFill>
                  <a:prstClr val="white"/>
                </a:solidFill>
                <a:latin typeface="Twinkl"/>
              </a:rPr>
              <a:t>th</a:t>
            </a:r>
            <a:r>
              <a:rPr lang="en-GB" dirty="0">
                <a:solidFill>
                  <a:prstClr val="white"/>
                </a:solidFill>
                <a:latin typeface="Twinkl"/>
              </a:rPr>
              <a:t> century, the term ‘humanism’ began to be used, and its system of key beliefs were developed. Earlier thinkers would not have referred to themselves as humanists but their ideas have contributed to modern humanist thinking.</a:t>
            </a:r>
          </a:p>
        </p:txBody>
      </p:sp>
      <p:pic>
        <p:nvPicPr>
          <p:cNvPr id="13351" name="Whole Clas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408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420"/>
                                        </p:tgtEl>
                                        <p:attrNameLst>
                                          <p:attrName>style.visibility</p:attrName>
                                        </p:attrNameLst>
                                      </p:cBhvr>
                                      <p:to>
                                        <p:strVal val="visible"/>
                                      </p:to>
                                    </p:set>
                                    <p:anim calcmode="lin" valueType="num">
                                      <p:cBhvr additive="base">
                                        <p:cTn id="7" dur="500" fill="hold"/>
                                        <p:tgtEl>
                                          <p:spTgt spid="16420"/>
                                        </p:tgtEl>
                                        <p:attrNameLst>
                                          <p:attrName>ppt_x</p:attrName>
                                        </p:attrNameLst>
                                      </p:cBhvr>
                                      <p:tavLst>
                                        <p:tav tm="0">
                                          <p:val>
                                            <p:strVal val="0-#ppt_w/2"/>
                                          </p:val>
                                        </p:tav>
                                        <p:tav tm="100000">
                                          <p:val>
                                            <p:strVal val="#ppt_x"/>
                                          </p:val>
                                        </p:tav>
                                      </p:tavLst>
                                    </p:anim>
                                    <p:anim calcmode="lin" valueType="num">
                                      <p:cBhvr additive="base">
                                        <p:cTn id="8" dur="500" fill="hold"/>
                                        <p:tgtEl>
                                          <p:spTgt spid="164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fade">
                                      <p:cBhvr>
                                        <p:cTn id="13" dur="500"/>
                                        <p:tgtEl>
                                          <p:spTgt spid="1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500"/>
                            </p:stCondLst>
                            <p:childTnLst>
                              <p:par>
                                <p:cTn id="18" presetID="42" presetClass="path" presetSubtype="0" accel="50000" decel="50000" fill="hold" nodeType="afterEffect">
                                  <p:stCondLst>
                                    <p:cond delay="0"/>
                                  </p:stCondLst>
                                  <p:childTnLst>
                                    <p:animMotion origin="layout" path="M -1.94444E-6 -2.22222E-6 L -1.94444E-6 -0.13426 " pathEditMode="relative" rAng="0" ptsTypes="AA">
                                      <p:cBhvr>
                                        <p:cTn id="19" dur="1000" fill="hold"/>
                                        <p:tgtEl>
                                          <p:spTgt spid="16392"/>
                                        </p:tgtEl>
                                        <p:attrNameLst>
                                          <p:attrName>ppt_x</p:attrName>
                                          <p:attrName>ppt_y</p:attrName>
                                        </p:attrNameLst>
                                      </p:cBhvr>
                                      <p:rCtr x="0" y="-6713"/>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childTnLst>
                          </p:cTn>
                        </p:par>
                        <p:par>
                          <p:cTn id="25" fill="hold" nodeType="afterGroup">
                            <p:stCondLst>
                              <p:cond delay="500"/>
                            </p:stCondLst>
                            <p:childTnLst>
                              <p:par>
                                <p:cTn id="26" presetID="42" presetClass="path" presetSubtype="0" accel="50000" decel="50000" fill="hold" nodeType="afterEffect">
                                  <p:stCondLst>
                                    <p:cond delay="0"/>
                                  </p:stCondLst>
                                  <p:childTnLst>
                                    <p:animMotion origin="layout" path="M 2.77778E-7 -3.33333E-6 L 2.77778E-7 -0.13518 " pathEditMode="relative" rAng="0" ptsTypes="AA">
                                      <p:cBhvr>
                                        <p:cTn id="27" dur="1000" fill="hold"/>
                                        <p:tgtEl>
                                          <p:spTgt spid="16393"/>
                                        </p:tgtEl>
                                        <p:attrNameLst>
                                          <p:attrName>ppt_x</p:attrName>
                                          <p:attrName>ppt_y</p:attrName>
                                        </p:attrNameLst>
                                      </p:cBhvr>
                                      <p:rCtr x="0" y="-6759"/>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nodeType="afterGroup">
                            <p:stCondLst>
                              <p:cond delay="500"/>
                            </p:stCondLst>
                            <p:childTnLst>
                              <p:par>
                                <p:cTn id="34" presetID="42" presetClass="path" presetSubtype="0" accel="50000" decel="50000" fill="hold" nodeType="afterEffect">
                                  <p:stCondLst>
                                    <p:cond delay="0"/>
                                  </p:stCondLst>
                                  <p:childTnLst>
                                    <p:animMotion origin="layout" path="M 3.33333E-6 -3.33333E-6 L 3.33333E-6 -0.13634 " pathEditMode="relative" rAng="0" ptsTypes="AA">
                                      <p:cBhvr>
                                        <p:cTn id="35" dur="1000" fill="hold"/>
                                        <p:tgtEl>
                                          <p:spTgt spid="16394"/>
                                        </p:tgtEl>
                                        <p:attrNameLst>
                                          <p:attrName>ppt_x</p:attrName>
                                          <p:attrName>ppt_y</p:attrName>
                                        </p:attrNameLst>
                                      </p:cBhvr>
                                      <p:rCtr x="0" y="-6829"/>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par>
                          <p:cTn id="41" fill="hold" nodeType="afterGroup">
                            <p:stCondLst>
                              <p:cond delay="500"/>
                            </p:stCondLst>
                            <p:childTnLst>
                              <p:par>
                                <p:cTn id="42" presetID="42" presetClass="path" presetSubtype="0" accel="50000" decel="50000" fill="hold" nodeType="afterEffect">
                                  <p:stCondLst>
                                    <p:cond delay="0"/>
                                  </p:stCondLst>
                                  <p:childTnLst>
                                    <p:animMotion origin="layout" path="M -2.77778E-7 -7.40741E-7 L -2.77778E-7 -0.13634 " pathEditMode="relative" rAng="0" ptsTypes="AA">
                                      <p:cBhvr>
                                        <p:cTn id="43" dur="1000" fill="hold"/>
                                        <p:tgtEl>
                                          <p:spTgt spid="16395"/>
                                        </p:tgtEl>
                                        <p:attrNameLst>
                                          <p:attrName>ppt_x</p:attrName>
                                          <p:attrName>ppt_y</p:attrName>
                                        </p:attrNameLst>
                                      </p:cBhvr>
                                      <p:rCtr x="0" y="-6829"/>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16403"/>
                                        </p:tgtEl>
                                        <p:attrNameLst>
                                          <p:attrName>style.visibility</p:attrName>
                                        </p:attrNameLst>
                                      </p:cBhvr>
                                      <p:to>
                                        <p:strVal val="visible"/>
                                      </p:to>
                                    </p:set>
                                    <p:anim calcmode="lin" valueType="num">
                                      <p:cBhvr additive="base">
                                        <p:cTn id="48" dur="500" fill="hold"/>
                                        <p:tgtEl>
                                          <p:spTgt spid="16403"/>
                                        </p:tgtEl>
                                        <p:attrNameLst>
                                          <p:attrName>ppt_x</p:attrName>
                                        </p:attrNameLst>
                                      </p:cBhvr>
                                      <p:tavLst>
                                        <p:tav tm="0">
                                          <p:val>
                                            <p:strVal val="0-#ppt_w/2"/>
                                          </p:val>
                                        </p:tav>
                                        <p:tav tm="100000">
                                          <p:val>
                                            <p:strVal val="#ppt_x"/>
                                          </p:val>
                                        </p:tav>
                                      </p:tavLst>
                                    </p:anim>
                                    <p:anim calcmode="lin" valueType="num">
                                      <p:cBhvr additive="base">
                                        <p:cTn id="49" dur="500" fill="hold"/>
                                        <p:tgtEl>
                                          <p:spTgt spid="16403"/>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childTnLst>
                                </p:cTn>
                              </p:par>
                            </p:childTnLst>
                          </p:cTn>
                        </p:par>
                        <p:par>
                          <p:cTn id="58" fill="hold" nodeType="afterGroup">
                            <p:stCondLst>
                              <p:cond delay="500"/>
                            </p:stCondLst>
                            <p:childTnLst>
                              <p:par>
                                <p:cTn id="59" presetID="42" presetClass="path" presetSubtype="0" accel="50000" decel="50000" fill="hold" nodeType="afterEffect">
                                  <p:stCondLst>
                                    <p:cond delay="0"/>
                                  </p:stCondLst>
                                  <p:childTnLst>
                                    <p:animMotion origin="layout" path="M -2.77778E-7 -2.22222E-6 L -2.77778E-7 -0.1294 " pathEditMode="relative" rAng="0" ptsTypes="AA">
                                      <p:cBhvr>
                                        <p:cTn id="60" dur="1000" fill="hold"/>
                                        <p:tgtEl>
                                          <p:spTgt spid="16388"/>
                                        </p:tgtEl>
                                        <p:attrNameLst>
                                          <p:attrName>ppt_x</p:attrName>
                                          <p:attrName>ppt_y</p:attrName>
                                        </p:attrNameLst>
                                      </p:cBhvr>
                                      <p:rCtr x="0" y="-6481"/>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500"/>
                                        <p:tgtEl>
                                          <p:spTgt spid="95"/>
                                        </p:tgtEl>
                                      </p:cBhvr>
                                    </p:animEffect>
                                  </p:childTnLst>
                                </p:cTn>
                              </p:par>
                            </p:childTnLst>
                          </p:cTn>
                        </p:par>
                        <p:par>
                          <p:cTn id="66" fill="hold" nodeType="afterGroup">
                            <p:stCondLst>
                              <p:cond delay="500"/>
                            </p:stCondLst>
                            <p:childTnLst>
                              <p:par>
                                <p:cTn id="67" presetID="42" presetClass="path" presetSubtype="0" accel="50000" decel="50000" fill="hold" nodeType="afterEffect">
                                  <p:stCondLst>
                                    <p:cond delay="0"/>
                                  </p:stCondLst>
                                  <p:childTnLst>
                                    <p:animMotion origin="layout" path="M -4.16667E-6 -1.11111E-6 L -4.16667E-6 -0.1287 " pathEditMode="relative" rAng="0" ptsTypes="AA">
                                      <p:cBhvr>
                                        <p:cTn id="68" dur="1000" fill="hold"/>
                                        <p:tgtEl>
                                          <p:spTgt spid="16389"/>
                                        </p:tgtEl>
                                        <p:attrNameLst>
                                          <p:attrName>ppt_x</p:attrName>
                                          <p:attrName>ppt_y</p:attrName>
                                        </p:attrNameLst>
                                      </p:cBhvr>
                                      <p:rCtr x="0" y="-6435"/>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500"/>
                                        <p:tgtEl>
                                          <p:spTgt spid="96"/>
                                        </p:tgtEl>
                                      </p:cBhvr>
                                    </p:animEffect>
                                  </p:childTnLst>
                                </p:cTn>
                              </p:par>
                            </p:childTnLst>
                          </p:cTn>
                        </p:par>
                        <p:par>
                          <p:cTn id="74" fill="hold" nodeType="afterGroup">
                            <p:stCondLst>
                              <p:cond delay="500"/>
                            </p:stCondLst>
                            <p:childTnLst>
                              <p:par>
                                <p:cTn id="75" presetID="42" presetClass="path" presetSubtype="0" accel="50000" decel="50000" fill="hold" nodeType="afterEffect">
                                  <p:stCondLst>
                                    <p:cond delay="0"/>
                                  </p:stCondLst>
                                  <p:childTnLst>
                                    <p:animMotion origin="layout" path="M -3.61111E-6 2.59259E-6 L -3.61111E-6 -0.13334 " pathEditMode="relative" rAng="0" ptsTypes="AA">
                                      <p:cBhvr>
                                        <p:cTn id="76" dur="1000" fill="hold"/>
                                        <p:tgtEl>
                                          <p:spTgt spid="16390"/>
                                        </p:tgtEl>
                                        <p:attrNameLst>
                                          <p:attrName>ppt_x</p:attrName>
                                          <p:attrName>ppt_y</p:attrName>
                                        </p:attrNameLst>
                                      </p:cBhvr>
                                      <p:rCtr x="0" y="-6667"/>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500"/>
                                        <p:tgtEl>
                                          <p:spTgt spid="97"/>
                                        </p:tgtEl>
                                      </p:cBhvr>
                                    </p:animEffect>
                                  </p:childTnLst>
                                </p:cTn>
                              </p:par>
                            </p:childTnLst>
                          </p:cTn>
                        </p:par>
                        <p:par>
                          <p:cTn id="82" fill="hold" nodeType="afterGroup">
                            <p:stCondLst>
                              <p:cond delay="500"/>
                            </p:stCondLst>
                            <p:childTnLst>
                              <p:par>
                                <p:cTn id="83" presetID="42" presetClass="path" presetSubtype="0" accel="50000" decel="50000" fill="hold" nodeType="afterEffect">
                                  <p:stCondLst>
                                    <p:cond delay="0"/>
                                  </p:stCondLst>
                                  <p:childTnLst>
                                    <p:animMotion origin="layout" path="M -1.11111E-6 4.44444E-6 L -1.11111E-6 -0.12547 " pathEditMode="relative" rAng="0" ptsTypes="AA">
                                      <p:cBhvr>
                                        <p:cTn id="84" dur="1000" fill="hold"/>
                                        <p:tgtEl>
                                          <p:spTgt spid="16391"/>
                                        </p:tgtEl>
                                        <p:attrNameLst>
                                          <p:attrName>ppt_x</p:attrName>
                                          <p:attrName>ppt_y</p:attrName>
                                        </p:attrNameLst>
                                      </p:cBhvr>
                                      <p:rCtr x="0" y="-6273"/>
                                    </p:animMotion>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0-#ppt_w/2"/>
                                          </p:val>
                                        </p:tav>
                                        <p:tav tm="100000">
                                          <p:val>
                                            <p:strVal val="#ppt_x"/>
                                          </p:val>
                                        </p:tav>
                                      </p:tavLst>
                                    </p:anim>
                                    <p:anim calcmode="lin" valueType="num">
                                      <p:cBhvr additive="base">
                                        <p:cTn id="9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11"/>
                                        </p:tgtEl>
                                        <p:attrNameLst>
                                          <p:attrName>style.visibility</p:attrName>
                                        </p:attrNameLst>
                                      </p:cBhvr>
                                      <p:to>
                                        <p:strVal val="visible"/>
                                      </p:to>
                                    </p:set>
                                    <p:animEffect transition="in" filter="fade">
                                      <p:cBhvr>
                                        <p:cTn id="95" dur="500"/>
                                        <p:tgtEl>
                                          <p:spTgt spid="11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fade">
                                      <p:cBhvr>
                                        <p:cTn id="98" dur="500"/>
                                        <p:tgtEl>
                                          <p:spTgt spid="107"/>
                                        </p:tgtEl>
                                      </p:cBhvr>
                                    </p:animEffect>
                                  </p:childTnLst>
                                </p:cTn>
                              </p:par>
                            </p:childTnLst>
                          </p:cTn>
                        </p:par>
                        <p:par>
                          <p:cTn id="99" fill="hold" nodeType="afterGroup">
                            <p:stCondLst>
                              <p:cond delay="500"/>
                            </p:stCondLst>
                            <p:childTnLst>
                              <p:par>
                                <p:cTn id="100" presetID="42" presetClass="path" presetSubtype="0" accel="50000" decel="50000" fill="hold" nodeType="afterEffect">
                                  <p:stCondLst>
                                    <p:cond delay="0"/>
                                  </p:stCondLst>
                                  <p:childTnLst>
                                    <p:animMotion origin="layout" path="M 1.66667E-6 1.48148E-6 L 1.66667E-6 -0.15232 " pathEditMode="relative" rAng="0" ptsTypes="AA">
                                      <p:cBhvr>
                                        <p:cTn id="101" dur="1000" fill="hold"/>
                                        <p:tgtEl>
                                          <p:spTgt spid="16407"/>
                                        </p:tgtEl>
                                        <p:attrNameLst>
                                          <p:attrName>ppt_x</p:attrName>
                                          <p:attrName>ppt_y</p:attrName>
                                        </p:attrNameLst>
                                      </p:cBhvr>
                                      <p:rCtr x="0" y="-7616"/>
                                    </p:animMotion>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6417"/>
                                        </p:tgtEl>
                                        <p:attrNameLst>
                                          <p:attrName>style.visibility</p:attrName>
                                        </p:attrNameLst>
                                      </p:cBhvr>
                                      <p:to>
                                        <p:strVal val="visible"/>
                                      </p:to>
                                    </p:set>
                                    <p:animEffect transition="in" filter="fade">
                                      <p:cBhvr>
                                        <p:cTn id="106" dur="500"/>
                                        <p:tgtEl>
                                          <p:spTgt spid="16417"/>
                                        </p:tgtEl>
                                      </p:cBhvr>
                                    </p:animEffect>
                                  </p:childTnLst>
                                </p:cTn>
                              </p:par>
                            </p:childTnLst>
                          </p:cTn>
                        </p:par>
                        <p:par>
                          <p:cTn id="107" fill="hold" nodeType="afterGroup">
                            <p:stCondLst>
                              <p:cond delay="500"/>
                            </p:stCondLst>
                            <p:childTnLst>
                              <p:par>
                                <p:cTn id="108" presetID="42" presetClass="path" presetSubtype="0" accel="50000" decel="50000" fill="hold" nodeType="afterEffect">
                                  <p:stCondLst>
                                    <p:cond delay="0"/>
                                  </p:stCondLst>
                                  <p:childTnLst>
                                    <p:animMotion origin="layout" path="M 4.72222E-6 0 L 4.72222E-6 -0.15139 " pathEditMode="relative" rAng="0" ptsTypes="AA">
                                      <p:cBhvr>
                                        <p:cTn id="109" dur="1000" fill="hold"/>
                                        <p:tgtEl>
                                          <p:spTgt spid="16408"/>
                                        </p:tgtEl>
                                        <p:attrNameLst>
                                          <p:attrName>ppt_x</p:attrName>
                                          <p:attrName>ppt_y</p:attrName>
                                        </p:attrNameLst>
                                      </p:cBhvr>
                                      <p:rCtr x="0" y="-7569"/>
                                    </p:animMotion>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09"/>
                                        </p:tgtEl>
                                        <p:attrNameLst>
                                          <p:attrName>style.visibility</p:attrName>
                                        </p:attrNameLst>
                                      </p:cBhvr>
                                      <p:to>
                                        <p:strVal val="visible"/>
                                      </p:to>
                                    </p:set>
                                    <p:animEffect transition="in" filter="fade">
                                      <p:cBhvr>
                                        <p:cTn id="114" dur="500"/>
                                        <p:tgtEl>
                                          <p:spTgt spid="109"/>
                                        </p:tgtEl>
                                      </p:cBhvr>
                                    </p:animEffect>
                                  </p:childTnLst>
                                </p:cTn>
                              </p:par>
                            </p:childTnLst>
                          </p:cTn>
                        </p:par>
                        <p:par>
                          <p:cTn id="115" fill="hold" nodeType="afterGroup">
                            <p:stCondLst>
                              <p:cond delay="500"/>
                            </p:stCondLst>
                            <p:childTnLst>
                              <p:par>
                                <p:cTn id="116" presetID="42" presetClass="path" presetSubtype="0" accel="50000" decel="50000" fill="hold" nodeType="afterEffect">
                                  <p:stCondLst>
                                    <p:cond delay="0"/>
                                  </p:stCondLst>
                                  <p:childTnLst>
                                    <p:animMotion origin="layout" path="M -3.05556E-6 -3.7037E-7 L -3.05556E-6 -0.15185 " pathEditMode="relative" rAng="0" ptsTypes="AA">
                                      <p:cBhvr>
                                        <p:cTn id="117" dur="1000" fill="hold"/>
                                        <p:tgtEl>
                                          <p:spTgt spid="16409"/>
                                        </p:tgtEl>
                                        <p:attrNameLst>
                                          <p:attrName>ppt_x</p:attrName>
                                          <p:attrName>ppt_y</p:attrName>
                                        </p:attrNameLst>
                                      </p:cBhvr>
                                      <p:rCtr x="0" y="-7593"/>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10"/>
                                        </p:tgtEl>
                                        <p:attrNameLst>
                                          <p:attrName>style.visibility</p:attrName>
                                        </p:attrNameLst>
                                      </p:cBhvr>
                                      <p:to>
                                        <p:strVal val="visible"/>
                                      </p:to>
                                    </p:set>
                                    <p:animEffect transition="in" filter="fade">
                                      <p:cBhvr>
                                        <p:cTn id="122" dur="500"/>
                                        <p:tgtEl>
                                          <p:spTgt spid="110"/>
                                        </p:tgtEl>
                                      </p:cBhvr>
                                    </p:animEffect>
                                  </p:childTnLst>
                                </p:cTn>
                              </p:par>
                            </p:childTnLst>
                          </p:cTn>
                        </p:par>
                        <p:par>
                          <p:cTn id="123" fill="hold" nodeType="afterGroup">
                            <p:stCondLst>
                              <p:cond delay="500"/>
                            </p:stCondLst>
                            <p:childTnLst>
                              <p:par>
                                <p:cTn id="124" presetID="42" presetClass="path" presetSubtype="0" accel="50000" decel="50000" fill="hold" nodeType="afterEffect">
                                  <p:stCondLst>
                                    <p:cond delay="0"/>
                                  </p:stCondLst>
                                  <p:childTnLst>
                                    <p:animMotion origin="layout" path="M -4.72222E-6 -1.48148E-6 L -4.72222E-6 -0.14676 " pathEditMode="relative" rAng="0" ptsTypes="AA">
                                      <p:cBhvr>
                                        <p:cTn id="125" dur="1000" fill="hold"/>
                                        <p:tgtEl>
                                          <p:spTgt spid="16410"/>
                                        </p:tgtEl>
                                        <p:attrNameLst>
                                          <p:attrName>ppt_x</p:attrName>
                                          <p:attrName>ppt_y</p:attrName>
                                        </p:attrNameLst>
                                      </p:cBhvr>
                                      <p:rCtr x="0" y="-7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93" grpId="0" animBg="1"/>
      <p:bldP spid="118" grpId="0" animBg="1"/>
      <p:bldP spid="59" grpId="0"/>
      <p:bldP spid="60" grpId="0"/>
      <p:bldP spid="61" grpId="0"/>
      <p:bldP spid="62" grpId="0"/>
      <p:bldP spid="94" grpId="0"/>
      <p:bldP spid="95" grpId="0"/>
      <p:bldP spid="96" grpId="0"/>
      <p:bldP spid="97" grpId="0"/>
      <p:bldP spid="107" grpId="0"/>
      <p:bldP spid="16417" grpId="0"/>
      <p:bldP spid="109" grpId="0"/>
      <p:bldP spid="1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1981201" y="479426"/>
            <a:ext cx="8220075" cy="993775"/>
          </a:xfrm>
        </p:spPr>
        <p:txBody>
          <a:bodyPr/>
          <a:lstStyle/>
          <a:p>
            <a:pPr eaLnBrk="1" hangingPunct="1"/>
            <a:r>
              <a:rPr lang="en-GB" altLang="en-US" sz="3600">
                <a:latin typeface="Twinkl SemiBold"/>
              </a:rPr>
              <a:t>Humanist Ideas</a:t>
            </a:r>
          </a:p>
        </p:txBody>
      </p:sp>
      <p:pic>
        <p:nvPicPr>
          <p:cNvPr id="16392" name="epicuru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9538" y="2779713"/>
            <a:ext cx="996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menciu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938" y="2741613"/>
            <a:ext cx="99695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confuciu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2751138"/>
            <a:ext cx="106203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socrate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4276" y="2754314"/>
            <a:ext cx="9493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a:extLst>
              <a:ext uri="{FF2B5EF4-FFF2-40B4-BE49-F238E27FC236}">
                <a16:creationId xmlns:a16="http://schemas.microsoft.com/office/drawing/2014/main" id="{EE978B2D-B96E-47E7-BFD4-740F204E1428}"/>
              </a:ext>
            </a:extLst>
          </p:cNvPr>
          <p:cNvSpPr/>
          <p:nvPr/>
        </p:nvSpPr>
        <p:spPr>
          <a:xfrm>
            <a:off x="5086350" y="2684463"/>
            <a:ext cx="5041900" cy="1663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pic>
        <p:nvPicPr>
          <p:cNvPr id="16388" name="thom pai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81601" y="4257676"/>
            <a:ext cx="9953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aphra"/>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2376" y="4244976"/>
            <a:ext cx="100806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hum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53313" y="4251325"/>
            <a:ext cx="9461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wollstonecraft"/>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18539" y="4213226"/>
            <a:ext cx="11017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a:extLst>
              <a:ext uri="{FF2B5EF4-FFF2-40B4-BE49-F238E27FC236}">
                <a16:creationId xmlns:a16="http://schemas.microsoft.com/office/drawing/2014/main" id="{E0F90007-860F-48AD-9A8E-D2260F184160}"/>
              </a:ext>
            </a:extLst>
          </p:cNvPr>
          <p:cNvSpPr/>
          <p:nvPr/>
        </p:nvSpPr>
        <p:spPr>
          <a:xfrm>
            <a:off x="5064125" y="4178300"/>
            <a:ext cx="5041900" cy="1136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93" name="Name Bar 2">
            <a:extLst>
              <a:ext uri="{FF2B5EF4-FFF2-40B4-BE49-F238E27FC236}">
                <a16:creationId xmlns:a16="http://schemas.microsoft.com/office/drawing/2014/main" id="{5C8DA747-CB92-42A5-95CA-31F3C684E423}"/>
              </a:ext>
            </a:extLst>
          </p:cNvPr>
          <p:cNvSpPr/>
          <p:nvPr/>
        </p:nvSpPr>
        <p:spPr>
          <a:xfrm>
            <a:off x="5143500" y="4175126"/>
            <a:ext cx="4768850" cy="257175"/>
          </a:xfrm>
          <a:prstGeom prst="rect">
            <a:avLst/>
          </a:prstGeom>
          <a:solidFill>
            <a:srgbClr val="D44FA2"/>
          </a:solidFill>
          <a:ln>
            <a:solidFill>
              <a:srgbClr val="D44F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18" name="Name Bar 1">
            <a:extLst>
              <a:ext uri="{FF2B5EF4-FFF2-40B4-BE49-F238E27FC236}">
                <a16:creationId xmlns:a16="http://schemas.microsoft.com/office/drawing/2014/main" id="{FD5372E6-0711-42E1-A319-985F8ED0A7D6}"/>
              </a:ext>
            </a:extLst>
          </p:cNvPr>
          <p:cNvSpPr/>
          <p:nvPr/>
        </p:nvSpPr>
        <p:spPr>
          <a:xfrm>
            <a:off x="5143500" y="2684464"/>
            <a:ext cx="4768850" cy="257175"/>
          </a:xfrm>
          <a:prstGeom prst="rect">
            <a:avLst/>
          </a:prstGeom>
          <a:solidFill>
            <a:srgbClr val="D44FA2"/>
          </a:solidFill>
          <a:ln>
            <a:solidFill>
              <a:srgbClr val="D44F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59" name="name 1">
            <a:extLst>
              <a:ext uri="{FF2B5EF4-FFF2-40B4-BE49-F238E27FC236}">
                <a16:creationId xmlns:a16="http://schemas.microsoft.com/office/drawing/2014/main" id="{000EDE1C-69D6-4C98-BE45-15BFC6FEA15F}"/>
              </a:ext>
            </a:extLst>
          </p:cNvPr>
          <p:cNvSpPr/>
          <p:nvPr/>
        </p:nvSpPr>
        <p:spPr>
          <a:xfrm>
            <a:off x="5108575" y="2681288"/>
            <a:ext cx="1309688" cy="430212"/>
          </a:xfrm>
          <a:prstGeom prst="rect">
            <a:avLst/>
          </a:prstGeom>
        </p:spPr>
        <p:txBody>
          <a:bodyPr>
            <a:spAutoFit/>
          </a:bodyPr>
          <a:lstStyle/>
          <a:p>
            <a:pPr algn="ctr">
              <a:defRPr/>
            </a:pPr>
            <a:r>
              <a:rPr lang="en-GB" sz="1100" dirty="0">
                <a:solidFill>
                  <a:prstClr val="white"/>
                </a:solidFill>
                <a:latin typeface="Twinkl"/>
              </a:rPr>
              <a:t>Bertrand Russell</a:t>
            </a:r>
          </a:p>
          <a:p>
            <a:pPr algn="ctr">
              <a:defRPr/>
            </a:pPr>
            <a:endParaRPr lang="en-GB" sz="1100" dirty="0">
              <a:solidFill>
                <a:prstClr val="white"/>
              </a:solidFill>
              <a:latin typeface="Twinkl"/>
            </a:endParaRPr>
          </a:p>
        </p:txBody>
      </p:sp>
      <p:sp>
        <p:nvSpPr>
          <p:cNvPr id="60" name="name 2">
            <a:extLst>
              <a:ext uri="{FF2B5EF4-FFF2-40B4-BE49-F238E27FC236}">
                <a16:creationId xmlns:a16="http://schemas.microsoft.com/office/drawing/2014/main" id="{D49AB643-AA21-4B97-ABAF-DB5DB5658D4D}"/>
              </a:ext>
            </a:extLst>
          </p:cNvPr>
          <p:cNvSpPr/>
          <p:nvPr/>
        </p:nvSpPr>
        <p:spPr>
          <a:xfrm>
            <a:off x="6267451" y="2681289"/>
            <a:ext cx="1228725" cy="261937"/>
          </a:xfrm>
          <a:prstGeom prst="rect">
            <a:avLst/>
          </a:prstGeom>
        </p:spPr>
        <p:txBody>
          <a:bodyPr>
            <a:spAutoFit/>
          </a:bodyPr>
          <a:lstStyle/>
          <a:p>
            <a:pPr algn="ctr">
              <a:defRPr/>
            </a:pPr>
            <a:r>
              <a:rPr lang="en-GB" sz="1100" dirty="0">
                <a:solidFill>
                  <a:prstClr val="white"/>
                </a:solidFill>
                <a:latin typeface="Twinkl"/>
              </a:rPr>
              <a:t>Albert Einstein</a:t>
            </a:r>
          </a:p>
        </p:txBody>
      </p:sp>
      <p:sp>
        <p:nvSpPr>
          <p:cNvPr id="61" name="name 3">
            <a:extLst>
              <a:ext uri="{FF2B5EF4-FFF2-40B4-BE49-F238E27FC236}">
                <a16:creationId xmlns:a16="http://schemas.microsoft.com/office/drawing/2014/main" id="{F13F2F0E-0DE0-444F-9EA6-FA62BE005E1D}"/>
              </a:ext>
            </a:extLst>
          </p:cNvPr>
          <p:cNvSpPr/>
          <p:nvPr/>
        </p:nvSpPr>
        <p:spPr>
          <a:xfrm>
            <a:off x="7378700" y="2681289"/>
            <a:ext cx="1481138" cy="261937"/>
          </a:xfrm>
          <a:prstGeom prst="rect">
            <a:avLst/>
          </a:prstGeom>
        </p:spPr>
        <p:txBody>
          <a:bodyPr>
            <a:spAutoFit/>
          </a:bodyPr>
          <a:lstStyle/>
          <a:p>
            <a:pPr algn="ctr">
              <a:defRPr/>
            </a:pPr>
            <a:r>
              <a:rPr lang="en-GB" sz="1100" dirty="0">
                <a:solidFill>
                  <a:prstClr val="white"/>
                </a:solidFill>
                <a:latin typeface="Twinkl"/>
              </a:rPr>
              <a:t>Jawaharlal Nehru</a:t>
            </a:r>
          </a:p>
        </p:txBody>
      </p:sp>
      <p:sp>
        <p:nvSpPr>
          <p:cNvPr id="62" name="name 4">
            <a:extLst>
              <a:ext uri="{FF2B5EF4-FFF2-40B4-BE49-F238E27FC236}">
                <a16:creationId xmlns:a16="http://schemas.microsoft.com/office/drawing/2014/main" id="{C3236C31-2C18-4471-8123-C1BA0DE2F81B}"/>
              </a:ext>
            </a:extLst>
          </p:cNvPr>
          <p:cNvSpPr/>
          <p:nvPr/>
        </p:nvSpPr>
        <p:spPr>
          <a:xfrm>
            <a:off x="8667751" y="2681289"/>
            <a:ext cx="1228725" cy="261937"/>
          </a:xfrm>
          <a:prstGeom prst="rect">
            <a:avLst/>
          </a:prstGeom>
        </p:spPr>
        <p:txBody>
          <a:bodyPr>
            <a:spAutoFit/>
          </a:bodyPr>
          <a:lstStyle/>
          <a:p>
            <a:pPr algn="ctr">
              <a:defRPr/>
            </a:pPr>
            <a:r>
              <a:rPr lang="en-GB" sz="1100" dirty="0">
                <a:solidFill>
                  <a:prstClr val="white"/>
                </a:solidFill>
                <a:latin typeface="Twinkl"/>
              </a:rPr>
              <a:t>Margaret Knight</a:t>
            </a:r>
          </a:p>
        </p:txBody>
      </p:sp>
      <p:sp>
        <p:nvSpPr>
          <p:cNvPr id="94" name="name 5">
            <a:extLst>
              <a:ext uri="{FF2B5EF4-FFF2-40B4-BE49-F238E27FC236}">
                <a16:creationId xmlns:a16="http://schemas.microsoft.com/office/drawing/2014/main" id="{0CE6A478-6024-4FF6-93C8-70EFF1282C00}"/>
              </a:ext>
            </a:extLst>
          </p:cNvPr>
          <p:cNvSpPr/>
          <p:nvPr/>
        </p:nvSpPr>
        <p:spPr>
          <a:xfrm>
            <a:off x="5108575" y="4173538"/>
            <a:ext cx="1227138" cy="254000"/>
          </a:xfrm>
          <a:prstGeom prst="rect">
            <a:avLst/>
          </a:prstGeom>
        </p:spPr>
        <p:txBody>
          <a:bodyPr>
            <a:spAutoFit/>
          </a:bodyPr>
          <a:lstStyle/>
          <a:p>
            <a:pPr algn="ctr">
              <a:defRPr/>
            </a:pPr>
            <a:r>
              <a:rPr lang="en-GB" sz="1050" dirty="0">
                <a:solidFill>
                  <a:prstClr val="white"/>
                </a:solidFill>
                <a:latin typeface="Twinkl"/>
              </a:rPr>
              <a:t>Richard Dawkins</a:t>
            </a:r>
          </a:p>
        </p:txBody>
      </p:sp>
      <p:sp>
        <p:nvSpPr>
          <p:cNvPr id="95" name="name 6">
            <a:extLst>
              <a:ext uri="{FF2B5EF4-FFF2-40B4-BE49-F238E27FC236}">
                <a16:creationId xmlns:a16="http://schemas.microsoft.com/office/drawing/2014/main" id="{DA9F3C20-04C3-4335-815F-1242F8F47E5A}"/>
              </a:ext>
            </a:extLst>
          </p:cNvPr>
          <p:cNvSpPr/>
          <p:nvPr/>
        </p:nvSpPr>
        <p:spPr>
          <a:xfrm>
            <a:off x="6221414" y="4173538"/>
            <a:ext cx="1228725" cy="254000"/>
          </a:xfrm>
          <a:prstGeom prst="rect">
            <a:avLst/>
          </a:prstGeom>
        </p:spPr>
        <p:txBody>
          <a:bodyPr>
            <a:spAutoFit/>
          </a:bodyPr>
          <a:lstStyle/>
          <a:p>
            <a:pPr algn="ctr">
              <a:defRPr/>
            </a:pPr>
            <a:r>
              <a:rPr lang="en-GB" sz="1050" dirty="0">
                <a:solidFill>
                  <a:prstClr val="white"/>
                </a:solidFill>
                <a:latin typeface="Twinkl"/>
              </a:rPr>
              <a:t>Jim Al-</a:t>
            </a:r>
            <a:r>
              <a:rPr lang="en-GB" sz="1050" dirty="0" err="1">
                <a:solidFill>
                  <a:prstClr val="white"/>
                </a:solidFill>
                <a:latin typeface="Twinkl"/>
              </a:rPr>
              <a:t>Khalili</a:t>
            </a:r>
            <a:endParaRPr lang="en-GB" sz="1050" dirty="0">
              <a:solidFill>
                <a:prstClr val="white"/>
              </a:solidFill>
              <a:latin typeface="Twinkl"/>
            </a:endParaRPr>
          </a:p>
        </p:txBody>
      </p:sp>
      <p:sp>
        <p:nvSpPr>
          <p:cNvPr id="96" name="name 7">
            <a:extLst>
              <a:ext uri="{FF2B5EF4-FFF2-40B4-BE49-F238E27FC236}">
                <a16:creationId xmlns:a16="http://schemas.microsoft.com/office/drawing/2014/main" id="{1427E504-5EC1-4091-82F8-5889E5EBEA60}"/>
              </a:ext>
            </a:extLst>
          </p:cNvPr>
          <p:cNvSpPr/>
          <p:nvPr/>
        </p:nvSpPr>
        <p:spPr>
          <a:xfrm>
            <a:off x="7319964" y="4173538"/>
            <a:ext cx="1228725" cy="254000"/>
          </a:xfrm>
          <a:prstGeom prst="rect">
            <a:avLst/>
          </a:prstGeom>
        </p:spPr>
        <p:txBody>
          <a:bodyPr>
            <a:spAutoFit/>
          </a:bodyPr>
          <a:lstStyle/>
          <a:p>
            <a:pPr algn="ctr">
              <a:defRPr/>
            </a:pPr>
            <a:r>
              <a:rPr lang="en-GB" sz="1050" dirty="0">
                <a:solidFill>
                  <a:prstClr val="white"/>
                </a:solidFill>
                <a:latin typeface="Twinkl"/>
              </a:rPr>
              <a:t>Alice Roberts</a:t>
            </a:r>
          </a:p>
        </p:txBody>
      </p:sp>
      <p:sp>
        <p:nvSpPr>
          <p:cNvPr id="97" name="name 8">
            <a:extLst>
              <a:ext uri="{FF2B5EF4-FFF2-40B4-BE49-F238E27FC236}">
                <a16:creationId xmlns:a16="http://schemas.microsoft.com/office/drawing/2014/main" id="{C1023F60-AEED-4183-9849-72375DE64B02}"/>
              </a:ext>
            </a:extLst>
          </p:cNvPr>
          <p:cNvSpPr/>
          <p:nvPr/>
        </p:nvSpPr>
        <p:spPr>
          <a:xfrm>
            <a:off x="8524876" y="4173538"/>
            <a:ext cx="1330325" cy="254000"/>
          </a:xfrm>
          <a:prstGeom prst="rect">
            <a:avLst/>
          </a:prstGeom>
        </p:spPr>
        <p:txBody>
          <a:bodyPr>
            <a:spAutoFit/>
          </a:bodyPr>
          <a:lstStyle/>
          <a:p>
            <a:pPr algn="ctr">
              <a:defRPr/>
            </a:pPr>
            <a:r>
              <a:rPr lang="en-GB" sz="1050" dirty="0">
                <a:solidFill>
                  <a:prstClr val="white"/>
                </a:solidFill>
                <a:latin typeface="Twinkl"/>
              </a:rPr>
              <a:t>Sam Harris</a:t>
            </a:r>
          </a:p>
        </p:txBody>
      </p:sp>
      <p:grpSp>
        <p:nvGrpSpPr>
          <p:cNvPr id="16403" name="Enlightment">
            <a:extLst>
              <a:ext uri="{FF2B5EF4-FFF2-40B4-BE49-F238E27FC236}">
                <a16:creationId xmlns:a16="http://schemas.microsoft.com/office/drawing/2014/main" id="{1C16AF18-63FA-4304-8235-B801B9D5785A}"/>
              </a:ext>
            </a:extLst>
          </p:cNvPr>
          <p:cNvGrpSpPr>
            <a:grpSpLocks/>
          </p:cNvGrpSpPr>
          <p:nvPr/>
        </p:nvGrpSpPr>
        <p:grpSpPr bwMode="auto">
          <a:xfrm>
            <a:off x="5143500" y="2946401"/>
            <a:ext cx="4768850" cy="339725"/>
            <a:chOff x="3619099" y="2946874"/>
            <a:chExt cx="4769251" cy="339279"/>
          </a:xfrm>
          <a:solidFill>
            <a:srgbClr val="99236D"/>
          </a:solidFill>
        </p:grpSpPr>
        <p:sp>
          <p:nvSpPr>
            <p:cNvPr id="85" name="Rectangle 84">
              <a:extLst>
                <a:ext uri="{FF2B5EF4-FFF2-40B4-BE49-F238E27FC236}">
                  <a16:creationId xmlns:a16="http://schemas.microsoft.com/office/drawing/2014/main" id="{0C64C08E-F5C6-4A9C-9545-8A3D2997A90F}"/>
                </a:ext>
              </a:extLst>
            </p:cNvPr>
            <p:cNvSpPr/>
            <p:nvPr/>
          </p:nvSpPr>
          <p:spPr>
            <a:xfrm>
              <a:off x="3619099" y="2946874"/>
              <a:ext cx="4769251" cy="339279"/>
            </a:xfrm>
            <a:prstGeom prst="rect">
              <a:avLst/>
            </a:prstGeom>
            <a:grpFill/>
            <a:ln>
              <a:solidFill>
                <a:srgbClr val="9923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92" name="Rectangle 91">
              <a:extLst>
                <a:ext uri="{FF2B5EF4-FFF2-40B4-BE49-F238E27FC236}">
                  <a16:creationId xmlns:a16="http://schemas.microsoft.com/office/drawing/2014/main" id="{AC81983A-AB9D-46E7-9D2E-5E822140588E}"/>
                </a:ext>
              </a:extLst>
            </p:cNvPr>
            <p:cNvSpPr/>
            <p:nvPr/>
          </p:nvSpPr>
          <p:spPr>
            <a:xfrm>
              <a:off x="4266853" y="2946874"/>
              <a:ext cx="3473742" cy="339279"/>
            </a:xfrm>
            <a:prstGeom prst="rect">
              <a:avLst/>
            </a:prstGeom>
            <a:grpFill/>
            <a:ln>
              <a:solidFill>
                <a:srgbClr val="99236D"/>
              </a:solidFill>
            </a:ln>
          </p:spPr>
          <p:txBody>
            <a:bodyPr>
              <a:spAutoFit/>
            </a:bodyPr>
            <a:lstStyle/>
            <a:p>
              <a:pPr algn="ctr">
                <a:defRPr/>
              </a:pPr>
              <a:r>
                <a:rPr lang="en-GB" sz="1600" b="1" dirty="0">
                  <a:solidFill>
                    <a:prstClr val="white"/>
                  </a:solidFill>
                  <a:latin typeface="Twinkl"/>
                </a:rPr>
                <a:t>Present Day</a:t>
              </a:r>
            </a:p>
          </p:txBody>
        </p:sp>
      </p:grpSp>
      <p:grpSp>
        <p:nvGrpSpPr>
          <p:cNvPr id="16420" name="Ancient World">
            <a:extLst>
              <a:ext uri="{FF2B5EF4-FFF2-40B4-BE49-F238E27FC236}">
                <a16:creationId xmlns:a16="http://schemas.microsoft.com/office/drawing/2014/main" id="{0CCA9568-1A08-47F0-8E4C-1BC9D3ADFAFE}"/>
              </a:ext>
            </a:extLst>
          </p:cNvPr>
          <p:cNvGrpSpPr>
            <a:grpSpLocks/>
          </p:cNvGrpSpPr>
          <p:nvPr/>
        </p:nvGrpSpPr>
        <p:grpSpPr bwMode="auto">
          <a:xfrm>
            <a:off x="5143500" y="1382967"/>
            <a:ext cx="4768850" cy="339725"/>
            <a:chOff x="3619099" y="1390618"/>
            <a:chExt cx="4769251" cy="339279"/>
          </a:xfrm>
          <a:solidFill>
            <a:srgbClr val="99236D"/>
          </a:solidFill>
        </p:grpSpPr>
        <p:sp>
          <p:nvSpPr>
            <p:cNvPr id="116" name="Rectangle 115">
              <a:extLst>
                <a:ext uri="{FF2B5EF4-FFF2-40B4-BE49-F238E27FC236}">
                  <a16:creationId xmlns:a16="http://schemas.microsoft.com/office/drawing/2014/main" id="{3779E348-F3DE-4793-8D40-2B203CB1C147}"/>
                </a:ext>
              </a:extLst>
            </p:cNvPr>
            <p:cNvSpPr/>
            <p:nvPr/>
          </p:nvSpPr>
          <p:spPr>
            <a:xfrm>
              <a:off x="3619099" y="1390618"/>
              <a:ext cx="4769251" cy="339279"/>
            </a:xfrm>
            <a:prstGeom prst="rect">
              <a:avLst/>
            </a:prstGeom>
            <a:grpFill/>
            <a:ln>
              <a:solidFill>
                <a:srgbClr val="9923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17" name="Ancient World">
              <a:extLst>
                <a:ext uri="{FF2B5EF4-FFF2-40B4-BE49-F238E27FC236}">
                  <a16:creationId xmlns:a16="http://schemas.microsoft.com/office/drawing/2014/main" id="{C8EE83C0-FDE4-4142-9E4C-F5DB71BBE4B4}"/>
                </a:ext>
              </a:extLst>
            </p:cNvPr>
            <p:cNvSpPr/>
            <p:nvPr/>
          </p:nvSpPr>
          <p:spPr>
            <a:xfrm>
              <a:off x="4266853" y="1390618"/>
              <a:ext cx="3473742" cy="339279"/>
            </a:xfrm>
            <a:prstGeom prst="rect">
              <a:avLst/>
            </a:prstGeom>
            <a:grpFill/>
            <a:ln>
              <a:solidFill>
                <a:srgbClr val="99236D"/>
              </a:solidFill>
            </a:ln>
          </p:spPr>
          <p:txBody>
            <a:bodyPr>
              <a:spAutoFit/>
            </a:bodyPr>
            <a:lstStyle/>
            <a:p>
              <a:pPr algn="ctr">
                <a:defRPr/>
              </a:pPr>
              <a:r>
                <a:rPr lang="en-GB" sz="1600" b="1" dirty="0">
                  <a:solidFill>
                    <a:prstClr val="white"/>
                  </a:solidFill>
                  <a:latin typeface="Twinkl"/>
                </a:rPr>
                <a:t>The 20th Century</a:t>
              </a:r>
            </a:p>
          </p:txBody>
        </p:sp>
      </p:grpSp>
      <p:sp>
        <p:nvSpPr>
          <p:cNvPr id="3" name="Rectangle 2">
            <a:extLst>
              <a:ext uri="{FF2B5EF4-FFF2-40B4-BE49-F238E27FC236}">
                <a16:creationId xmlns:a16="http://schemas.microsoft.com/office/drawing/2014/main" id="{DD125C3D-0878-4039-94AF-C9D0EEA281AB}"/>
              </a:ext>
            </a:extLst>
          </p:cNvPr>
          <p:cNvSpPr/>
          <p:nvPr/>
        </p:nvSpPr>
        <p:spPr>
          <a:xfrm>
            <a:off x="1846263" y="1304926"/>
            <a:ext cx="798512" cy="4956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2" name="Rectangle 11">
            <a:extLst>
              <a:ext uri="{FF2B5EF4-FFF2-40B4-BE49-F238E27FC236}">
                <a16:creationId xmlns:a16="http://schemas.microsoft.com/office/drawing/2014/main" id="{120ECD7D-3409-43EF-8195-367406D56205}"/>
              </a:ext>
            </a:extLst>
          </p:cNvPr>
          <p:cNvSpPr/>
          <p:nvPr/>
        </p:nvSpPr>
        <p:spPr>
          <a:xfrm>
            <a:off x="2279650" y="1385889"/>
            <a:ext cx="2863850" cy="3049587"/>
          </a:xfrm>
          <a:prstGeom prst="rect">
            <a:avLst/>
          </a:prstGeom>
          <a:solidFill>
            <a:srgbClr val="99236D"/>
          </a:solidFill>
          <a:ln>
            <a:solidFill>
              <a:srgbClr val="9923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0" name="Rectangle 9">
            <a:extLst>
              <a:ext uri="{FF2B5EF4-FFF2-40B4-BE49-F238E27FC236}">
                <a16:creationId xmlns:a16="http://schemas.microsoft.com/office/drawing/2014/main" id="{6CB5CDEB-EE8D-4294-847B-E94118C73A3F}"/>
              </a:ext>
            </a:extLst>
          </p:cNvPr>
          <p:cNvSpPr/>
          <p:nvPr/>
        </p:nvSpPr>
        <p:spPr>
          <a:xfrm>
            <a:off x="2457451" y="1476375"/>
            <a:ext cx="2397125" cy="1754326"/>
          </a:xfrm>
          <a:prstGeom prst="rect">
            <a:avLst/>
          </a:prstGeom>
        </p:spPr>
        <p:txBody>
          <a:bodyPr>
            <a:spAutoFit/>
          </a:bodyPr>
          <a:lstStyle/>
          <a:p>
            <a:pPr>
              <a:defRPr/>
            </a:pPr>
            <a:r>
              <a:rPr lang="en-GB" b="1" dirty="0">
                <a:solidFill>
                  <a:prstClr val="white"/>
                </a:solidFill>
                <a:latin typeface="Twinkl"/>
              </a:rPr>
              <a:t>Humanist Thinkers</a:t>
            </a:r>
          </a:p>
          <a:p>
            <a:pPr>
              <a:defRPr/>
            </a:pPr>
            <a:r>
              <a:rPr lang="en-GB" dirty="0">
                <a:solidFill>
                  <a:prstClr val="white"/>
                </a:solidFill>
                <a:latin typeface="Twinkl"/>
              </a:rPr>
              <a:t>These are people who would have called, or do call, themselves humanists. </a:t>
            </a:r>
          </a:p>
        </p:txBody>
      </p:sp>
      <p:pic>
        <p:nvPicPr>
          <p:cNvPr id="14364" name="Whole Clas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5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33675" y="3057525"/>
            <a:ext cx="1727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C75F76B-5F0A-41E2-A9BE-11E9EE9613A9}"/>
              </a:ext>
            </a:extLst>
          </p:cNvPr>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38144" y="3163710"/>
            <a:ext cx="404662" cy="931720"/>
          </a:xfrm>
          <a:prstGeom prst="rect">
            <a:avLst/>
          </a:prstGeom>
        </p:spPr>
      </p:pic>
    </p:spTree>
    <p:extLst>
      <p:ext uri="{BB962C8B-B14F-4D97-AF65-F5344CB8AC3E}">
        <p14:creationId xmlns:p14="http://schemas.microsoft.com/office/powerpoint/2010/main" val="2724533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420"/>
                                        </p:tgtEl>
                                        <p:attrNameLst>
                                          <p:attrName>style.visibility</p:attrName>
                                        </p:attrNameLst>
                                      </p:cBhvr>
                                      <p:to>
                                        <p:strVal val="visible"/>
                                      </p:to>
                                    </p:set>
                                    <p:anim calcmode="lin" valueType="num">
                                      <p:cBhvr additive="base">
                                        <p:cTn id="7" dur="500" fill="hold"/>
                                        <p:tgtEl>
                                          <p:spTgt spid="16420"/>
                                        </p:tgtEl>
                                        <p:attrNameLst>
                                          <p:attrName>ppt_x</p:attrName>
                                        </p:attrNameLst>
                                      </p:cBhvr>
                                      <p:tavLst>
                                        <p:tav tm="0">
                                          <p:val>
                                            <p:strVal val="0-#ppt_w/2"/>
                                          </p:val>
                                        </p:tav>
                                        <p:tav tm="100000">
                                          <p:val>
                                            <p:strVal val="#ppt_x"/>
                                          </p:val>
                                        </p:tav>
                                      </p:tavLst>
                                    </p:anim>
                                    <p:anim calcmode="lin" valueType="num">
                                      <p:cBhvr additive="base">
                                        <p:cTn id="8" dur="500" fill="hold"/>
                                        <p:tgtEl>
                                          <p:spTgt spid="164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fade">
                                      <p:cBhvr>
                                        <p:cTn id="13" dur="500"/>
                                        <p:tgtEl>
                                          <p:spTgt spid="1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500"/>
                            </p:stCondLst>
                            <p:childTnLst>
                              <p:par>
                                <p:cTn id="18" presetID="42" presetClass="path" presetSubtype="0" accel="50000" decel="50000" fill="hold" nodeType="afterEffect">
                                  <p:stCondLst>
                                    <p:cond delay="0"/>
                                  </p:stCondLst>
                                  <p:childTnLst>
                                    <p:animMotion origin="layout" path="M -1.94444E-6 -7.40741E-7 L -1.94444E-6 -0.13426 " pathEditMode="relative" rAng="0" ptsTypes="AA">
                                      <p:cBhvr>
                                        <p:cTn id="19" dur="1000" fill="hold"/>
                                        <p:tgtEl>
                                          <p:spTgt spid="16392"/>
                                        </p:tgtEl>
                                        <p:attrNameLst>
                                          <p:attrName>ppt_x</p:attrName>
                                          <p:attrName>ppt_y</p:attrName>
                                        </p:attrNameLst>
                                      </p:cBhvr>
                                      <p:rCtr x="0" y="-6713"/>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childTnLst>
                          </p:cTn>
                        </p:par>
                        <p:par>
                          <p:cTn id="25" fill="hold" nodeType="afterGroup">
                            <p:stCondLst>
                              <p:cond delay="500"/>
                            </p:stCondLst>
                            <p:childTnLst>
                              <p:par>
                                <p:cTn id="26" presetID="42" presetClass="path" presetSubtype="0" accel="50000" decel="50000" fill="hold" nodeType="afterEffect">
                                  <p:stCondLst>
                                    <p:cond delay="0"/>
                                  </p:stCondLst>
                                  <p:childTnLst>
                                    <p:animMotion origin="layout" path="M 2.77778E-7 -1.85185E-6 L 2.77778E-7 -0.13518 " pathEditMode="relative" rAng="0" ptsTypes="AA">
                                      <p:cBhvr>
                                        <p:cTn id="27" dur="1000" fill="hold"/>
                                        <p:tgtEl>
                                          <p:spTgt spid="16393"/>
                                        </p:tgtEl>
                                        <p:attrNameLst>
                                          <p:attrName>ppt_x</p:attrName>
                                          <p:attrName>ppt_y</p:attrName>
                                        </p:attrNameLst>
                                      </p:cBhvr>
                                      <p:rCtr x="0" y="-6759"/>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nodeType="afterGroup">
                            <p:stCondLst>
                              <p:cond delay="500"/>
                            </p:stCondLst>
                            <p:childTnLst>
                              <p:par>
                                <p:cTn id="34" presetID="42" presetClass="path" presetSubtype="0" accel="50000" decel="50000" fill="hold" nodeType="afterEffect">
                                  <p:stCondLst>
                                    <p:cond delay="0"/>
                                  </p:stCondLst>
                                  <p:childTnLst>
                                    <p:animMotion origin="layout" path="M 3.33333E-6 -3.33333E-6 L 3.33333E-6 -0.13634 " pathEditMode="relative" rAng="0" ptsTypes="AA">
                                      <p:cBhvr>
                                        <p:cTn id="35" dur="1000" fill="hold"/>
                                        <p:tgtEl>
                                          <p:spTgt spid="16394"/>
                                        </p:tgtEl>
                                        <p:attrNameLst>
                                          <p:attrName>ppt_x</p:attrName>
                                          <p:attrName>ppt_y</p:attrName>
                                        </p:attrNameLst>
                                      </p:cBhvr>
                                      <p:rCtr x="0" y="-6829"/>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par>
                          <p:cTn id="41" fill="hold" nodeType="afterGroup">
                            <p:stCondLst>
                              <p:cond delay="500"/>
                            </p:stCondLst>
                            <p:childTnLst>
                              <p:par>
                                <p:cTn id="42" presetID="42" presetClass="path" presetSubtype="0" accel="50000" decel="50000" fill="hold" nodeType="afterEffect">
                                  <p:stCondLst>
                                    <p:cond delay="0"/>
                                  </p:stCondLst>
                                  <p:childTnLst>
                                    <p:animMotion origin="layout" path="M -2.77778E-7 -7.40741E-7 L -2.77778E-7 -0.13634 " pathEditMode="relative" rAng="0" ptsTypes="AA">
                                      <p:cBhvr>
                                        <p:cTn id="43" dur="1000" fill="hold"/>
                                        <p:tgtEl>
                                          <p:spTgt spid="16395"/>
                                        </p:tgtEl>
                                        <p:attrNameLst>
                                          <p:attrName>ppt_x</p:attrName>
                                          <p:attrName>ppt_y</p:attrName>
                                        </p:attrNameLst>
                                      </p:cBhvr>
                                      <p:rCtr x="0" y="-6829"/>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16403"/>
                                        </p:tgtEl>
                                        <p:attrNameLst>
                                          <p:attrName>style.visibility</p:attrName>
                                        </p:attrNameLst>
                                      </p:cBhvr>
                                      <p:to>
                                        <p:strVal val="visible"/>
                                      </p:to>
                                    </p:set>
                                    <p:anim calcmode="lin" valueType="num">
                                      <p:cBhvr additive="base">
                                        <p:cTn id="48" dur="500" fill="hold"/>
                                        <p:tgtEl>
                                          <p:spTgt spid="16403"/>
                                        </p:tgtEl>
                                        <p:attrNameLst>
                                          <p:attrName>ppt_x</p:attrName>
                                        </p:attrNameLst>
                                      </p:cBhvr>
                                      <p:tavLst>
                                        <p:tav tm="0">
                                          <p:val>
                                            <p:strVal val="0-#ppt_w/2"/>
                                          </p:val>
                                        </p:tav>
                                        <p:tav tm="100000">
                                          <p:val>
                                            <p:strVal val="#ppt_x"/>
                                          </p:val>
                                        </p:tav>
                                      </p:tavLst>
                                    </p:anim>
                                    <p:anim calcmode="lin" valueType="num">
                                      <p:cBhvr additive="base">
                                        <p:cTn id="49" dur="500" fill="hold"/>
                                        <p:tgtEl>
                                          <p:spTgt spid="16403"/>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childTnLst>
                                </p:cTn>
                              </p:par>
                            </p:childTnLst>
                          </p:cTn>
                        </p:par>
                        <p:par>
                          <p:cTn id="58" fill="hold" nodeType="afterGroup">
                            <p:stCondLst>
                              <p:cond delay="500"/>
                            </p:stCondLst>
                            <p:childTnLst>
                              <p:par>
                                <p:cTn id="59" presetID="42" presetClass="path" presetSubtype="0" accel="50000" decel="50000" fill="hold" nodeType="afterEffect">
                                  <p:stCondLst>
                                    <p:cond delay="0"/>
                                  </p:stCondLst>
                                  <p:childTnLst>
                                    <p:animMotion origin="layout" path="M -2.77778E-7 -2.22222E-6 L -2.77778E-7 -0.125 " pathEditMode="relative" rAng="0" ptsTypes="AA">
                                      <p:cBhvr>
                                        <p:cTn id="60" dur="1000" fill="hold"/>
                                        <p:tgtEl>
                                          <p:spTgt spid="16388"/>
                                        </p:tgtEl>
                                        <p:attrNameLst>
                                          <p:attrName>ppt_x</p:attrName>
                                          <p:attrName>ppt_y</p:attrName>
                                        </p:attrNameLst>
                                      </p:cBhvr>
                                      <p:rCtr x="0" y="-6250"/>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500"/>
                                        <p:tgtEl>
                                          <p:spTgt spid="95"/>
                                        </p:tgtEl>
                                      </p:cBhvr>
                                    </p:animEffect>
                                  </p:childTnLst>
                                </p:cTn>
                              </p:par>
                            </p:childTnLst>
                          </p:cTn>
                        </p:par>
                        <p:par>
                          <p:cTn id="66" fill="hold" nodeType="afterGroup">
                            <p:stCondLst>
                              <p:cond delay="500"/>
                            </p:stCondLst>
                            <p:childTnLst>
                              <p:par>
                                <p:cTn id="67" presetID="42" presetClass="path" presetSubtype="0" accel="50000" decel="50000" fill="hold" nodeType="afterEffect">
                                  <p:stCondLst>
                                    <p:cond delay="0"/>
                                  </p:stCondLst>
                                  <p:childTnLst>
                                    <p:animMotion origin="layout" path="M -4.16667E-6 -1.11111E-6 L -4.16667E-6 -0.1287 " pathEditMode="relative" rAng="0" ptsTypes="AA">
                                      <p:cBhvr>
                                        <p:cTn id="68" dur="1000" fill="hold"/>
                                        <p:tgtEl>
                                          <p:spTgt spid="16389"/>
                                        </p:tgtEl>
                                        <p:attrNameLst>
                                          <p:attrName>ppt_x</p:attrName>
                                          <p:attrName>ppt_y</p:attrName>
                                        </p:attrNameLst>
                                      </p:cBhvr>
                                      <p:rCtr x="0" y="-6435"/>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500"/>
                                        <p:tgtEl>
                                          <p:spTgt spid="96"/>
                                        </p:tgtEl>
                                      </p:cBhvr>
                                    </p:animEffect>
                                  </p:childTnLst>
                                </p:cTn>
                              </p:par>
                            </p:childTnLst>
                          </p:cTn>
                        </p:par>
                        <p:par>
                          <p:cTn id="74" fill="hold" nodeType="afterGroup">
                            <p:stCondLst>
                              <p:cond delay="500"/>
                            </p:stCondLst>
                            <p:childTnLst>
                              <p:par>
                                <p:cTn id="75" presetID="42" presetClass="path" presetSubtype="0" accel="50000" decel="50000" fill="hold" nodeType="afterEffect">
                                  <p:stCondLst>
                                    <p:cond delay="0"/>
                                  </p:stCondLst>
                                  <p:childTnLst>
                                    <p:animMotion origin="layout" path="M -3.61111E-6 2.59259E-6 L -3.61111E-6 -0.13334 " pathEditMode="relative" rAng="0" ptsTypes="AA">
                                      <p:cBhvr>
                                        <p:cTn id="76" dur="1000" fill="hold"/>
                                        <p:tgtEl>
                                          <p:spTgt spid="16390"/>
                                        </p:tgtEl>
                                        <p:attrNameLst>
                                          <p:attrName>ppt_x</p:attrName>
                                          <p:attrName>ppt_y</p:attrName>
                                        </p:attrNameLst>
                                      </p:cBhvr>
                                      <p:rCtr x="0" y="-6667"/>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500"/>
                                        <p:tgtEl>
                                          <p:spTgt spid="97"/>
                                        </p:tgtEl>
                                      </p:cBhvr>
                                    </p:animEffect>
                                  </p:childTnLst>
                                </p:cTn>
                              </p:par>
                            </p:childTnLst>
                          </p:cTn>
                        </p:par>
                        <p:par>
                          <p:cTn id="82" fill="hold" nodeType="afterGroup">
                            <p:stCondLst>
                              <p:cond delay="500"/>
                            </p:stCondLst>
                            <p:childTnLst>
                              <p:par>
                                <p:cTn id="83" presetID="42" presetClass="path" presetSubtype="0" accel="50000" decel="50000" fill="hold" nodeType="afterEffect">
                                  <p:stCondLst>
                                    <p:cond delay="0"/>
                                  </p:stCondLst>
                                  <p:childTnLst>
                                    <p:animMotion origin="layout" path="M -1.11111E-6 4.44444E-6 L -1.11111E-6 -0.12547 " pathEditMode="relative" rAng="0" ptsTypes="AA">
                                      <p:cBhvr>
                                        <p:cTn id="84" dur="1000" fill="hold"/>
                                        <p:tgtEl>
                                          <p:spTgt spid="16391"/>
                                        </p:tgtEl>
                                        <p:attrNameLst>
                                          <p:attrName>ppt_x</p:attrName>
                                          <p:attrName>ppt_y</p:attrName>
                                        </p:attrNameLst>
                                      </p:cBhvr>
                                      <p:rCtr x="0" y="-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18" grpId="0" animBg="1"/>
      <p:bldP spid="59" grpId="0"/>
      <p:bldP spid="60" grpId="0"/>
      <p:bldP spid="61" grpId="0"/>
      <p:bldP spid="62" grpId="0"/>
      <p:bldP spid="94" grpId="0"/>
      <p:bldP spid="95" grpId="0"/>
      <p:bldP spid="96" grpId="0"/>
      <p:bldP spid="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1981201" y="479426"/>
            <a:ext cx="8220075" cy="993775"/>
          </a:xfrm>
        </p:spPr>
        <p:txBody>
          <a:bodyPr/>
          <a:lstStyle/>
          <a:p>
            <a:pPr eaLnBrk="1" hangingPunct="1"/>
            <a:r>
              <a:rPr lang="en-GB" altLang="en-US" sz="3600">
                <a:latin typeface="Twinkl SemiBold"/>
              </a:rPr>
              <a:t>Humanist Ideas</a:t>
            </a:r>
          </a:p>
        </p:txBody>
      </p:sp>
      <p:pic>
        <p:nvPicPr>
          <p:cNvPr id="15363" name="Whole Cla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E6E404E-3E6E-47B3-94C5-8C9C09A6D0D4}"/>
              </a:ext>
            </a:extLst>
          </p:cNvPr>
          <p:cNvSpPr/>
          <p:nvPr/>
        </p:nvSpPr>
        <p:spPr>
          <a:xfrm>
            <a:off x="2279650" y="1200150"/>
            <a:ext cx="7632700" cy="922338"/>
          </a:xfrm>
          <a:prstGeom prst="rect">
            <a:avLst/>
          </a:prstGeom>
        </p:spPr>
        <p:txBody>
          <a:bodyPr>
            <a:spAutoFit/>
          </a:bodyPr>
          <a:lstStyle/>
          <a:p>
            <a:pPr algn="ctr" eaLnBrk="0" fontAlgn="base" hangingPunct="0">
              <a:spcBef>
                <a:spcPct val="0"/>
              </a:spcBef>
              <a:spcAft>
                <a:spcPct val="0"/>
              </a:spcAft>
              <a:defRPr/>
            </a:pPr>
            <a:r>
              <a:rPr lang="en-GB" dirty="0">
                <a:solidFill>
                  <a:srgbClr val="1C1C1C"/>
                </a:solidFill>
                <a:latin typeface="Twinkl"/>
                <a:ea typeface="Calibri" panose="020F0502020204030204" pitchFamily="34" charset="0"/>
                <a:cs typeface="Times New Roman" panose="02020603050405020304" pitchFamily="18" charset="0"/>
              </a:rPr>
              <a:t>Once the term ‘humanism’ began to be used, some people                       started to think of themselves as humanists. Today, we will be exploring the ideas of these more recent humanist thinkers.</a:t>
            </a:r>
          </a:p>
        </p:txBody>
      </p:sp>
      <p:sp>
        <p:nvSpPr>
          <p:cNvPr id="4" name="Rectangle 3">
            <a:extLst>
              <a:ext uri="{FF2B5EF4-FFF2-40B4-BE49-F238E27FC236}">
                <a16:creationId xmlns:a16="http://schemas.microsoft.com/office/drawing/2014/main" id="{4222E8A4-4AC1-43EA-9235-21C1BA4B0072}"/>
              </a:ext>
            </a:extLst>
          </p:cNvPr>
          <p:cNvSpPr/>
          <p:nvPr/>
        </p:nvSpPr>
        <p:spPr>
          <a:xfrm>
            <a:off x="2279650" y="2193926"/>
            <a:ext cx="7632700" cy="2055813"/>
          </a:xfrm>
          <a:prstGeom prst="rect">
            <a:avLst/>
          </a:prstGeom>
          <a:solidFill>
            <a:srgbClr val="29779B"/>
          </a:solidFill>
          <a:ln>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5" name="Rectangle 4"/>
          <p:cNvSpPr>
            <a:spLocks noChangeArrowheads="1"/>
          </p:cNvSpPr>
          <p:nvPr/>
        </p:nvSpPr>
        <p:spPr bwMode="auto">
          <a:xfrm>
            <a:off x="2589213" y="2482851"/>
            <a:ext cx="31226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9pPr>
          </a:lstStyle>
          <a:p>
            <a:pPr eaLnBrk="0" fontAlgn="base" hangingPunct="0">
              <a:lnSpc>
                <a:spcPct val="100000"/>
              </a:lnSpc>
              <a:spcBef>
                <a:spcPct val="0"/>
              </a:spcBef>
              <a:spcAft>
                <a:spcPct val="0"/>
              </a:spcAft>
              <a:buNone/>
            </a:pPr>
            <a:r>
              <a:rPr lang="en-GB" altLang="en-US">
                <a:solidFill>
                  <a:prstClr val="white"/>
                </a:solidFill>
                <a:ea typeface="Calibri" panose="020F0502020204030204" pitchFamily="34" charset="0"/>
                <a:cs typeface="Times New Roman" panose="02020603050405020304" pitchFamily="18" charset="0"/>
              </a:rPr>
              <a:t>Which ideas of the influential humanist thinkers do you think would be shared with the more recent humanist thinkers?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1573" t="26544" r="1573" b="5045"/>
          <a:stretch>
            <a:fillRect/>
          </a:stretch>
        </p:blipFill>
        <p:spPr bwMode="auto">
          <a:xfrm>
            <a:off x="6342064" y="3406776"/>
            <a:ext cx="312737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3163" y="2193925"/>
            <a:ext cx="10160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2279651" y="4357688"/>
            <a:ext cx="1749425" cy="874712"/>
            <a:chOff x="755650" y="4358136"/>
            <a:chExt cx="1749345" cy="874691"/>
          </a:xfrm>
        </p:grpSpPr>
        <p:sp>
          <p:nvSpPr>
            <p:cNvPr id="11" name="Rectangle 10">
              <a:extLst>
                <a:ext uri="{FF2B5EF4-FFF2-40B4-BE49-F238E27FC236}">
                  <a16:creationId xmlns:a16="http://schemas.microsoft.com/office/drawing/2014/main" id="{21E1DF70-3353-4FD2-B214-FADD0A5E95F4}"/>
                </a:ext>
              </a:extLst>
            </p:cNvPr>
            <p:cNvSpPr/>
            <p:nvPr/>
          </p:nvSpPr>
          <p:spPr>
            <a:xfrm>
              <a:off x="755650" y="4358136"/>
              <a:ext cx="1749345" cy="874691"/>
            </a:xfrm>
            <a:prstGeom prst="rect">
              <a:avLst/>
            </a:prstGeom>
            <a:solidFill>
              <a:srgbClr val="99236D"/>
            </a:solidFill>
            <a:ln>
              <a:solidFill>
                <a:srgbClr val="9923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dirty="0">
                <a:solidFill>
                  <a:prstClr val="white"/>
                </a:solidFill>
                <a:latin typeface="Twinkl"/>
              </a:endParaRPr>
            </a:p>
          </p:txBody>
        </p:sp>
        <p:sp>
          <p:nvSpPr>
            <p:cNvPr id="15375" name="Rectangle 12"/>
            <p:cNvSpPr>
              <a:spLocks noChangeArrowheads="1"/>
            </p:cNvSpPr>
            <p:nvPr/>
          </p:nvSpPr>
          <p:spPr bwMode="auto">
            <a:xfrm>
              <a:off x="858093" y="4484050"/>
              <a:ext cx="15085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9pPr>
            </a:lstStyle>
            <a:p>
              <a:pPr eaLnBrk="0" fontAlgn="base" hangingPunct="0">
                <a:lnSpc>
                  <a:spcPct val="100000"/>
                </a:lnSpc>
                <a:spcBef>
                  <a:spcPct val="0"/>
                </a:spcBef>
                <a:spcAft>
                  <a:spcPct val="0"/>
                </a:spcAft>
                <a:buNone/>
              </a:pPr>
              <a:r>
                <a:rPr lang="en-GB" altLang="en-US">
                  <a:solidFill>
                    <a:prstClr val="white"/>
                  </a:solidFill>
                  <a:ea typeface="Calibri" panose="020F0502020204030204" pitchFamily="34" charset="0"/>
                  <a:cs typeface="Times New Roman" panose="02020603050405020304" pitchFamily="18" charset="0"/>
                </a:rPr>
                <a:t>Which might not be?</a:t>
              </a:r>
            </a:p>
          </p:txBody>
        </p:sp>
      </p:grpSp>
      <p:grpSp>
        <p:nvGrpSpPr>
          <p:cNvPr id="15" name="Group 14"/>
          <p:cNvGrpSpPr>
            <a:grpSpLocks/>
          </p:cNvGrpSpPr>
          <p:nvPr/>
        </p:nvGrpSpPr>
        <p:grpSpPr bwMode="auto">
          <a:xfrm>
            <a:off x="4149726" y="4357688"/>
            <a:ext cx="1749425" cy="874712"/>
            <a:chOff x="2626365" y="4358136"/>
            <a:chExt cx="1749345" cy="874691"/>
          </a:xfrm>
        </p:grpSpPr>
        <p:sp>
          <p:nvSpPr>
            <p:cNvPr id="42" name="Rectangle 41">
              <a:extLst>
                <a:ext uri="{FF2B5EF4-FFF2-40B4-BE49-F238E27FC236}">
                  <a16:creationId xmlns:a16="http://schemas.microsoft.com/office/drawing/2014/main" id="{91AFE907-9B3D-4EA7-9B99-447C2A1D4EEA}"/>
                </a:ext>
              </a:extLst>
            </p:cNvPr>
            <p:cNvSpPr/>
            <p:nvPr/>
          </p:nvSpPr>
          <p:spPr>
            <a:xfrm>
              <a:off x="2626365" y="4358136"/>
              <a:ext cx="1749345" cy="874691"/>
            </a:xfrm>
            <a:prstGeom prst="rect">
              <a:avLst/>
            </a:prstGeom>
            <a:solidFill>
              <a:srgbClr val="D44FA2"/>
            </a:solidFill>
            <a:ln>
              <a:solidFill>
                <a:srgbClr val="D44F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5373" name="Rectangle 44"/>
            <p:cNvSpPr>
              <a:spLocks noChangeArrowheads="1"/>
            </p:cNvSpPr>
            <p:nvPr/>
          </p:nvSpPr>
          <p:spPr bwMode="auto">
            <a:xfrm>
              <a:off x="3086587" y="4610815"/>
              <a:ext cx="8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charset="0"/>
                </a:defRPr>
              </a:lvl9pPr>
            </a:lstStyle>
            <a:p>
              <a:pPr eaLnBrk="0" fontAlgn="base" hangingPunct="0">
                <a:lnSpc>
                  <a:spcPct val="100000"/>
                </a:lnSpc>
                <a:spcBef>
                  <a:spcPct val="0"/>
                </a:spcBef>
                <a:spcAft>
                  <a:spcPct val="0"/>
                </a:spcAft>
                <a:buNone/>
              </a:pPr>
              <a:r>
                <a:rPr lang="en-GB" altLang="en-US">
                  <a:solidFill>
                    <a:prstClr val="white"/>
                  </a:solidFill>
                  <a:ea typeface="Calibri" panose="020F0502020204030204" pitchFamily="34" charset="0"/>
                  <a:cs typeface="Times New Roman" panose="02020603050405020304" pitchFamily="18" charset="0"/>
                </a:rPr>
                <a:t>Why?</a:t>
              </a:r>
            </a:p>
          </p:txBody>
        </p:sp>
      </p:grpSp>
    </p:spTree>
    <p:extLst>
      <p:ext uri="{BB962C8B-B14F-4D97-AF65-F5344CB8AC3E}">
        <p14:creationId xmlns:p14="http://schemas.microsoft.com/office/powerpoint/2010/main" val="1845666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1981201" y="479426"/>
            <a:ext cx="8220075" cy="993775"/>
          </a:xfrm>
        </p:spPr>
        <p:txBody>
          <a:bodyPr/>
          <a:lstStyle/>
          <a:p>
            <a:pPr eaLnBrk="1" hangingPunct="1"/>
            <a:r>
              <a:rPr lang="en-GB" altLang="en-US" sz="3600">
                <a:latin typeface="Twinkl SemiBold"/>
              </a:rPr>
              <a:t>Humanist Thinkers</a:t>
            </a:r>
          </a:p>
        </p:txBody>
      </p:sp>
      <p:pic>
        <p:nvPicPr>
          <p:cNvPr id="16387" name="Picture 6" hidden="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4D9D488-C4CF-444C-86D9-8D0999CD71FC}"/>
              </a:ext>
            </a:extLst>
          </p:cNvPr>
          <p:cNvSpPr/>
          <p:nvPr/>
        </p:nvSpPr>
        <p:spPr>
          <a:xfrm>
            <a:off x="1674342" y="1522413"/>
            <a:ext cx="9028001" cy="646331"/>
          </a:xfrm>
          <a:prstGeom prst="rect">
            <a:avLst/>
          </a:prstGeom>
        </p:spPr>
        <p:txBody>
          <a:bodyPr wrap="square">
            <a:spAutoFit/>
          </a:bodyPr>
          <a:lstStyle/>
          <a:p>
            <a:pPr algn="ctr" eaLnBrk="0" fontAlgn="base" hangingPunct="0">
              <a:spcBef>
                <a:spcPct val="0"/>
              </a:spcBef>
              <a:spcAft>
                <a:spcPct val="0"/>
              </a:spcAft>
              <a:defRPr/>
            </a:pPr>
            <a:r>
              <a:rPr lang="en-GB" dirty="0">
                <a:solidFill>
                  <a:srgbClr val="1C1C1C"/>
                </a:solidFill>
                <a:latin typeface="Twinkl"/>
                <a:ea typeface="Calibri" panose="020F0502020204030204" pitchFamily="34" charset="0"/>
                <a:cs typeface="Times New Roman" panose="02020603050405020304" pitchFamily="18" charset="0"/>
              </a:rPr>
              <a:t>Read the information </a:t>
            </a:r>
            <a:r>
              <a:rPr lang="en-GB" dirty="0" smtClean="0">
                <a:solidFill>
                  <a:srgbClr val="1C1C1C"/>
                </a:solidFill>
                <a:latin typeface="Twinkl"/>
                <a:ea typeface="Calibri" panose="020F0502020204030204" pitchFamily="34" charset="0"/>
                <a:cs typeface="Times New Roman" panose="02020603050405020304" pitchFamily="18" charset="0"/>
              </a:rPr>
              <a:t>sheets </a:t>
            </a:r>
            <a:r>
              <a:rPr lang="en-GB" dirty="0">
                <a:solidFill>
                  <a:srgbClr val="1C1C1C"/>
                </a:solidFill>
                <a:latin typeface="Twinkl"/>
                <a:ea typeface="Calibri" panose="020F0502020204030204" pitchFamily="34" charset="0"/>
                <a:cs typeface="Times New Roman" panose="02020603050405020304" pitchFamily="18" charset="0"/>
              </a:rPr>
              <a:t>your </a:t>
            </a:r>
            <a:r>
              <a:rPr lang="en-GB" dirty="0" smtClean="0">
                <a:solidFill>
                  <a:srgbClr val="1C1C1C"/>
                </a:solidFill>
                <a:latin typeface="Twinkl"/>
                <a:ea typeface="Calibri" panose="020F0502020204030204" pitchFamily="34" charset="0"/>
                <a:cs typeface="Times New Roman" panose="02020603050405020304" pitchFamily="18" charset="0"/>
              </a:rPr>
              <a:t>and underline </a:t>
            </a:r>
            <a:r>
              <a:rPr lang="en-GB" dirty="0">
                <a:solidFill>
                  <a:srgbClr val="1C1C1C"/>
                </a:solidFill>
                <a:latin typeface="Twinkl"/>
                <a:ea typeface="Calibri" panose="020F0502020204030204" pitchFamily="34" charset="0"/>
                <a:cs typeface="Times New Roman" panose="02020603050405020304" pitchFamily="18" charset="0"/>
              </a:rPr>
              <a:t>or highlight the key ideas of </a:t>
            </a:r>
            <a:r>
              <a:rPr lang="en-GB" dirty="0" smtClean="0">
                <a:solidFill>
                  <a:srgbClr val="1C1C1C"/>
                </a:solidFill>
                <a:latin typeface="Twinkl"/>
                <a:ea typeface="Calibri" panose="020F0502020204030204" pitchFamily="34" charset="0"/>
                <a:cs typeface="Times New Roman" panose="02020603050405020304" pitchFamily="18" charset="0"/>
              </a:rPr>
              <a:t>each </a:t>
            </a:r>
            <a:r>
              <a:rPr lang="en-GB" dirty="0">
                <a:solidFill>
                  <a:srgbClr val="1C1C1C"/>
                </a:solidFill>
                <a:latin typeface="Twinkl"/>
                <a:ea typeface="Calibri" panose="020F0502020204030204" pitchFamily="34" charset="0"/>
                <a:cs typeface="Times New Roman" panose="02020603050405020304" pitchFamily="18" charset="0"/>
              </a:rPr>
              <a:t>humanist thinker. Think carefully about how you might </a:t>
            </a:r>
            <a:r>
              <a:rPr lang="en-GB" dirty="0" smtClean="0">
                <a:solidFill>
                  <a:srgbClr val="1C1C1C"/>
                </a:solidFill>
                <a:latin typeface="Twinkl"/>
                <a:ea typeface="Calibri" panose="020F0502020204030204" pitchFamily="34" charset="0"/>
                <a:cs typeface="Times New Roman" panose="02020603050405020304" pitchFamily="18" charset="0"/>
              </a:rPr>
              <a:t>summarise their </a:t>
            </a:r>
            <a:r>
              <a:rPr lang="en-GB" dirty="0">
                <a:solidFill>
                  <a:srgbClr val="1C1C1C"/>
                </a:solidFill>
                <a:latin typeface="Twinkl"/>
                <a:ea typeface="Calibri" panose="020F0502020204030204" pitchFamily="34" charset="0"/>
                <a:cs typeface="Times New Roman" panose="02020603050405020304" pitchFamily="18" charset="0"/>
              </a:rPr>
              <a:t>key </a:t>
            </a:r>
            <a:r>
              <a:rPr lang="en-GB" dirty="0" smtClean="0">
                <a:solidFill>
                  <a:srgbClr val="1C1C1C"/>
                </a:solidFill>
                <a:latin typeface="Twinkl"/>
                <a:ea typeface="Calibri" panose="020F0502020204030204" pitchFamily="34" charset="0"/>
                <a:cs typeface="Times New Roman" panose="02020603050405020304" pitchFamily="18" charset="0"/>
              </a:rPr>
              <a:t>ideas</a:t>
            </a:r>
            <a:endParaRPr lang="en-GB" dirty="0">
              <a:solidFill>
                <a:srgbClr val="1C1C1C"/>
              </a:solidFill>
              <a:latin typeface="Twinkl"/>
              <a:ea typeface="Calibri" panose="020F0502020204030204" pitchFamily="34" charset="0"/>
              <a:cs typeface="Times New Roman" panose="02020603050405020304" pitchFamily="18" charset="0"/>
            </a:endParaRPr>
          </a:p>
        </p:txBody>
      </p:sp>
      <p:pic>
        <p:nvPicPr>
          <p:cNvPr id="16389" name="Group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7FB25C7-1DB6-49D6-A180-EDBFB060BBE1}"/>
              </a:ext>
            </a:extLst>
          </p:cNvPr>
          <p:cNvSpPr/>
          <p:nvPr/>
        </p:nvSpPr>
        <p:spPr>
          <a:xfrm>
            <a:off x="2279650" y="2481263"/>
            <a:ext cx="7632700" cy="3611562"/>
          </a:xfrm>
          <a:prstGeom prst="rect">
            <a:avLst/>
          </a:prstGeom>
          <a:solidFill>
            <a:srgbClr val="D44FA2"/>
          </a:solidFill>
          <a:ln>
            <a:solidFill>
              <a:srgbClr val="D44F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grpSp>
        <p:nvGrpSpPr>
          <p:cNvPr id="16391" name="Group 22"/>
          <p:cNvGrpSpPr>
            <a:grpSpLocks/>
          </p:cNvGrpSpPr>
          <p:nvPr/>
        </p:nvGrpSpPr>
        <p:grpSpPr bwMode="auto">
          <a:xfrm>
            <a:off x="2439989" y="2619375"/>
            <a:ext cx="7312025" cy="3335338"/>
            <a:chOff x="926842" y="2589235"/>
            <a:chExt cx="7312125" cy="3334618"/>
          </a:xfrm>
        </p:grpSpPr>
        <p:pic>
          <p:nvPicPr>
            <p:cNvPr id="18" name="Picture 17">
              <a:extLst>
                <a:ext uri="{FF2B5EF4-FFF2-40B4-BE49-F238E27FC236}">
                  <a16:creationId xmlns:a16="http://schemas.microsoft.com/office/drawing/2014/main" id="{3AEE269F-89BD-4FC9-907D-B8401301828A}"/>
                </a:ext>
              </a:extLst>
            </p:cNvPr>
            <p:cNvPicPr>
              <a:picLocks noChangeAspect="1"/>
            </p:cNvPicPr>
            <p:nvPr/>
          </p:nvPicPr>
          <p:blipFill>
            <a:blip r:embed="rId4"/>
            <a:stretch>
              <a:fillRect/>
            </a:stretch>
          </p:blipFill>
          <p:spPr>
            <a:xfrm>
              <a:off x="5956111" y="2667006"/>
              <a:ext cx="2282856" cy="3231452"/>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DD1FEDD4-D653-411B-8E58-DE1A975A722F}"/>
                </a:ext>
              </a:extLst>
            </p:cNvPr>
            <p:cNvPicPr>
              <a:picLocks noChangeAspect="1"/>
            </p:cNvPicPr>
            <p:nvPr/>
          </p:nvPicPr>
          <p:blipFill>
            <a:blip r:embed="rId5"/>
            <a:stretch>
              <a:fillRect/>
            </a:stretch>
          </p:blipFill>
          <p:spPr>
            <a:xfrm>
              <a:off x="4809920" y="2589235"/>
              <a:ext cx="2276506" cy="3221929"/>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29E2790B-6784-46DB-8BEB-5BAEB10902EF}"/>
                </a:ext>
              </a:extLst>
            </p:cNvPr>
            <p:cNvPicPr>
              <a:picLocks noChangeAspect="1"/>
            </p:cNvPicPr>
            <p:nvPr/>
          </p:nvPicPr>
          <p:blipFill>
            <a:blip r:embed="rId6"/>
            <a:stretch>
              <a:fillRect/>
            </a:stretch>
          </p:blipFill>
          <p:spPr>
            <a:xfrm>
              <a:off x="3873282" y="2624152"/>
              <a:ext cx="2274918" cy="3218755"/>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E7D41DCA-EB93-4D4C-B1B2-EF3895C1C089}"/>
                </a:ext>
              </a:extLst>
            </p:cNvPr>
            <p:cNvPicPr>
              <a:picLocks noChangeAspect="1"/>
            </p:cNvPicPr>
            <p:nvPr/>
          </p:nvPicPr>
          <p:blipFill>
            <a:blip r:embed="rId7"/>
            <a:stretch>
              <a:fillRect/>
            </a:stretch>
          </p:blipFill>
          <p:spPr>
            <a:xfrm>
              <a:off x="3001732" y="2705098"/>
              <a:ext cx="2274919" cy="3218755"/>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DEC45DD7-3B16-4EFF-934F-86DA44F91385}"/>
                </a:ext>
              </a:extLst>
            </p:cNvPr>
            <p:cNvPicPr>
              <a:picLocks noChangeAspect="1"/>
            </p:cNvPicPr>
            <p:nvPr/>
          </p:nvPicPr>
          <p:blipFill>
            <a:blip r:embed="rId8"/>
            <a:stretch>
              <a:fillRect/>
            </a:stretch>
          </p:blipFill>
          <p:spPr>
            <a:xfrm>
              <a:off x="1831729" y="2592409"/>
              <a:ext cx="2274918" cy="3218755"/>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11A0AC92-DE90-4ADB-BD1A-C8CDB6F4504D}"/>
                </a:ext>
              </a:extLst>
            </p:cNvPr>
            <p:cNvPicPr>
              <a:picLocks noChangeAspect="1"/>
            </p:cNvPicPr>
            <p:nvPr/>
          </p:nvPicPr>
          <p:blipFill>
            <a:blip r:embed="rId9"/>
            <a:stretch>
              <a:fillRect/>
            </a:stretch>
          </p:blipFill>
          <p:spPr>
            <a:xfrm>
              <a:off x="926842" y="2673355"/>
              <a:ext cx="2274918" cy="3218755"/>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08494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20172F-1F96-418C-B107-BB50EFDFDF7B}"/>
              </a:ext>
            </a:extLst>
          </p:cNvPr>
          <p:cNvSpPr/>
          <p:nvPr/>
        </p:nvSpPr>
        <p:spPr>
          <a:xfrm>
            <a:off x="2279650" y="1830389"/>
            <a:ext cx="7632700" cy="4262437"/>
          </a:xfrm>
          <a:prstGeom prst="rect">
            <a:avLst/>
          </a:prstGeom>
          <a:solidFill>
            <a:srgbClr val="50AFDB"/>
          </a:solidFill>
          <a:ln>
            <a:solidFill>
              <a:srgbClr val="50AF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grpSp>
        <p:nvGrpSpPr>
          <p:cNvPr id="19" name="Group 18"/>
          <p:cNvGrpSpPr>
            <a:grpSpLocks/>
          </p:cNvGrpSpPr>
          <p:nvPr/>
        </p:nvGrpSpPr>
        <p:grpSpPr bwMode="auto">
          <a:xfrm>
            <a:off x="8161338" y="1831975"/>
            <a:ext cx="1625600" cy="2522538"/>
            <a:chOff x="6636565" y="1840420"/>
            <a:chExt cx="1626677" cy="2523353"/>
          </a:xfrm>
        </p:grpSpPr>
        <p:sp>
          <p:nvSpPr>
            <p:cNvPr id="13" name="Pentagon 12">
              <a:extLst>
                <a:ext uri="{FF2B5EF4-FFF2-40B4-BE49-F238E27FC236}">
                  <a16:creationId xmlns:a16="http://schemas.microsoft.com/office/drawing/2014/main" id="{DEE31CB4-295F-4EA8-BC3E-FA7F583808D7}"/>
                </a:ext>
              </a:extLst>
            </p:cNvPr>
            <p:cNvSpPr/>
            <p:nvPr/>
          </p:nvSpPr>
          <p:spPr>
            <a:xfrm rot="5400000">
              <a:off x="6188227" y="2288758"/>
              <a:ext cx="2523353" cy="1626677"/>
            </a:xfrm>
            <a:prstGeom prst="homePlate">
              <a:avLst/>
            </a:prstGeom>
            <a:solidFill>
              <a:srgbClr val="29779B"/>
            </a:solidFill>
            <a:ln>
              <a:solidFill>
                <a:srgbClr val="2977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5" name="Rectangle 14">
              <a:extLst>
                <a:ext uri="{FF2B5EF4-FFF2-40B4-BE49-F238E27FC236}">
                  <a16:creationId xmlns:a16="http://schemas.microsoft.com/office/drawing/2014/main" id="{F0F36289-7C3B-4F04-8291-022049B7C36E}"/>
                </a:ext>
              </a:extLst>
            </p:cNvPr>
            <p:cNvSpPr/>
            <p:nvPr/>
          </p:nvSpPr>
          <p:spPr>
            <a:xfrm>
              <a:off x="6646096" y="2054802"/>
              <a:ext cx="1607614" cy="1477805"/>
            </a:xfrm>
            <a:prstGeom prst="rect">
              <a:avLst/>
            </a:prstGeom>
          </p:spPr>
          <p:txBody>
            <a:bodyPr>
              <a:spAutoFit/>
            </a:bodyPr>
            <a:lstStyle/>
            <a:p>
              <a:pPr algn="ctr" eaLnBrk="0" fontAlgn="base" hangingPunct="0">
                <a:spcBef>
                  <a:spcPct val="0"/>
                </a:spcBef>
                <a:spcAft>
                  <a:spcPct val="0"/>
                </a:spcAft>
                <a:defRPr/>
              </a:pPr>
              <a:r>
                <a:rPr lang="en-GB" dirty="0">
                  <a:solidFill>
                    <a:prstClr val="white"/>
                  </a:solidFill>
                  <a:latin typeface="Twinkl"/>
                  <a:ea typeface="Calibri" panose="020F0502020204030204" pitchFamily="34" charset="0"/>
                  <a:cs typeface="Times New Roman" panose="02020603050405020304" pitchFamily="18" charset="0"/>
                </a:rPr>
                <a:t>Did we find all the relevant information? What does it show?</a:t>
              </a:r>
              <a:endParaRPr lang="en-GB" dirty="0">
                <a:solidFill>
                  <a:prstClr val="white"/>
                </a:solidFill>
                <a:latin typeface="Twinkl"/>
              </a:endParaRPr>
            </a:p>
          </p:txBody>
        </p:sp>
      </p:grpSp>
      <p:pic>
        <p:nvPicPr>
          <p:cNvPr id="1741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9826" y="1982789"/>
            <a:ext cx="5611813"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ow">
            <a:extLst>
              <a:ext uri="{FF2B5EF4-FFF2-40B4-BE49-F238E27FC236}">
                <a16:creationId xmlns:a16="http://schemas.microsoft.com/office/drawing/2014/main" id="{457471D4-07C3-40FD-9723-C2AD672EA923}"/>
              </a:ext>
            </a:extLst>
          </p:cNvPr>
          <p:cNvSpPr/>
          <p:nvPr/>
        </p:nvSpPr>
        <p:spPr>
          <a:xfrm rot="352357">
            <a:off x="8651198" y="4895332"/>
            <a:ext cx="1929612" cy="1727373"/>
          </a:xfrm>
          <a:prstGeom prst="ellipse">
            <a:avLst/>
          </a:prstGeom>
          <a:solidFill>
            <a:srgbClr val="D44FA2"/>
          </a:solidFill>
          <a:ln w="76200">
            <a:solidFill>
              <a:srgbClr val="9923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prstClr val="white"/>
                </a:solidFill>
                <a:latin typeface="Twinkl"/>
              </a:rPr>
              <a:t>Show Answers</a:t>
            </a:r>
          </a:p>
        </p:txBody>
      </p:sp>
      <p:sp>
        <p:nvSpPr>
          <p:cNvPr id="20" name="Rectangle 19">
            <a:extLst>
              <a:ext uri="{FF2B5EF4-FFF2-40B4-BE49-F238E27FC236}">
                <a16:creationId xmlns:a16="http://schemas.microsoft.com/office/drawing/2014/main" id="{850864D9-8A29-4EC3-BE41-AACB91A01521}"/>
              </a:ext>
            </a:extLst>
          </p:cNvPr>
          <p:cNvSpPr/>
          <p:nvPr/>
        </p:nvSpPr>
        <p:spPr>
          <a:xfrm>
            <a:off x="2008188" y="192089"/>
            <a:ext cx="8147050" cy="163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latin typeface="Twinkl"/>
            </a:endParaRPr>
          </a:p>
        </p:txBody>
      </p:sp>
      <p:sp>
        <p:nvSpPr>
          <p:cNvPr id="17416" name="Title 20"/>
          <p:cNvSpPr>
            <a:spLocks noGrp="1"/>
          </p:cNvSpPr>
          <p:nvPr>
            <p:ph type="title"/>
          </p:nvPr>
        </p:nvSpPr>
        <p:spPr>
          <a:xfrm>
            <a:off x="1981201" y="479426"/>
            <a:ext cx="8220075" cy="993775"/>
          </a:xfrm>
        </p:spPr>
        <p:txBody>
          <a:bodyPr/>
          <a:lstStyle/>
          <a:p>
            <a:pPr eaLnBrk="1" hangingPunct="1"/>
            <a:r>
              <a:rPr lang="en-GB" altLang="en-US" sz="3600" dirty="0">
                <a:latin typeface="Twinkl SemiBold"/>
              </a:rPr>
              <a:t>The Key </a:t>
            </a:r>
            <a:r>
              <a:rPr lang="en-GB" altLang="en-US" sz="3600" dirty="0" smtClean="0">
                <a:latin typeface="Twinkl SemiBold"/>
              </a:rPr>
              <a:t>Ideas</a:t>
            </a:r>
            <a:endParaRPr lang="en-GB" altLang="en-US" sz="3600" dirty="0">
              <a:latin typeface="Twinkl SemiBold"/>
            </a:endParaRPr>
          </a:p>
        </p:txBody>
      </p:sp>
      <p:sp>
        <p:nvSpPr>
          <p:cNvPr id="2" name="Rectangle 1">
            <a:extLst>
              <a:ext uri="{FF2B5EF4-FFF2-40B4-BE49-F238E27FC236}">
                <a16:creationId xmlns:a16="http://schemas.microsoft.com/office/drawing/2014/main" id="{A716ECF5-084F-40F7-938E-63171D514DEE}"/>
              </a:ext>
            </a:extLst>
          </p:cNvPr>
          <p:cNvSpPr/>
          <p:nvPr/>
        </p:nvSpPr>
        <p:spPr>
          <a:xfrm>
            <a:off x="2279650" y="1184276"/>
            <a:ext cx="7632700" cy="646331"/>
          </a:xfrm>
          <a:prstGeom prst="rect">
            <a:avLst/>
          </a:prstGeom>
        </p:spPr>
        <p:txBody>
          <a:bodyPr>
            <a:spAutoFit/>
          </a:bodyPr>
          <a:lstStyle/>
          <a:p>
            <a:pPr algn="ctr" eaLnBrk="0" fontAlgn="base" hangingPunct="0">
              <a:spcBef>
                <a:spcPct val="0"/>
              </a:spcBef>
              <a:spcAft>
                <a:spcPct val="0"/>
              </a:spcAft>
              <a:defRPr/>
            </a:pPr>
            <a:r>
              <a:rPr lang="en-GB" spc="-20" dirty="0" smtClean="0">
                <a:solidFill>
                  <a:srgbClr val="1C1C1C"/>
                </a:solidFill>
                <a:latin typeface="Twinkl"/>
                <a:ea typeface="Calibri" panose="020F0502020204030204" pitchFamily="34" charset="0"/>
                <a:cs typeface="Times New Roman" panose="02020603050405020304" pitchFamily="18" charset="0"/>
              </a:rPr>
              <a:t>Once you have read and highlighted the key ideas of the Humanist Thinkers record the key ideas in the </a:t>
            </a:r>
            <a:r>
              <a:rPr lang="en-GB" spc="-20" smtClean="0">
                <a:solidFill>
                  <a:srgbClr val="1C1C1C"/>
                </a:solidFill>
                <a:latin typeface="Twinkl"/>
                <a:ea typeface="Calibri" panose="020F0502020204030204" pitchFamily="34" charset="0"/>
                <a:cs typeface="Times New Roman" panose="02020603050405020304" pitchFamily="18" charset="0"/>
              </a:rPr>
              <a:t>relevant boxes.</a:t>
            </a:r>
            <a:endParaRPr lang="en-GB" spc="-20" dirty="0">
              <a:solidFill>
                <a:srgbClr val="1C1C1C"/>
              </a:solidFill>
              <a:latin typeface="Twinkl"/>
              <a:ea typeface="Calibri" panose="020F0502020204030204" pitchFamily="34" charset="0"/>
              <a:cs typeface="Times New Roman" panose="02020603050405020304" pitchFamily="18" charset="0"/>
            </a:endParaRPr>
          </a:p>
        </p:txBody>
      </p:sp>
      <p:pic>
        <p:nvPicPr>
          <p:cNvPr id="17419" name="Whole Clas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7100" y="5454218"/>
            <a:ext cx="609600" cy="609600"/>
          </a:xfrm>
          <a:prstGeom prst="rect">
            <a:avLst/>
          </a:prstGeom>
        </p:spPr>
      </p:pic>
    </p:spTree>
    <p:extLst>
      <p:ext uri="{BB962C8B-B14F-4D97-AF65-F5344CB8AC3E}">
        <p14:creationId xmlns:p14="http://schemas.microsoft.com/office/powerpoint/2010/main" val="3259640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afterGroup">
                            <p:stCondLst>
                              <p:cond delay="0"/>
                            </p:stCondLst>
                            <p:childTnLst>
                              <p:par>
                                <p:cTn id="5" presetID="2" presetClass="entr" presetSubtype="1"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9542" fill="hold"/>
                                        <p:tgtEl>
                                          <p:spTgt spid="4"/>
                                        </p:tgtEl>
                                      </p:cBhvr>
                                    </p:cmd>
                                  </p:childTnLst>
                                </p:cTn>
                              </p:par>
                            </p:childTnLst>
                          </p:cTn>
                        </p:par>
                      </p:childTnLst>
                    </p:cTn>
                  </p:par>
                </p:childTnLst>
              </p:cTn>
              <p:nextCondLst>
                <p:cond evt="onClick" delay="0">
                  <p:tgtEl>
                    <p:spTgt spid="4"/>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1981201" y="479426"/>
            <a:ext cx="8220075" cy="993775"/>
          </a:xfrm>
        </p:spPr>
        <p:txBody>
          <a:bodyPr/>
          <a:lstStyle/>
          <a:p>
            <a:pPr eaLnBrk="1" hangingPunct="1"/>
            <a:r>
              <a:rPr lang="en-GB" altLang="en-US" sz="3600">
                <a:latin typeface="Twinkl SemiBold"/>
              </a:rPr>
              <a:t>Key Ideas Quiz</a:t>
            </a:r>
          </a:p>
        </p:txBody>
      </p:sp>
      <p:pic>
        <p:nvPicPr>
          <p:cNvPr id="18435"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8"/>
          <p:cNvSpPr>
            <a:spLocks noChangeArrowheads="1"/>
          </p:cNvSpPr>
          <p:nvPr/>
        </p:nvSpPr>
        <p:spPr bwMode="auto">
          <a:xfrm>
            <a:off x="2279650" y="125571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a:t>Can we use our completed activity sheets to help us                                   answer the questions?</a:t>
            </a:r>
          </a:p>
        </p:txBody>
      </p:sp>
      <p:grpSp>
        <p:nvGrpSpPr>
          <p:cNvPr id="3" name="Group 2"/>
          <p:cNvGrpSpPr>
            <a:grpSpLocks/>
          </p:cNvGrpSpPr>
          <p:nvPr/>
        </p:nvGrpSpPr>
        <p:grpSpPr bwMode="auto">
          <a:xfrm>
            <a:off x="2954338" y="2046289"/>
            <a:ext cx="5657850" cy="3914775"/>
            <a:chOff x="1430448" y="2046007"/>
            <a:chExt cx="5658415" cy="3914465"/>
          </a:xfrm>
        </p:grpSpPr>
        <p:pic>
          <p:nvPicPr>
            <p:cNvPr id="1847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0448" y="2046007"/>
              <a:ext cx="5658415" cy="39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8" name="Rectangle 11"/>
            <p:cNvSpPr>
              <a:spLocks noChangeArrowheads="1"/>
            </p:cNvSpPr>
            <p:nvPr/>
          </p:nvSpPr>
          <p:spPr bwMode="auto">
            <a:xfrm>
              <a:off x="3084125" y="3100130"/>
              <a:ext cx="32536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Question:</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Which ideas do all the humanist thinkers agree on?</a:t>
              </a:r>
            </a:p>
          </p:txBody>
        </p:sp>
      </p:grpSp>
      <p:grpSp>
        <p:nvGrpSpPr>
          <p:cNvPr id="6" name="Group 5"/>
          <p:cNvGrpSpPr>
            <a:grpSpLocks/>
          </p:cNvGrpSpPr>
          <p:nvPr/>
        </p:nvGrpSpPr>
        <p:grpSpPr bwMode="auto">
          <a:xfrm>
            <a:off x="3832225" y="2046288"/>
            <a:ext cx="5607050" cy="3878262"/>
            <a:chOff x="2308235" y="2046007"/>
            <a:chExt cx="5607091" cy="3878960"/>
          </a:xfrm>
        </p:grpSpPr>
        <p:pic>
          <p:nvPicPr>
            <p:cNvPr id="1847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308235" y="2046007"/>
              <a:ext cx="5607091" cy="38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6" name="Rectangle 15"/>
            <p:cNvSpPr>
              <a:spLocks noChangeArrowheads="1"/>
            </p:cNvSpPr>
            <p:nvPr/>
          </p:nvSpPr>
          <p:spPr bwMode="auto">
            <a:xfrm>
              <a:off x="2838398" y="2915464"/>
              <a:ext cx="37806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Answer:</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No God or gods and a belief in science/evidence, logic and rational thinking.</a:t>
              </a:r>
            </a:p>
          </p:txBody>
        </p:sp>
      </p:grpSp>
      <p:grpSp>
        <p:nvGrpSpPr>
          <p:cNvPr id="17" name="Group 16"/>
          <p:cNvGrpSpPr>
            <a:grpSpLocks/>
          </p:cNvGrpSpPr>
          <p:nvPr/>
        </p:nvGrpSpPr>
        <p:grpSpPr bwMode="auto">
          <a:xfrm>
            <a:off x="2954338" y="2046289"/>
            <a:ext cx="5657850" cy="3914775"/>
            <a:chOff x="1430448" y="2046007"/>
            <a:chExt cx="5658415" cy="3914465"/>
          </a:xfrm>
        </p:grpSpPr>
        <p:pic>
          <p:nvPicPr>
            <p:cNvPr id="18473"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0448" y="2046007"/>
              <a:ext cx="5658415" cy="39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4" name="Rectangle 19"/>
            <p:cNvSpPr>
              <a:spLocks noChangeArrowheads="1"/>
            </p:cNvSpPr>
            <p:nvPr/>
          </p:nvSpPr>
          <p:spPr bwMode="auto">
            <a:xfrm>
              <a:off x="3066336" y="2970313"/>
              <a:ext cx="32536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Question:</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How many key ideas have the support of at least five thinkers?</a:t>
              </a:r>
            </a:p>
          </p:txBody>
        </p:sp>
      </p:grpSp>
      <p:grpSp>
        <p:nvGrpSpPr>
          <p:cNvPr id="21" name="Group 20"/>
          <p:cNvGrpSpPr>
            <a:grpSpLocks/>
          </p:cNvGrpSpPr>
          <p:nvPr/>
        </p:nvGrpSpPr>
        <p:grpSpPr bwMode="auto">
          <a:xfrm>
            <a:off x="3832225" y="2046288"/>
            <a:ext cx="5607050" cy="3878262"/>
            <a:chOff x="2308235" y="2046007"/>
            <a:chExt cx="5607091" cy="3878960"/>
          </a:xfrm>
        </p:grpSpPr>
        <p:pic>
          <p:nvPicPr>
            <p:cNvPr id="18471"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308235" y="2046007"/>
              <a:ext cx="5607091" cy="38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2" name="Rectangle 23"/>
            <p:cNvSpPr>
              <a:spLocks noChangeArrowheads="1"/>
            </p:cNvSpPr>
            <p:nvPr/>
          </p:nvSpPr>
          <p:spPr bwMode="auto">
            <a:xfrm>
              <a:off x="2600082" y="2730798"/>
              <a:ext cx="418612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Answer:</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No God or gods, science, education, ethical behaviour, solutions for mankind, live a positive life.</a:t>
              </a:r>
            </a:p>
          </p:txBody>
        </p:sp>
      </p:grpSp>
      <p:grpSp>
        <p:nvGrpSpPr>
          <p:cNvPr id="25" name="Group 24"/>
          <p:cNvGrpSpPr>
            <a:grpSpLocks/>
          </p:cNvGrpSpPr>
          <p:nvPr/>
        </p:nvGrpSpPr>
        <p:grpSpPr bwMode="auto">
          <a:xfrm>
            <a:off x="2954338" y="2041526"/>
            <a:ext cx="5657850" cy="3914775"/>
            <a:chOff x="1430448" y="2046007"/>
            <a:chExt cx="5658415" cy="3914465"/>
          </a:xfrm>
        </p:grpSpPr>
        <p:pic>
          <p:nvPicPr>
            <p:cNvPr id="18469"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0448" y="2046007"/>
              <a:ext cx="5658415" cy="39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0" name="Rectangle 26"/>
            <p:cNvSpPr>
              <a:spLocks noChangeArrowheads="1"/>
            </p:cNvSpPr>
            <p:nvPr/>
          </p:nvSpPr>
          <p:spPr bwMode="auto">
            <a:xfrm>
              <a:off x="3075230" y="2963523"/>
              <a:ext cx="32536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Question:</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How many key ideas have the support of at least five thinkers?</a:t>
              </a:r>
            </a:p>
          </p:txBody>
        </p:sp>
      </p:grpSp>
      <p:grpSp>
        <p:nvGrpSpPr>
          <p:cNvPr id="28" name="Group 27"/>
          <p:cNvGrpSpPr>
            <a:grpSpLocks/>
          </p:cNvGrpSpPr>
          <p:nvPr/>
        </p:nvGrpSpPr>
        <p:grpSpPr bwMode="auto">
          <a:xfrm>
            <a:off x="3832225" y="2041526"/>
            <a:ext cx="5607050" cy="3878263"/>
            <a:chOff x="2308235" y="2046007"/>
            <a:chExt cx="5607091" cy="3878960"/>
          </a:xfrm>
        </p:grpSpPr>
        <p:pic>
          <p:nvPicPr>
            <p:cNvPr id="18467"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308235" y="2046007"/>
              <a:ext cx="5607091" cy="38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8" name="Rectangle 29"/>
            <p:cNvSpPr>
              <a:spLocks noChangeArrowheads="1"/>
            </p:cNvSpPr>
            <p:nvPr/>
          </p:nvSpPr>
          <p:spPr bwMode="auto">
            <a:xfrm>
              <a:off x="2993317" y="2939619"/>
              <a:ext cx="33266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Answer:</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One – that the universe was not created by a god.</a:t>
              </a:r>
            </a:p>
          </p:txBody>
        </p:sp>
      </p:grpSp>
      <p:grpSp>
        <p:nvGrpSpPr>
          <p:cNvPr id="34" name="Group 33"/>
          <p:cNvGrpSpPr>
            <a:grpSpLocks/>
          </p:cNvGrpSpPr>
          <p:nvPr/>
        </p:nvGrpSpPr>
        <p:grpSpPr bwMode="auto">
          <a:xfrm>
            <a:off x="2954338" y="2028826"/>
            <a:ext cx="5657850" cy="3914775"/>
            <a:chOff x="1430448" y="2046007"/>
            <a:chExt cx="5658415" cy="3914465"/>
          </a:xfrm>
        </p:grpSpPr>
        <p:pic>
          <p:nvPicPr>
            <p:cNvPr id="18465" name="Picture 3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0448" y="2046007"/>
              <a:ext cx="5658415" cy="39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6" name="Rectangle 35"/>
            <p:cNvSpPr>
              <a:spLocks noChangeArrowheads="1"/>
            </p:cNvSpPr>
            <p:nvPr/>
          </p:nvSpPr>
          <p:spPr bwMode="auto">
            <a:xfrm>
              <a:off x="3075230" y="2839813"/>
              <a:ext cx="325361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Question:</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What are the key ideas that Bertrand Russell and Alice Roberts agree on?</a:t>
              </a:r>
            </a:p>
          </p:txBody>
        </p:sp>
      </p:grpSp>
      <p:grpSp>
        <p:nvGrpSpPr>
          <p:cNvPr id="37" name="Group 36"/>
          <p:cNvGrpSpPr>
            <a:grpSpLocks/>
          </p:cNvGrpSpPr>
          <p:nvPr/>
        </p:nvGrpSpPr>
        <p:grpSpPr bwMode="auto">
          <a:xfrm>
            <a:off x="3832225" y="2028825"/>
            <a:ext cx="5607050" cy="3879850"/>
            <a:chOff x="2308235" y="2046007"/>
            <a:chExt cx="5607091" cy="3878960"/>
          </a:xfrm>
        </p:grpSpPr>
        <p:pic>
          <p:nvPicPr>
            <p:cNvPr id="18463" name="Picture 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308235" y="2046007"/>
              <a:ext cx="5607091" cy="38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Rectangle 38"/>
            <p:cNvSpPr>
              <a:spLocks noChangeArrowheads="1"/>
            </p:cNvSpPr>
            <p:nvPr/>
          </p:nvSpPr>
          <p:spPr bwMode="auto">
            <a:xfrm>
              <a:off x="2778910" y="2813594"/>
              <a:ext cx="386404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Answer:</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Science, education, working towards solutions and living a positive life.</a:t>
              </a:r>
            </a:p>
          </p:txBody>
        </p:sp>
      </p:grpSp>
      <p:grpSp>
        <p:nvGrpSpPr>
          <p:cNvPr id="40" name="Group 39"/>
          <p:cNvGrpSpPr>
            <a:grpSpLocks/>
          </p:cNvGrpSpPr>
          <p:nvPr/>
        </p:nvGrpSpPr>
        <p:grpSpPr bwMode="auto">
          <a:xfrm>
            <a:off x="2954338" y="2028826"/>
            <a:ext cx="5657850" cy="3914775"/>
            <a:chOff x="1430448" y="2046007"/>
            <a:chExt cx="5658415" cy="3914465"/>
          </a:xfrm>
        </p:grpSpPr>
        <p:pic>
          <p:nvPicPr>
            <p:cNvPr id="18461" name="Picture 4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0448" y="2046007"/>
              <a:ext cx="5658415" cy="39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2" name="Rectangle 41"/>
            <p:cNvSpPr>
              <a:spLocks noChangeArrowheads="1"/>
            </p:cNvSpPr>
            <p:nvPr/>
          </p:nvSpPr>
          <p:spPr bwMode="auto">
            <a:xfrm>
              <a:off x="2727392" y="2859675"/>
              <a:ext cx="394929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Question:</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What are the key ideas that Sam Harris and Albert Einstein disagree on?</a:t>
              </a:r>
            </a:p>
          </p:txBody>
        </p:sp>
      </p:grpSp>
      <p:grpSp>
        <p:nvGrpSpPr>
          <p:cNvPr id="43" name="Group 42"/>
          <p:cNvGrpSpPr>
            <a:grpSpLocks/>
          </p:cNvGrpSpPr>
          <p:nvPr/>
        </p:nvGrpSpPr>
        <p:grpSpPr bwMode="auto">
          <a:xfrm>
            <a:off x="3832225" y="2028825"/>
            <a:ext cx="5607050" cy="3879850"/>
            <a:chOff x="2308235" y="2046007"/>
            <a:chExt cx="5607091" cy="3878960"/>
          </a:xfrm>
        </p:grpSpPr>
        <p:pic>
          <p:nvPicPr>
            <p:cNvPr id="18459" name="Picture 4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308235" y="2046007"/>
              <a:ext cx="5607091" cy="38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Rectangle 44"/>
            <p:cNvSpPr>
              <a:spLocks noChangeArrowheads="1"/>
            </p:cNvSpPr>
            <p:nvPr/>
          </p:nvSpPr>
          <p:spPr bwMode="auto">
            <a:xfrm>
              <a:off x="2827584" y="2606234"/>
              <a:ext cx="36581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Answer:</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Science, education, ethical behaviour, working towards solutions and living a positive life.</a:t>
              </a:r>
            </a:p>
          </p:txBody>
        </p:sp>
      </p:grpSp>
      <p:grpSp>
        <p:nvGrpSpPr>
          <p:cNvPr id="52" name="Group 51"/>
          <p:cNvGrpSpPr>
            <a:grpSpLocks/>
          </p:cNvGrpSpPr>
          <p:nvPr/>
        </p:nvGrpSpPr>
        <p:grpSpPr bwMode="auto">
          <a:xfrm>
            <a:off x="2954338" y="2036764"/>
            <a:ext cx="5657850" cy="3914775"/>
            <a:chOff x="1430448" y="2046007"/>
            <a:chExt cx="5658415" cy="3914465"/>
          </a:xfrm>
        </p:grpSpPr>
        <p:pic>
          <p:nvPicPr>
            <p:cNvPr id="18457" name="Picture 5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0448" y="2046007"/>
              <a:ext cx="5658415" cy="39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Rectangle 53"/>
            <p:cNvSpPr>
              <a:spLocks noChangeArrowheads="1"/>
            </p:cNvSpPr>
            <p:nvPr/>
          </p:nvSpPr>
          <p:spPr bwMode="auto">
            <a:xfrm>
              <a:off x="2727392" y="3043357"/>
              <a:ext cx="39492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Question:</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Which three humanists have the most in common? </a:t>
              </a:r>
            </a:p>
          </p:txBody>
        </p:sp>
      </p:grpSp>
      <p:grpSp>
        <p:nvGrpSpPr>
          <p:cNvPr id="55" name="Group 54"/>
          <p:cNvGrpSpPr>
            <a:grpSpLocks/>
          </p:cNvGrpSpPr>
          <p:nvPr/>
        </p:nvGrpSpPr>
        <p:grpSpPr bwMode="auto">
          <a:xfrm>
            <a:off x="3832225" y="2036763"/>
            <a:ext cx="5607050" cy="3878262"/>
            <a:chOff x="2308235" y="2046007"/>
            <a:chExt cx="5607091" cy="3878960"/>
          </a:xfrm>
        </p:grpSpPr>
        <p:pic>
          <p:nvPicPr>
            <p:cNvPr id="18455" name="Picture 5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308235" y="2046007"/>
              <a:ext cx="5607091" cy="38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Rectangle 56"/>
            <p:cNvSpPr>
              <a:spLocks noChangeArrowheads="1"/>
            </p:cNvSpPr>
            <p:nvPr/>
          </p:nvSpPr>
          <p:spPr bwMode="auto">
            <a:xfrm>
              <a:off x="2894264" y="2877773"/>
              <a:ext cx="36581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Answer:</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de-DE" altLang="en-US" sz="2400">
                  <a:latin typeface="Twinkl SemiBold"/>
                </a:rPr>
                <a:t>Albert Einstein, Jawaharlal Nehru and Sam Harris.</a:t>
              </a:r>
            </a:p>
          </p:txBody>
        </p:sp>
      </p:grpSp>
      <p:grpSp>
        <p:nvGrpSpPr>
          <p:cNvPr id="58" name="Group 57"/>
          <p:cNvGrpSpPr>
            <a:grpSpLocks/>
          </p:cNvGrpSpPr>
          <p:nvPr/>
        </p:nvGrpSpPr>
        <p:grpSpPr bwMode="auto">
          <a:xfrm>
            <a:off x="2954338" y="2043114"/>
            <a:ext cx="5657850" cy="3914775"/>
            <a:chOff x="1430448" y="2046007"/>
            <a:chExt cx="5658415" cy="3914465"/>
          </a:xfrm>
        </p:grpSpPr>
        <p:pic>
          <p:nvPicPr>
            <p:cNvPr id="18453" name="Pictur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0448" y="2046007"/>
              <a:ext cx="5658415" cy="391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4" name="Rectangle 59"/>
            <p:cNvSpPr>
              <a:spLocks noChangeArrowheads="1"/>
            </p:cNvSpPr>
            <p:nvPr/>
          </p:nvSpPr>
          <p:spPr bwMode="auto">
            <a:xfrm>
              <a:off x="2727392" y="2961102"/>
              <a:ext cx="394929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Question:</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Which other humanist              has similar ideas to Richard Dawkins?</a:t>
              </a:r>
            </a:p>
          </p:txBody>
        </p:sp>
      </p:grpSp>
      <p:grpSp>
        <p:nvGrpSpPr>
          <p:cNvPr id="61" name="Group 60"/>
          <p:cNvGrpSpPr>
            <a:grpSpLocks/>
          </p:cNvGrpSpPr>
          <p:nvPr/>
        </p:nvGrpSpPr>
        <p:grpSpPr bwMode="auto">
          <a:xfrm>
            <a:off x="3832225" y="2043113"/>
            <a:ext cx="5607050" cy="3879850"/>
            <a:chOff x="2308235" y="2046007"/>
            <a:chExt cx="5607091" cy="3878960"/>
          </a:xfrm>
        </p:grpSpPr>
        <p:pic>
          <p:nvPicPr>
            <p:cNvPr id="18451"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2308235" y="2046007"/>
              <a:ext cx="5607091" cy="38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Rectangle 62"/>
            <p:cNvSpPr>
              <a:spLocks noChangeArrowheads="1"/>
            </p:cNvSpPr>
            <p:nvPr/>
          </p:nvSpPr>
          <p:spPr bwMode="auto">
            <a:xfrm>
              <a:off x="2563537" y="2343733"/>
              <a:ext cx="42947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ctr" eaLnBrk="0" fontAlgn="base" hangingPunct="0">
                <a:lnSpc>
                  <a:spcPct val="100000"/>
                </a:lnSpc>
                <a:spcBef>
                  <a:spcPct val="0"/>
                </a:spcBef>
                <a:spcAft>
                  <a:spcPct val="0"/>
                </a:spcAft>
                <a:buNone/>
              </a:pPr>
              <a:r>
                <a:rPr lang="en-GB" altLang="en-US" sz="2400">
                  <a:latin typeface="Twinkl SemiBold"/>
                </a:rPr>
                <a:t>Answer:</a:t>
              </a:r>
            </a:p>
            <a:p>
              <a:pPr algn="ctr" eaLnBrk="0" fontAlgn="base" hangingPunct="0">
                <a:lnSpc>
                  <a:spcPct val="100000"/>
                </a:lnSpc>
                <a:spcBef>
                  <a:spcPct val="0"/>
                </a:spcBef>
                <a:spcAft>
                  <a:spcPct val="0"/>
                </a:spcAft>
                <a:buNone/>
              </a:pPr>
              <a:endParaRPr lang="en-GB" altLang="en-US" sz="2400">
                <a:latin typeface="Twinkl SemiBold"/>
              </a:endParaRPr>
            </a:p>
            <a:p>
              <a:pPr algn="ctr" eaLnBrk="0" fontAlgn="base" hangingPunct="0">
                <a:lnSpc>
                  <a:spcPct val="100000"/>
                </a:lnSpc>
                <a:spcBef>
                  <a:spcPct val="0"/>
                </a:spcBef>
                <a:spcAft>
                  <a:spcPct val="0"/>
                </a:spcAft>
                <a:buNone/>
              </a:pPr>
              <a:r>
                <a:rPr lang="en-GB" altLang="en-US" sz="2400">
                  <a:latin typeface="Twinkl SemiBold"/>
                </a:rPr>
                <a:t>Richard Dawkins and Alice Roberts both believe in science and education as a way of finding out what is true; and in helping people </a:t>
              </a:r>
            </a:p>
            <a:p>
              <a:pPr algn="ctr" eaLnBrk="0" fontAlgn="base" hangingPunct="0">
                <a:lnSpc>
                  <a:spcPct val="100000"/>
                </a:lnSpc>
                <a:spcBef>
                  <a:spcPct val="0"/>
                </a:spcBef>
                <a:spcAft>
                  <a:spcPct val="0"/>
                </a:spcAft>
                <a:buNone/>
              </a:pPr>
              <a:r>
                <a:rPr lang="en-GB" altLang="en-US" sz="2400">
                  <a:latin typeface="Twinkl SemiBold"/>
                </a:rPr>
                <a:t>to understand </a:t>
              </a:r>
            </a:p>
            <a:p>
              <a:pPr algn="ctr" eaLnBrk="0" fontAlgn="base" hangingPunct="0">
                <a:lnSpc>
                  <a:spcPct val="100000"/>
                </a:lnSpc>
                <a:spcBef>
                  <a:spcPct val="0"/>
                </a:spcBef>
                <a:spcAft>
                  <a:spcPct val="0"/>
                </a:spcAft>
                <a:buNone/>
              </a:pPr>
              <a:r>
                <a:rPr lang="en-GB" altLang="en-US" sz="2400">
                  <a:latin typeface="Twinkl SemiBold"/>
                </a:rPr>
                <a:t>the world.</a:t>
              </a:r>
            </a:p>
          </p:txBody>
        </p:sp>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54149" y="2678112"/>
            <a:ext cx="609600" cy="609600"/>
          </a:xfrm>
          <a:prstGeom prst="rect">
            <a:avLst/>
          </a:prstGeom>
        </p:spPr>
      </p:pic>
    </p:spTree>
    <p:extLst>
      <p:ext uri="{BB962C8B-B14F-4D97-AF65-F5344CB8AC3E}">
        <p14:creationId xmlns:p14="http://schemas.microsoft.com/office/powerpoint/2010/main" val="1781664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par>
                          <p:cTn id="14" fill="hold" nodeType="afterGroup">
                            <p:stCondLst>
                              <p:cond delay="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nodeType="afterGroup">
                            <p:stCondLst>
                              <p:cond delay="0"/>
                            </p:stCondLst>
                            <p:childTnLst>
                              <p:par>
                                <p:cTn id="25" presetID="42"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nodeType="afterGroup">
                            <p:stCondLst>
                              <p:cond delay="0"/>
                            </p:stCondLst>
                            <p:childTnLst>
                              <p:par>
                                <p:cTn id="35" presetID="42"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21"/>
                                        </p:tgtEl>
                                        <p:attrNameLst>
                                          <p:attrName>style.visibility</p:attrName>
                                        </p:attrNameLst>
                                      </p:cBhvr>
                                      <p:to>
                                        <p:strVal val="hidden"/>
                                      </p:to>
                                    </p:set>
                                  </p:childTnLst>
                                </p:cTn>
                              </p:par>
                            </p:childTnLst>
                          </p:cTn>
                        </p:par>
                        <p:par>
                          <p:cTn id="44" fill="hold" nodeType="afterGroup">
                            <p:stCondLst>
                              <p:cond delay="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nodeType="clickEffect">
                                  <p:stCondLst>
                                    <p:cond delay="0"/>
                                  </p:stCondLst>
                                  <p:childTnLst>
                                    <p:set>
                                      <p:cBhvr>
                                        <p:cTn id="53" dur="1" fill="hold">
                                          <p:stCondLst>
                                            <p:cond delay="0"/>
                                          </p:stCondLst>
                                        </p:cTn>
                                        <p:tgtEl>
                                          <p:spTgt spid="25"/>
                                        </p:tgtEl>
                                        <p:attrNameLst>
                                          <p:attrName>style.visibility</p:attrName>
                                        </p:attrNameLst>
                                      </p:cBhvr>
                                      <p:to>
                                        <p:strVal val="hidden"/>
                                      </p:to>
                                    </p:set>
                                  </p:childTnLst>
                                </p:cTn>
                              </p:par>
                            </p:childTnLst>
                          </p:cTn>
                        </p:par>
                        <p:par>
                          <p:cTn id="54" fill="hold" nodeType="afterGroup">
                            <p:stCondLst>
                              <p:cond delay="0"/>
                            </p:stCondLst>
                            <p:childTnLst>
                              <p:par>
                                <p:cTn id="55" presetID="42"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nodeType="clickEffect">
                                  <p:stCondLst>
                                    <p:cond delay="0"/>
                                  </p:stCondLst>
                                  <p:childTnLst>
                                    <p:set>
                                      <p:cBhvr>
                                        <p:cTn id="63" dur="1" fill="hold">
                                          <p:stCondLst>
                                            <p:cond delay="0"/>
                                          </p:stCondLst>
                                        </p:cTn>
                                        <p:tgtEl>
                                          <p:spTgt spid="28"/>
                                        </p:tgtEl>
                                        <p:attrNameLst>
                                          <p:attrName>style.visibility</p:attrName>
                                        </p:attrNameLst>
                                      </p:cBhvr>
                                      <p:to>
                                        <p:strVal val="hidden"/>
                                      </p:to>
                                    </p:set>
                                  </p:childTnLst>
                                </p:cTn>
                              </p:par>
                            </p:childTnLst>
                          </p:cTn>
                        </p:par>
                        <p:par>
                          <p:cTn id="64" fill="hold" nodeType="afterGroup">
                            <p:stCondLst>
                              <p:cond delay="0"/>
                            </p:stCondLst>
                            <p:childTnLst>
                              <p:par>
                                <p:cTn id="65" presetID="42"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xit" presetSubtype="0" fill="hold" nodeType="clickEffect">
                                  <p:stCondLst>
                                    <p:cond delay="0"/>
                                  </p:stCondLst>
                                  <p:childTnLst>
                                    <p:set>
                                      <p:cBhvr>
                                        <p:cTn id="73" dur="1" fill="hold">
                                          <p:stCondLst>
                                            <p:cond delay="0"/>
                                          </p:stCondLst>
                                        </p:cTn>
                                        <p:tgtEl>
                                          <p:spTgt spid="34"/>
                                        </p:tgtEl>
                                        <p:attrNameLst>
                                          <p:attrName>style.visibility</p:attrName>
                                        </p:attrNameLst>
                                      </p:cBhvr>
                                      <p:to>
                                        <p:strVal val="hidden"/>
                                      </p:to>
                                    </p:set>
                                  </p:childTnLst>
                                </p:cTn>
                              </p:par>
                            </p:childTnLst>
                          </p:cTn>
                        </p:par>
                        <p:par>
                          <p:cTn id="74" fill="hold" nodeType="afterGroup">
                            <p:stCondLst>
                              <p:cond delay="0"/>
                            </p:stCondLst>
                            <p:childTnLst>
                              <p:par>
                                <p:cTn id="75" presetID="42" presetClass="entr" presetSubtype="0"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xit" presetSubtype="0" fill="hold" nodeType="clickEffect">
                                  <p:stCondLst>
                                    <p:cond delay="0"/>
                                  </p:stCondLst>
                                  <p:childTnLst>
                                    <p:set>
                                      <p:cBhvr>
                                        <p:cTn id="83" dur="1" fill="hold">
                                          <p:stCondLst>
                                            <p:cond delay="0"/>
                                          </p:stCondLst>
                                        </p:cTn>
                                        <p:tgtEl>
                                          <p:spTgt spid="37"/>
                                        </p:tgtEl>
                                        <p:attrNameLst>
                                          <p:attrName>style.visibility</p:attrName>
                                        </p:attrNameLst>
                                      </p:cBhvr>
                                      <p:to>
                                        <p:strVal val="hidden"/>
                                      </p:to>
                                    </p:set>
                                  </p:childTnLst>
                                </p:cTn>
                              </p:par>
                            </p:childTnLst>
                          </p:cTn>
                        </p:par>
                        <p:par>
                          <p:cTn id="84" fill="hold" nodeType="afterGroup">
                            <p:stCondLst>
                              <p:cond delay="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0"/>
                                          </p:stCondLst>
                                        </p:cTn>
                                        <p:tgtEl>
                                          <p:spTgt spid="40"/>
                                        </p:tgtEl>
                                        <p:attrNameLst>
                                          <p:attrName>style.visibility</p:attrName>
                                        </p:attrNameLst>
                                      </p:cBhvr>
                                      <p:to>
                                        <p:strVal val="hidden"/>
                                      </p:to>
                                    </p:set>
                                  </p:childTnLst>
                                </p:cTn>
                              </p:par>
                            </p:childTnLst>
                          </p:cTn>
                        </p:par>
                        <p:par>
                          <p:cTn id="94" fill="hold" nodeType="afterGroup">
                            <p:stCondLst>
                              <p:cond delay="0"/>
                            </p:stCondLst>
                            <p:childTnLst>
                              <p:par>
                                <p:cTn id="95" presetID="42"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1000"/>
                                        <p:tgtEl>
                                          <p:spTgt spid="43"/>
                                        </p:tgtEl>
                                      </p:cBhvr>
                                    </p:animEffect>
                                    <p:anim calcmode="lin" valueType="num">
                                      <p:cBhvr>
                                        <p:cTn id="98" dur="1000" fill="hold"/>
                                        <p:tgtEl>
                                          <p:spTgt spid="43"/>
                                        </p:tgtEl>
                                        <p:attrNameLst>
                                          <p:attrName>ppt_x</p:attrName>
                                        </p:attrNameLst>
                                      </p:cBhvr>
                                      <p:tavLst>
                                        <p:tav tm="0">
                                          <p:val>
                                            <p:strVal val="#ppt_x"/>
                                          </p:val>
                                        </p:tav>
                                        <p:tav tm="100000">
                                          <p:val>
                                            <p:strVal val="#ppt_x"/>
                                          </p:val>
                                        </p:tav>
                                      </p:tavLst>
                                    </p:anim>
                                    <p:anim calcmode="lin" valueType="num">
                                      <p:cBhvr>
                                        <p:cTn id="9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xit" presetSubtype="0" fill="hold" nodeType="clickEffect">
                                  <p:stCondLst>
                                    <p:cond delay="0"/>
                                  </p:stCondLst>
                                  <p:childTnLst>
                                    <p:set>
                                      <p:cBhvr>
                                        <p:cTn id="103" dur="1" fill="hold">
                                          <p:stCondLst>
                                            <p:cond delay="0"/>
                                          </p:stCondLst>
                                        </p:cTn>
                                        <p:tgtEl>
                                          <p:spTgt spid="43"/>
                                        </p:tgtEl>
                                        <p:attrNameLst>
                                          <p:attrName>style.visibility</p:attrName>
                                        </p:attrNameLst>
                                      </p:cBhvr>
                                      <p:to>
                                        <p:strVal val="hidden"/>
                                      </p:to>
                                    </p:set>
                                  </p:childTnLst>
                                </p:cTn>
                              </p:par>
                            </p:childTnLst>
                          </p:cTn>
                        </p:par>
                        <p:par>
                          <p:cTn id="104" fill="hold" nodeType="afterGroup">
                            <p:stCondLst>
                              <p:cond delay="0"/>
                            </p:stCondLst>
                            <p:childTnLst>
                              <p:par>
                                <p:cTn id="105" presetID="42" presetClass="entr" presetSubtype="0" fill="hold" nodeType="after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1000"/>
                                        <p:tgtEl>
                                          <p:spTgt spid="52"/>
                                        </p:tgtEl>
                                      </p:cBhvr>
                                    </p:animEffect>
                                    <p:anim calcmode="lin" valueType="num">
                                      <p:cBhvr>
                                        <p:cTn id="108" dur="1000" fill="hold"/>
                                        <p:tgtEl>
                                          <p:spTgt spid="52"/>
                                        </p:tgtEl>
                                        <p:attrNameLst>
                                          <p:attrName>ppt_x</p:attrName>
                                        </p:attrNameLst>
                                      </p:cBhvr>
                                      <p:tavLst>
                                        <p:tav tm="0">
                                          <p:val>
                                            <p:strVal val="#ppt_x"/>
                                          </p:val>
                                        </p:tav>
                                        <p:tav tm="100000">
                                          <p:val>
                                            <p:strVal val="#ppt_x"/>
                                          </p:val>
                                        </p:tav>
                                      </p:tavLst>
                                    </p:anim>
                                    <p:anim calcmode="lin" valueType="num">
                                      <p:cBhvr>
                                        <p:cTn id="10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52"/>
                                        </p:tgtEl>
                                        <p:attrNameLst>
                                          <p:attrName>style.visibility</p:attrName>
                                        </p:attrNameLst>
                                      </p:cBhvr>
                                      <p:to>
                                        <p:strVal val="hidden"/>
                                      </p:to>
                                    </p:set>
                                  </p:childTnLst>
                                </p:cTn>
                              </p:par>
                            </p:childTnLst>
                          </p:cTn>
                        </p:par>
                        <p:par>
                          <p:cTn id="114" fill="hold" nodeType="afterGroup">
                            <p:stCondLst>
                              <p:cond delay="0"/>
                            </p:stCondLst>
                            <p:childTnLst>
                              <p:par>
                                <p:cTn id="115" presetID="42" presetClass="entr" presetSubtype="0"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1000"/>
                                        <p:tgtEl>
                                          <p:spTgt spid="55"/>
                                        </p:tgtEl>
                                      </p:cBhvr>
                                    </p:animEffect>
                                    <p:anim calcmode="lin" valueType="num">
                                      <p:cBhvr>
                                        <p:cTn id="118" dur="1000" fill="hold"/>
                                        <p:tgtEl>
                                          <p:spTgt spid="55"/>
                                        </p:tgtEl>
                                        <p:attrNameLst>
                                          <p:attrName>ppt_x</p:attrName>
                                        </p:attrNameLst>
                                      </p:cBhvr>
                                      <p:tavLst>
                                        <p:tav tm="0">
                                          <p:val>
                                            <p:strVal val="#ppt_x"/>
                                          </p:val>
                                        </p:tav>
                                        <p:tav tm="100000">
                                          <p:val>
                                            <p:strVal val="#ppt_x"/>
                                          </p:val>
                                        </p:tav>
                                      </p:tavLst>
                                    </p:anim>
                                    <p:anim calcmode="lin" valueType="num">
                                      <p:cBhvr>
                                        <p:cTn id="11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xit" presetSubtype="0" fill="hold" nodeType="clickEffect">
                                  <p:stCondLst>
                                    <p:cond delay="0"/>
                                  </p:stCondLst>
                                  <p:childTnLst>
                                    <p:set>
                                      <p:cBhvr>
                                        <p:cTn id="123" dur="1" fill="hold">
                                          <p:stCondLst>
                                            <p:cond delay="0"/>
                                          </p:stCondLst>
                                        </p:cTn>
                                        <p:tgtEl>
                                          <p:spTgt spid="55"/>
                                        </p:tgtEl>
                                        <p:attrNameLst>
                                          <p:attrName>style.visibility</p:attrName>
                                        </p:attrNameLst>
                                      </p:cBhvr>
                                      <p:to>
                                        <p:strVal val="hidden"/>
                                      </p:to>
                                    </p:set>
                                  </p:childTnLst>
                                </p:cTn>
                              </p:par>
                            </p:childTnLst>
                          </p:cTn>
                        </p:par>
                        <p:par>
                          <p:cTn id="124" fill="hold" nodeType="afterGroup">
                            <p:stCondLst>
                              <p:cond delay="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 presetClass="exit" presetSubtype="0" fill="hold" nodeType="clickEffect">
                                  <p:stCondLst>
                                    <p:cond delay="0"/>
                                  </p:stCondLst>
                                  <p:childTnLst>
                                    <p:set>
                                      <p:cBhvr>
                                        <p:cTn id="133" dur="1" fill="hold">
                                          <p:stCondLst>
                                            <p:cond delay="0"/>
                                          </p:stCondLst>
                                        </p:cTn>
                                        <p:tgtEl>
                                          <p:spTgt spid="58"/>
                                        </p:tgtEl>
                                        <p:attrNameLst>
                                          <p:attrName>style.visibility</p:attrName>
                                        </p:attrNameLst>
                                      </p:cBhvr>
                                      <p:to>
                                        <p:strVal val="hidden"/>
                                      </p:to>
                                    </p:set>
                                  </p:childTnLst>
                                </p:cTn>
                              </p:par>
                            </p:childTnLst>
                          </p:cTn>
                        </p:par>
                        <p:par>
                          <p:cTn id="134" fill="hold" nodeType="afterGroup">
                            <p:stCondLst>
                              <p:cond delay="0"/>
                            </p:stCondLst>
                            <p:childTnLst>
                              <p:par>
                                <p:cTn id="135" presetID="42" presetClass="entr" presetSubtype="0" fill="hold" nodeType="after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fade">
                                      <p:cBhvr>
                                        <p:cTn id="137" dur="1000"/>
                                        <p:tgtEl>
                                          <p:spTgt spid="61"/>
                                        </p:tgtEl>
                                      </p:cBhvr>
                                    </p:animEffect>
                                    <p:anim calcmode="lin" valueType="num">
                                      <p:cBhvr>
                                        <p:cTn id="138" dur="1000" fill="hold"/>
                                        <p:tgtEl>
                                          <p:spTgt spid="61"/>
                                        </p:tgtEl>
                                        <p:attrNameLst>
                                          <p:attrName>ppt_x</p:attrName>
                                        </p:attrNameLst>
                                      </p:cBhvr>
                                      <p:tavLst>
                                        <p:tav tm="0">
                                          <p:val>
                                            <p:strVal val="#ppt_x"/>
                                          </p:val>
                                        </p:tav>
                                        <p:tav tm="100000">
                                          <p:val>
                                            <p:strVal val="#ppt_x"/>
                                          </p:val>
                                        </p:tav>
                                      </p:tavLst>
                                    </p:anim>
                                    <p:anim calcmode="lin" valueType="num">
                                      <p:cBhvr>
                                        <p:cTn id="13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2"/>
                    </p:tgtEl>
                  </p:cond>
                </p:stCondLst>
                <p:endSync evt="end" delay="0">
                  <p:rtn val="all"/>
                </p:endSync>
                <p:childTnLst>
                  <p:par>
                    <p:cTn id="141" fill="hold">
                      <p:stCondLst>
                        <p:cond delay="0"/>
                      </p:stCondLst>
                      <p:childTnLst>
                        <p:par>
                          <p:cTn id="142" fill="hold">
                            <p:stCondLst>
                              <p:cond delay="0"/>
                            </p:stCondLst>
                            <p:childTnLst>
                              <p:par>
                                <p:cTn id="143" presetID="1" presetClass="mediacall" presetSubtype="0" fill="hold" nodeType="clickEffect">
                                  <p:stCondLst>
                                    <p:cond delay="0"/>
                                  </p:stCondLst>
                                  <p:childTnLst>
                                    <p:cmd type="call" cmd="playFrom(0.0)">
                                      <p:cBhvr>
                                        <p:cTn id="144" dur="14307" fill="hold"/>
                                        <p:tgtEl>
                                          <p:spTgt spid="2"/>
                                        </p:tgtEl>
                                      </p:cBhvr>
                                    </p:cmd>
                                  </p:childTnLst>
                                </p:cTn>
                              </p:par>
                            </p:childTnLst>
                          </p:cTn>
                        </p:par>
                      </p:childTnLst>
                    </p:cTn>
                  </p:par>
                </p:childTnLst>
              </p:cTn>
              <p:nextCondLst>
                <p:cond evt="onClick" delay="0">
                  <p:tgtEl>
                    <p:spTgt spid="2"/>
                  </p:tgtEl>
                </p:cond>
              </p:nextCondLst>
            </p:seq>
            <p:audio>
              <p:cMediaNode vol="80000">
                <p:cTn id="145"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83DE7E9C-B455-4FFC-8A9A-70A90E7B96D1}" vid="{DB942F88-943E-4B5D-B4DD-315C242398F0}"/>
    </a:ext>
  </a:extLst>
</a:theme>
</file>

<file path=ppt/theme/theme3.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83DE7E9C-B455-4FFC-8A9A-70A90E7B96D1}" vid="{DB942F88-943E-4B5D-B4DD-315C242398F0}"/>
    </a:ext>
  </a:extLst>
</a:theme>
</file>

<file path=ppt/theme/theme4.xml><?xml version="1.0" encoding="utf-8"?>
<a:theme xmlns:a="http://schemas.openxmlformats.org/drawingml/2006/main" name="2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83DE7E9C-B455-4FFC-8A9A-70A90E7B96D1}" vid="{DB942F88-943E-4B5D-B4DD-315C242398F0}"/>
    </a:ext>
  </a:extLst>
</a:theme>
</file>

<file path=ppt/theme/theme5.xml><?xml version="1.0" encoding="utf-8"?>
<a:theme xmlns:a="http://schemas.openxmlformats.org/drawingml/2006/main" name="3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83DE7E9C-B455-4FFC-8A9A-70A90E7B96D1}" vid="{DB942F88-943E-4B5D-B4DD-315C242398F0}"/>
    </a:ext>
  </a:extLst>
</a:theme>
</file>

<file path=ppt/theme/theme6.xml><?xml version="1.0" encoding="utf-8"?>
<a:theme xmlns:a="http://schemas.openxmlformats.org/drawingml/2006/main" name="4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83DE7E9C-B455-4FFC-8A9A-70A90E7B96D1}" vid="{DB942F88-943E-4B5D-B4DD-315C242398F0}"/>
    </a:ext>
  </a:extLst>
</a:theme>
</file>

<file path=ppt/theme/theme7.xml><?xml version="1.0" encoding="utf-8"?>
<a:theme xmlns:a="http://schemas.openxmlformats.org/drawingml/2006/main" name="5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83DE7E9C-B455-4FFC-8A9A-70A90E7B96D1}" vid="{DB942F88-943E-4B5D-B4DD-315C242398F0}"/>
    </a:ext>
  </a:extLst>
</a:theme>
</file>

<file path=ppt/theme/theme8.xml><?xml version="1.0" encoding="utf-8"?>
<a:theme xmlns:a="http://schemas.openxmlformats.org/drawingml/2006/main" name="6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 id="{83DE7E9C-B455-4FFC-8A9A-70A90E7B96D1}" vid="{DB942F88-943E-4B5D-B4DD-315C242398F0}"/>
    </a:ext>
  </a:extLst>
</a:theme>
</file>

<file path=docProps/app.xml><?xml version="1.0" encoding="utf-8"?>
<Properties xmlns="http://schemas.openxmlformats.org/officeDocument/2006/extended-properties" xmlns:vt="http://schemas.openxmlformats.org/officeDocument/2006/docPropsVTypes">
  <TotalTime>47</TotalTime>
  <Words>688</Words>
  <Application>Microsoft Office PowerPoint</Application>
  <PresentationFormat>Widescreen</PresentationFormat>
  <Paragraphs>120</Paragraphs>
  <Slides>9</Slides>
  <Notes>0</Notes>
  <HiddenSlides>0</HiddenSlides>
  <MMClips>3</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9</vt:i4>
      </vt:variant>
    </vt:vector>
  </HeadingPairs>
  <TitlesOfParts>
    <vt:vector size="26" baseType="lpstr">
      <vt:lpstr>Arial</vt:lpstr>
      <vt:lpstr>Calibri</vt:lpstr>
      <vt:lpstr>Calibri Light</vt:lpstr>
      <vt:lpstr>Letter-join Plus 8</vt:lpstr>
      <vt:lpstr>Sassoon Infant Rg</vt:lpstr>
      <vt:lpstr>Times New Roman</vt:lpstr>
      <vt:lpstr>Tuffy</vt:lpstr>
      <vt:lpstr>Twinkl</vt:lpstr>
      <vt:lpstr>Twinkl SemiBold</vt:lpstr>
      <vt:lpstr>Metropolitan</vt:lpstr>
      <vt:lpstr>Office Theme</vt:lpstr>
      <vt:lpstr>1_Office Theme</vt:lpstr>
      <vt:lpstr>2_Office Theme</vt:lpstr>
      <vt:lpstr>3_Office Theme</vt:lpstr>
      <vt:lpstr>4_Office Theme</vt:lpstr>
      <vt:lpstr>5_Office Theme</vt:lpstr>
      <vt:lpstr>6_Office Theme</vt:lpstr>
      <vt:lpstr>R.E.  Humanism</vt:lpstr>
      <vt:lpstr>PowerPoint Presentation</vt:lpstr>
      <vt:lpstr>Influential Humanist Ideas</vt:lpstr>
      <vt:lpstr>Humanist Ideas</vt:lpstr>
      <vt:lpstr>Humanist Ideas</vt:lpstr>
      <vt:lpstr>Humanist Ideas</vt:lpstr>
      <vt:lpstr>Humanist Thinkers</vt:lpstr>
      <vt:lpstr>The Key Ideas</vt:lpstr>
      <vt:lpstr>Key Ideas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  Humanism</dc:title>
  <dc:creator>Carole Nicholson</dc:creator>
  <cp:lastModifiedBy>Tracy Whittam</cp:lastModifiedBy>
  <cp:revision>14</cp:revision>
  <dcterms:created xsi:type="dcterms:W3CDTF">2021-01-15T10:53:51Z</dcterms:created>
  <dcterms:modified xsi:type="dcterms:W3CDTF">2021-01-26T17:50:17Z</dcterms:modified>
</cp:coreProperties>
</file>