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1" r:id="rId4"/>
    <p:sldId id="273" r:id="rId5"/>
    <p:sldId id="274" r:id="rId6"/>
    <p:sldId id="275" r:id="rId7"/>
    <p:sldId id="262" r:id="rId8"/>
    <p:sldId id="263" r:id="rId9"/>
    <p:sldId id="264" r:id="rId10"/>
    <p:sldId id="265" r:id="rId11"/>
    <p:sldId id="266" r:id="rId12"/>
    <p:sldId id="272" r:id="rId13"/>
    <p:sldId id="267" r:id="rId14"/>
    <p:sldId id="268" r:id="rId15"/>
    <p:sldId id="270" r:id="rId16"/>
    <p:sldId id="271"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4" autoAdjust="0"/>
    <p:restoredTop sz="94660"/>
  </p:normalViewPr>
  <p:slideViewPr>
    <p:cSldViewPr snapToGrid="0">
      <p:cViewPr varScale="1">
        <p:scale>
          <a:sx n="83" d="100"/>
          <a:sy n="83" d="100"/>
        </p:scale>
        <p:origin x="77"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99838-6F12-4002-8C0C-85E868D6924D}"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D3829-034B-46D1-A029-01498875D319}" type="slidenum">
              <a:rPr lang="en-US" smtClean="0"/>
              <a:t>‹#›</a:t>
            </a:fld>
            <a:endParaRPr lang="en-US"/>
          </a:p>
        </p:txBody>
      </p:sp>
    </p:spTree>
    <p:extLst>
      <p:ext uri="{BB962C8B-B14F-4D97-AF65-F5344CB8AC3E}">
        <p14:creationId xmlns:p14="http://schemas.microsoft.com/office/powerpoint/2010/main" val="260508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B2410-8A7D-46E7-B0C3-F299213DF402}"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FD9CD-12FF-48B2-AA96-FA6915314A95}" type="slidenum">
              <a:rPr lang="en-US" smtClean="0"/>
              <a:t>‹#›</a:t>
            </a:fld>
            <a:endParaRPr lang="en-US"/>
          </a:p>
        </p:txBody>
      </p:sp>
    </p:spTree>
    <p:extLst>
      <p:ext uri="{BB962C8B-B14F-4D97-AF65-F5344CB8AC3E}">
        <p14:creationId xmlns:p14="http://schemas.microsoft.com/office/powerpoint/2010/main" val="29672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410-8A7D-46E7-B0C3-F299213DF402}"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FD9CD-12FF-48B2-AA96-FA6915314A95}" type="slidenum">
              <a:rPr lang="en-US" smtClean="0"/>
              <a:t>‹#›</a:t>
            </a:fld>
            <a:endParaRPr lang="en-US"/>
          </a:p>
        </p:txBody>
      </p:sp>
    </p:spTree>
    <p:extLst>
      <p:ext uri="{BB962C8B-B14F-4D97-AF65-F5344CB8AC3E}">
        <p14:creationId xmlns:p14="http://schemas.microsoft.com/office/powerpoint/2010/main" val="199099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410-8A7D-46E7-B0C3-F299213DF402}"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FD9CD-12FF-48B2-AA96-FA6915314A95}" type="slidenum">
              <a:rPr lang="en-US" smtClean="0"/>
              <a:t>‹#›</a:t>
            </a:fld>
            <a:endParaRPr lang="en-US"/>
          </a:p>
        </p:txBody>
      </p:sp>
    </p:spTree>
    <p:extLst>
      <p:ext uri="{BB962C8B-B14F-4D97-AF65-F5344CB8AC3E}">
        <p14:creationId xmlns:p14="http://schemas.microsoft.com/office/powerpoint/2010/main" val="18024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1251" y="6700839"/>
            <a:ext cx="778933"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4999" y="549276"/>
            <a:ext cx="10909300" cy="1325563"/>
          </a:xfrm>
          <a:noFill/>
          <a:ln>
            <a:noFill/>
          </a:ln>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1350" y="2014537"/>
            <a:ext cx="10909300"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040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410-8A7D-46E7-B0C3-F299213DF402}"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FD9CD-12FF-48B2-AA96-FA6915314A95}" type="slidenum">
              <a:rPr lang="en-US" smtClean="0"/>
              <a:t>‹#›</a:t>
            </a:fld>
            <a:endParaRPr lang="en-US"/>
          </a:p>
        </p:txBody>
      </p:sp>
    </p:spTree>
    <p:extLst>
      <p:ext uri="{BB962C8B-B14F-4D97-AF65-F5344CB8AC3E}">
        <p14:creationId xmlns:p14="http://schemas.microsoft.com/office/powerpoint/2010/main" val="372253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3B2410-8A7D-46E7-B0C3-F299213DF402}"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FD9CD-12FF-48B2-AA96-FA6915314A95}" type="slidenum">
              <a:rPr lang="en-US" smtClean="0"/>
              <a:t>‹#›</a:t>
            </a:fld>
            <a:endParaRPr lang="en-US"/>
          </a:p>
        </p:txBody>
      </p:sp>
    </p:spTree>
    <p:extLst>
      <p:ext uri="{BB962C8B-B14F-4D97-AF65-F5344CB8AC3E}">
        <p14:creationId xmlns:p14="http://schemas.microsoft.com/office/powerpoint/2010/main" val="199367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B2410-8A7D-46E7-B0C3-F299213DF402}"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FD9CD-12FF-48B2-AA96-FA6915314A95}" type="slidenum">
              <a:rPr lang="en-US" smtClean="0"/>
              <a:t>‹#›</a:t>
            </a:fld>
            <a:endParaRPr lang="en-US"/>
          </a:p>
        </p:txBody>
      </p:sp>
    </p:spTree>
    <p:extLst>
      <p:ext uri="{BB962C8B-B14F-4D97-AF65-F5344CB8AC3E}">
        <p14:creationId xmlns:p14="http://schemas.microsoft.com/office/powerpoint/2010/main" val="295764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B2410-8A7D-46E7-B0C3-F299213DF402}"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FD9CD-12FF-48B2-AA96-FA6915314A95}" type="slidenum">
              <a:rPr lang="en-US" smtClean="0"/>
              <a:t>‹#›</a:t>
            </a:fld>
            <a:endParaRPr lang="en-US"/>
          </a:p>
        </p:txBody>
      </p:sp>
    </p:spTree>
    <p:extLst>
      <p:ext uri="{BB962C8B-B14F-4D97-AF65-F5344CB8AC3E}">
        <p14:creationId xmlns:p14="http://schemas.microsoft.com/office/powerpoint/2010/main" val="141859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B2410-8A7D-46E7-B0C3-F299213DF402}"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FD9CD-12FF-48B2-AA96-FA6915314A95}" type="slidenum">
              <a:rPr lang="en-US" smtClean="0"/>
              <a:t>‹#›</a:t>
            </a:fld>
            <a:endParaRPr lang="en-US"/>
          </a:p>
        </p:txBody>
      </p:sp>
    </p:spTree>
    <p:extLst>
      <p:ext uri="{BB962C8B-B14F-4D97-AF65-F5344CB8AC3E}">
        <p14:creationId xmlns:p14="http://schemas.microsoft.com/office/powerpoint/2010/main" val="17970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B2410-8A7D-46E7-B0C3-F299213DF402}"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FD9CD-12FF-48B2-AA96-FA6915314A95}" type="slidenum">
              <a:rPr lang="en-US" smtClean="0"/>
              <a:t>‹#›</a:t>
            </a:fld>
            <a:endParaRPr lang="en-US"/>
          </a:p>
        </p:txBody>
      </p:sp>
    </p:spTree>
    <p:extLst>
      <p:ext uri="{BB962C8B-B14F-4D97-AF65-F5344CB8AC3E}">
        <p14:creationId xmlns:p14="http://schemas.microsoft.com/office/powerpoint/2010/main" val="288702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3B2410-8A7D-46E7-B0C3-F299213DF402}"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FD9CD-12FF-48B2-AA96-FA6915314A95}" type="slidenum">
              <a:rPr lang="en-US" smtClean="0"/>
              <a:t>‹#›</a:t>
            </a:fld>
            <a:endParaRPr lang="en-US"/>
          </a:p>
        </p:txBody>
      </p:sp>
    </p:spTree>
    <p:extLst>
      <p:ext uri="{BB962C8B-B14F-4D97-AF65-F5344CB8AC3E}">
        <p14:creationId xmlns:p14="http://schemas.microsoft.com/office/powerpoint/2010/main" val="149835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3B2410-8A7D-46E7-B0C3-F299213DF402}"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FD9CD-12FF-48B2-AA96-FA6915314A95}" type="slidenum">
              <a:rPr lang="en-US" smtClean="0"/>
              <a:t>‹#›</a:t>
            </a:fld>
            <a:endParaRPr lang="en-US"/>
          </a:p>
        </p:txBody>
      </p:sp>
    </p:spTree>
    <p:extLst>
      <p:ext uri="{BB962C8B-B14F-4D97-AF65-F5344CB8AC3E}">
        <p14:creationId xmlns:p14="http://schemas.microsoft.com/office/powerpoint/2010/main" val="328687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B2410-8A7D-46E7-B0C3-F299213DF402}" type="datetimeFigureOut">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FD9CD-12FF-48B2-AA96-FA6915314A95}" type="slidenum">
              <a:rPr lang="en-US" smtClean="0"/>
              <a:t>‹#›</a:t>
            </a:fld>
            <a:endParaRPr lang="en-US"/>
          </a:p>
        </p:txBody>
      </p:sp>
    </p:spTree>
    <p:extLst>
      <p:ext uri="{BB962C8B-B14F-4D97-AF65-F5344CB8AC3E}">
        <p14:creationId xmlns:p14="http://schemas.microsoft.com/office/powerpoint/2010/main" val="4160606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thenational.academy/lessons/what-are-pitch-and-frequency-6gr64t?step=2&amp;activity=video" TargetMode="External"/><Relationship Id="rId2" Type="http://schemas.openxmlformats.org/officeDocument/2006/relationships/hyperlink" Target="https://www.bbc.co.uk/bitesize/topics/zgffr82/articles/z3j3j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topics/zgffr82/resources/1" TargetMode="External"/><Relationship Id="rId2" Type="http://schemas.openxmlformats.org/officeDocument/2006/relationships/hyperlink" Target="https://www.bbc.co.uk/bitesize/topics/zgffr82/articles/zqtdpb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Science</a:t>
            </a:r>
            <a:br>
              <a:rPr lang="en-GB" dirty="0" smtClean="0"/>
            </a:br>
            <a:r>
              <a:rPr lang="en-GB" dirty="0" smtClean="0"/>
              <a:t>26/01/2021</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52189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1981201" y="287339"/>
            <a:ext cx="8220075" cy="1597025"/>
          </a:xfrm>
        </p:spPr>
        <p:txBody>
          <a:bodyPr/>
          <a:lstStyle/>
          <a:p>
            <a:pPr eaLnBrk="1" hangingPunct="1"/>
            <a:r>
              <a:rPr lang="en-GB" altLang="en-US" smtClean="0"/>
              <a:t>Vibrations</a:t>
            </a:r>
          </a:p>
        </p:txBody>
      </p:sp>
      <p:sp>
        <p:nvSpPr>
          <p:cNvPr id="14345" name="Rectangle 13"/>
          <p:cNvSpPr>
            <a:spLocks noChangeArrowheads="1"/>
          </p:cNvSpPr>
          <p:nvPr/>
        </p:nvSpPr>
        <p:spPr bwMode="auto">
          <a:xfrm>
            <a:off x="2279650" y="1506538"/>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buFont typeface="Arial" panose="020B0604020202020204" pitchFamily="34" charset="0"/>
              <a:buNone/>
              <a:defRPr/>
            </a:pPr>
            <a:r>
              <a:rPr lang="en-GB" altLang="en-US" sz="1600" dirty="0">
                <a:latin typeface="+mn-lt"/>
              </a:rPr>
              <a:t>By placing rice on a drum, you can see the vibrations when you hit the drum, as well as hearing the sound.</a:t>
            </a:r>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3239" y="2182814"/>
            <a:ext cx="355758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245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9650" y="2233613"/>
            <a:ext cx="7632700" cy="2387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Title 5"/>
          <p:cNvSpPr>
            <a:spLocks noGrp="1"/>
          </p:cNvSpPr>
          <p:nvPr>
            <p:ph type="title"/>
          </p:nvPr>
        </p:nvSpPr>
        <p:spPr>
          <a:xfrm>
            <a:off x="1981201" y="287339"/>
            <a:ext cx="8220075" cy="1597025"/>
          </a:xfrm>
        </p:spPr>
        <p:txBody>
          <a:bodyPr/>
          <a:lstStyle/>
          <a:p>
            <a:pPr eaLnBrk="1" hangingPunct="1"/>
            <a:r>
              <a:rPr lang="en-GB" altLang="en-US" smtClean="0"/>
              <a:t>Loud and Quiet</a:t>
            </a:r>
          </a:p>
        </p:txBody>
      </p:sp>
      <p:sp>
        <p:nvSpPr>
          <p:cNvPr id="15371" name="Rectangle 1"/>
          <p:cNvSpPr>
            <a:spLocks noChangeArrowheads="1"/>
          </p:cNvSpPr>
          <p:nvPr/>
        </p:nvSpPr>
        <p:spPr bwMode="auto">
          <a:xfrm>
            <a:off x="2279650" y="1506538"/>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buFont typeface="Arial" panose="020B0604020202020204" pitchFamily="34" charset="0"/>
              <a:buNone/>
              <a:defRPr/>
            </a:pPr>
            <a:r>
              <a:rPr lang="en-GB" altLang="en-US" sz="1600" dirty="0">
                <a:latin typeface="+mn-lt"/>
              </a:rPr>
              <a:t>Try this mini investigation to find out if the vibrations change when the loudness of the sound changes.</a:t>
            </a:r>
          </a:p>
        </p:txBody>
      </p:sp>
      <p:sp>
        <p:nvSpPr>
          <p:cNvPr id="2" name="Rectangle 1"/>
          <p:cNvSpPr/>
          <p:nvPr/>
        </p:nvSpPr>
        <p:spPr>
          <a:xfrm>
            <a:off x="3810000" y="2516189"/>
            <a:ext cx="4572000" cy="2069797"/>
          </a:xfrm>
          <a:prstGeom prst="rect">
            <a:avLst/>
          </a:prstGeom>
        </p:spPr>
        <p:txBody>
          <a:bodyPr>
            <a:spAutoFit/>
          </a:bodyPr>
          <a:lstStyle/>
          <a:p>
            <a:pPr eaLnBrk="1" hangingPunct="1">
              <a:buFont typeface="Arial" panose="020B0604020202020204" pitchFamily="34" charset="0"/>
              <a:buNone/>
              <a:defRPr/>
            </a:pPr>
            <a:r>
              <a:rPr lang="en-GB" altLang="en-US" sz="1600" dirty="0"/>
              <a:t>Place some rice on the skin of a drum.</a:t>
            </a:r>
          </a:p>
          <a:p>
            <a:pPr eaLnBrk="1" hangingPunct="1">
              <a:buFont typeface="Arial" panose="020B0604020202020204" pitchFamily="34" charset="0"/>
              <a:buNone/>
              <a:defRPr/>
            </a:pPr>
            <a:endParaRPr lang="en-GB" altLang="en-US" sz="1100" dirty="0"/>
          </a:p>
          <a:p>
            <a:pPr eaLnBrk="1" hangingPunct="1">
              <a:buFont typeface="Arial" panose="020B0604020202020204" pitchFamily="34" charset="0"/>
              <a:buNone/>
              <a:defRPr/>
            </a:pPr>
            <a:r>
              <a:rPr lang="en-GB" altLang="en-US" sz="1600" dirty="0"/>
              <a:t>Bang the drum three times: gentle, medium and hard.</a:t>
            </a:r>
          </a:p>
          <a:p>
            <a:pPr eaLnBrk="1" hangingPunct="1">
              <a:buFont typeface="Arial" panose="020B0604020202020204" pitchFamily="34" charset="0"/>
              <a:buNone/>
              <a:defRPr/>
            </a:pPr>
            <a:endParaRPr lang="en-GB" altLang="en-US" sz="1100" dirty="0"/>
          </a:p>
          <a:p>
            <a:pPr eaLnBrk="1" hangingPunct="1">
              <a:buFont typeface="Arial" panose="020B0604020202020204" pitchFamily="34" charset="0"/>
              <a:buNone/>
              <a:defRPr/>
            </a:pPr>
            <a:r>
              <a:rPr lang="en-GB" altLang="en-US" sz="1600" dirty="0"/>
              <a:t>Observe the way the rice vibrates each time.</a:t>
            </a:r>
          </a:p>
          <a:p>
            <a:pPr eaLnBrk="1" hangingPunct="1">
              <a:buFont typeface="Arial" panose="020B0604020202020204" pitchFamily="34" charset="0"/>
              <a:buNone/>
              <a:defRPr/>
            </a:pPr>
            <a:endParaRPr lang="en-GB" altLang="en-US" sz="1050" dirty="0"/>
          </a:p>
          <a:p>
            <a:pPr eaLnBrk="1" hangingPunct="1">
              <a:buFont typeface="Arial" panose="020B0604020202020204" pitchFamily="34" charset="0"/>
              <a:buNone/>
              <a:defRPr/>
            </a:pPr>
            <a:r>
              <a:rPr lang="en-GB" altLang="en-US" sz="1600" dirty="0"/>
              <a:t>Is there a link between the loudness of the sound and the size of the vibrations?</a:t>
            </a:r>
          </a:p>
        </p:txBody>
      </p:sp>
      <p:pic>
        <p:nvPicPr>
          <p:cNvPr id="13318"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2613" y="4033839"/>
            <a:ext cx="187325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100000">
            <a:off x="3496469" y="4609307"/>
            <a:ext cx="15065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air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942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own experiment</a:t>
            </a:r>
            <a:endParaRPr lang="en-US" dirty="0"/>
          </a:p>
        </p:txBody>
      </p:sp>
      <p:sp>
        <p:nvSpPr>
          <p:cNvPr id="3" name="Content Placeholder 2"/>
          <p:cNvSpPr>
            <a:spLocks noGrp="1"/>
          </p:cNvSpPr>
          <p:nvPr>
            <p:ph idx="1"/>
          </p:nvPr>
        </p:nvSpPr>
        <p:spPr/>
        <p:txBody>
          <a:bodyPr/>
          <a:lstStyle/>
          <a:p>
            <a:r>
              <a:rPr lang="en-GB" dirty="0" smtClean="0"/>
              <a:t>Don`t worry if you haven`t got a drum at home, you can make your own drum using </a:t>
            </a:r>
            <a:r>
              <a:rPr lang="en-GB" dirty="0" err="1" smtClean="0"/>
              <a:t>clingfilm</a:t>
            </a:r>
            <a:r>
              <a:rPr lang="en-GB" dirty="0" smtClean="0"/>
              <a:t> or greaseproof paper tied over a cup or </a:t>
            </a:r>
            <a:r>
              <a:rPr lang="en-GB" dirty="0" smtClean="0"/>
              <a:t>a bowl with a rubber band.</a:t>
            </a:r>
          </a:p>
          <a:p>
            <a:r>
              <a:rPr lang="en-GB" dirty="0" smtClean="0"/>
              <a:t>Then use the grains of rice and maybe a wooden spoon to act as a drumstick?</a:t>
            </a:r>
          </a:p>
          <a:p>
            <a:r>
              <a:rPr lang="en-GB" dirty="0" smtClean="0"/>
              <a:t>What happens as you bang the spoon gently, and then harder?</a:t>
            </a:r>
            <a:endParaRPr lang="en-US" dirty="0"/>
          </a:p>
        </p:txBody>
      </p:sp>
    </p:spTree>
    <p:extLst>
      <p:ext uri="{BB962C8B-B14F-4D97-AF65-F5344CB8AC3E}">
        <p14:creationId xmlns:p14="http://schemas.microsoft.com/office/powerpoint/2010/main" val="914055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79650" y="4724400"/>
            <a:ext cx="2922588" cy="920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ectangle 15"/>
          <p:cNvSpPr/>
          <p:nvPr/>
        </p:nvSpPr>
        <p:spPr>
          <a:xfrm>
            <a:off x="2279650" y="3835401"/>
            <a:ext cx="2922588" cy="639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ectangle 22"/>
          <p:cNvSpPr/>
          <p:nvPr/>
        </p:nvSpPr>
        <p:spPr>
          <a:xfrm>
            <a:off x="2279650" y="1884363"/>
            <a:ext cx="2922588" cy="1701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1" name="Title 5"/>
          <p:cNvSpPr>
            <a:spLocks noGrp="1"/>
          </p:cNvSpPr>
          <p:nvPr>
            <p:ph type="title"/>
          </p:nvPr>
        </p:nvSpPr>
        <p:spPr>
          <a:xfrm>
            <a:off x="1981201" y="287339"/>
            <a:ext cx="8220075" cy="1597025"/>
          </a:xfrm>
        </p:spPr>
        <p:txBody>
          <a:bodyPr/>
          <a:lstStyle/>
          <a:p>
            <a:pPr eaLnBrk="1" hangingPunct="1"/>
            <a:r>
              <a:rPr lang="en-GB" altLang="en-US" smtClean="0"/>
              <a:t>Loud and Quiet</a:t>
            </a:r>
          </a:p>
        </p:txBody>
      </p:sp>
      <p:sp>
        <p:nvSpPr>
          <p:cNvPr id="16392" name="Rectangle 1"/>
          <p:cNvSpPr>
            <a:spLocks noChangeArrowheads="1"/>
          </p:cNvSpPr>
          <p:nvPr/>
        </p:nvSpPr>
        <p:spPr bwMode="auto">
          <a:xfrm>
            <a:off x="2451100" y="1982788"/>
            <a:ext cx="27511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buFont typeface="Arial" panose="020B0604020202020204" pitchFamily="34" charset="0"/>
              <a:buNone/>
              <a:defRPr/>
            </a:pPr>
            <a:r>
              <a:rPr lang="en-GB" altLang="en-US" sz="1600" dirty="0">
                <a:latin typeface="+mn-lt"/>
              </a:rPr>
              <a:t>The louder the sound, the bigger the vibration. You should have noticed that the rice grains vibrated more when you hit the drum harder, creating a louder sound.</a:t>
            </a:r>
          </a:p>
          <a:p>
            <a:pPr eaLnBrk="1" hangingPunct="1">
              <a:buFont typeface="Arial" panose="020B0604020202020204" pitchFamily="34" charset="0"/>
              <a:buNone/>
              <a:defRPr/>
            </a:pPr>
            <a:endParaRPr lang="en-GB" altLang="en-US" sz="2800" dirty="0">
              <a:latin typeface="+mn-lt"/>
            </a:endParaRPr>
          </a:p>
          <a:p>
            <a:pPr eaLnBrk="1" hangingPunct="1">
              <a:buFont typeface="Arial" panose="020B0604020202020204" pitchFamily="34" charset="0"/>
              <a:buNone/>
              <a:defRPr/>
            </a:pPr>
            <a:r>
              <a:rPr lang="en-GB" altLang="en-US" sz="1600" dirty="0">
                <a:latin typeface="+mn-lt"/>
              </a:rPr>
              <a:t>The size of the vibration is called the amplitude.</a:t>
            </a:r>
          </a:p>
          <a:p>
            <a:pPr eaLnBrk="1" hangingPunct="1">
              <a:buFont typeface="Arial" panose="020B0604020202020204" pitchFamily="34" charset="0"/>
              <a:buNone/>
              <a:defRPr/>
            </a:pPr>
            <a:endParaRPr lang="en-GB" altLang="en-US" sz="2800" dirty="0">
              <a:latin typeface="+mn-lt"/>
            </a:endParaRPr>
          </a:p>
          <a:p>
            <a:pPr eaLnBrk="1" hangingPunct="1">
              <a:buFont typeface="Arial" panose="020B0604020202020204" pitchFamily="34" charset="0"/>
              <a:buNone/>
              <a:defRPr/>
            </a:pPr>
            <a:r>
              <a:rPr lang="en-GB" altLang="en-US" sz="1600" dirty="0">
                <a:latin typeface="+mn-lt"/>
              </a:rPr>
              <a:t>Quieter sounds have a smaller amplitude, and louder sounds have a bigger amplitude.</a:t>
            </a:r>
          </a:p>
        </p:txBody>
      </p:sp>
      <p:pic>
        <p:nvPicPr>
          <p:cNvPr id="143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0038" y="1884364"/>
            <a:ext cx="453231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996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p:cNvSpPr/>
          <p:nvPr/>
        </p:nvSpPr>
        <p:spPr>
          <a:xfrm rot="1183855">
            <a:off x="7191376" y="3560764"/>
            <a:ext cx="2778125" cy="2097087"/>
          </a:xfrm>
          <a:prstGeom prst="cloud">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Cloud 4"/>
          <p:cNvSpPr/>
          <p:nvPr/>
        </p:nvSpPr>
        <p:spPr>
          <a:xfrm rot="1183855">
            <a:off x="2187576" y="3584575"/>
            <a:ext cx="2778125" cy="2095500"/>
          </a:xfrm>
          <a:prstGeom prst="cloud">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4" name="Title 5"/>
          <p:cNvSpPr>
            <a:spLocks noGrp="1"/>
          </p:cNvSpPr>
          <p:nvPr>
            <p:ph type="title"/>
          </p:nvPr>
        </p:nvSpPr>
        <p:spPr>
          <a:xfrm>
            <a:off x="1981201" y="287339"/>
            <a:ext cx="8220075" cy="1597025"/>
          </a:xfrm>
        </p:spPr>
        <p:txBody>
          <a:bodyPr/>
          <a:lstStyle/>
          <a:p>
            <a:pPr eaLnBrk="1" hangingPunct="1"/>
            <a:r>
              <a:rPr lang="en-GB" altLang="en-US" smtClean="0"/>
              <a:t>How Does Sound Travel</a:t>
            </a:r>
          </a:p>
        </p:txBody>
      </p:sp>
      <p:sp>
        <p:nvSpPr>
          <p:cNvPr id="2" name="Rectangle 1"/>
          <p:cNvSpPr>
            <a:spLocks noChangeArrowheads="1"/>
          </p:cNvSpPr>
          <p:nvPr/>
        </p:nvSpPr>
        <p:spPr bwMode="auto">
          <a:xfrm>
            <a:off x="2397125" y="1506538"/>
            <a:ext cx="739933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buFont typeface="Arial" panose="020B0604020202020204" pitchFamily="34" charset="0"/>
              <a:buNone/>
              <a:defRPr/>
            </a:pPr>
            <a:r>
              <a:rPr lang="en-GB" altLang="en-US" sz="1600" dirty="0">
                <a:latin typeface="+mn-lt"/>
              </a:rPr>
              <a:t>So we know that sounds are caused by vibrations, and the louder sounds have </a:t>
            </a:r>
            <a:br>
              <a:rPr lang="en-GB" altLang="en-US" sz="1600" dirty="0">
                <a:latin typeface="+mn-lt"/>
              </a:rPr>
            </a:br>
            <a:r>
              <a:rPr lang="en-GB" altLang="en-US" sz="1600" dirty="0">
                <a:latin typeface="+mn-lt"/>
              </a:rPr>
              <a:t>bigger vibrations.</a:t>
            </a:r>
          </a:p>
          <a:p>
            <a:pPr algn="ctr" eaLnBrk="1" hangingPunct="1">
              <a:buFont typeface="Arial" panose="020B0604020202020204" pitchFamily="34" charset="0"/>
              <a:buNone/>
              <a:defRPr/>
            </a:pPr>
            <a:endParaRPr lang="en-GB" altLang="en-US" sz="1600" dirty="0">
              <a:latin typeface="+mn-lt"/>
            </a:endParaRPr>
          </a:p>
          <a:p>
            <a:pPr algn="ctr" eaLnBrk="1" hangingPunct="1">
              <a:buFont typeface="Arial" panose="020B0604020202020204" pitchFamily="34" charset="0"/>
              <a:buNone/>
              <a:defRPr/>
            </a:pPr>
            <a:r>
              <a:rPr lang="en-GB" altLang="en-US" sz="1600" dirty="0">
                <a:latin typeface="+mn-lt"/>
              </a:rPr>
              <a:t>But how do these different sounds reach our ears?</a:t>
            </a:r>
          </a:p>
          <a:p>
            <a:pPr algn="ctr" eaLnBrk="1" hangingPunct="1">
              <a:buFont typeface="Arial" panose="020B0604020202020204" pitchFamily="34" charset="0"/>
              <a:buNone/>
              <a:defRPr/>
            </a:pPr>
            <a:endParaRPr lang="en-GB" altLang="en-US" sz="1600" dirty="0">
              <a:latin typeface="+mn-lt"/>
            </a:endParaRPr>
          </a:p>
          <a:p>
            <a:pPr algn="ctr" eaLnBrk="1" hangingPunct="1">
              <a:buFont typeface="Arial" panose="020B0604020202020204" pitchFamily="34" charset="0"/>
              <a:buNone/>
              <a:defRPr/>
            </a:pPr>
            <a:r>
              <a:rPr lang="en-GB" altLang="en-US" sz="1600" dirty="0">
                <a:latin typeface="+mn-lt"/>
              </a:rPr>
              <a:t>These children have been talking about their ideas.</a:t>
            </a:r>
          </a:p>
          <a:p>
            <a:pPr algn="ctr" eaLnBrk="1" hangingPunct="1">
              <a:buFont typeface="Arial" panose="020B0604020202020204" pitchFamily="34" charset="0"/>
              <a:buNone/>
              <a:defRPr/>
            </a:pPr>
            <a:endParaRPr lang="en-GB" altLang="en-US" sz="1600" dirty="0">
              <a:latin typeface="+mn-lt"/>
            </a:endParaRPr>
          </a:p>
          <a:p>
            <a:pPr algn="ctr" eaLnBrk="1" hangingPunct="1">
              <a:buFont typeface="Arial" panose="020B0604020202020204" pitchFamily="34" charset="0"/>
              <a:buNone/>
              <a:defRPr/>
            </a:pPr>
            <a:r>
              <a:rPr lang="en-GB" altLang="en-US" sz="1600" dirty="0">
                <a:latin typeface="+mn-lt"/>
              </a:rPr>
              <a:t>What do you think of their ideas?</a:t>
            </a:r>
          </a:p>
        </p:txBody>
      </p:sp>
      <p:pic>
        <p:nvPicPr>
          <p:cNvPr id="153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1" y="3568700"/>
            <a:ext cx="189547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86039" y="3948114"/>
            <a:ext cx="2270125" cy="1322387"/>
          </a:xfrm>
          <a:prstGeom prst="rect">
            <a:avLst/>
          </a:prstGeom>
        </p:spPr>
        <p:txBody>
          <a:bodyPr>
            <a:spAutoFit/>
          </a:bodyPr>
          <a:lstStyle/>
          <a:p>
            <a:pPr>
              <a:defRPr/>
            </a:pPr>
            <a:r>
              <a:rPr lang="en-GB" altLang="en-US" sz="1600" dirty="0"/>
              <a:t>I think sound can travel through the air because the air is lighter and easier to get through than solids or liquids.</a:t>
            </a:r>
          </a:p>
        </p:txBody>
      </p:sp>
      <p:sp>
        <p:nvSpPr>
          <p:cNvPr id="4" name="Rectangle 3"/>
          <p:cNvSpPr/>
          <p:nvPr/>
        </p:nvSpPr>
        <p:spPr>
          <a:xfrm>
            <a:off x="7659689" y="3932239"/>
            <a:ext cx="2185987" cy="1323975"/>
          </a:xfrm>
          <a:prstGeom prst="rect">
            <a:avLst/>
          </a:prstGeom>
        </p:spPr>
        <p:txBody>
          <a:bodyPr>
            <a:spAutoFit/>
          </a:bodyPr>
          <a:lstStyle/>
          <a:p>
            <a:pPr>
              <a:defRPr/>
            </a:pPr>
            <a:r>
              <a:rPr lang="en-GB" altLang="en-US" sz="1600" dirty="0"/>
              <a:t>Sound moves the air from the source of the vibration into our ears. If we are listening, we will hear the sound.</a:t>
            </a:r>
          </a:p>
        </p:txBody>
      </p:sp>
      <p:sp>
        <p:nvSpPr>
          <p:cNvPr id="6" name="Oval 5"/>
          <p:cNvSpPr/>
          <p:nvPr/>
        </p:nvSpPr>
        <p:spPr>
          <a:xfrm>
            <a:off x="4991101" y="3705226"/>
            <a:ext cx="112713" cy="112713"/>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Oval 14"/>
          <p:cNvSpPr/>
          <p:nvPr/>
        </p:nvSpPr>
        <p:spPr>
          <a:xfrm>
            <a:off x="4838700" y="3817938"/>
            <a:ext cx="107950" cy="10795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p:cNvSpPr/>
          <p:nvPr/>
        </p:nvSpPr>
        <p:spPr>
          <a:xfrm>
            <a:off x="7205663" y="3811588"/>
            <a:ext cx="112712" cy="1143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p:cNvSpPr/>
          <p:nvPr/>
        </p:nvSpPr>
        <p:spPr>
          <a:xfrm>
            <a:off x="7058026" y="3708401"/>
            <a:ext cx="106363" cy="106363"/>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73" name="Talking Partn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567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1981201" y="287339"/>
            <a:ext cx="8220075" cy="1597025"/>
          </a:xfrm>
        </p:spPr>
        <p:txBody>
          <a:bodyPr/>
          <a:lstStyle/>
          <a:p>
            <a:pPr eaLnBrk="1" hangingPunct="1"/>
            <a:r>
              <a:rPr lang="en-GB" altLang="en-US" smtClean="0"/>
              <a:t>How Does Sound Travel?</a:t>
            </a:r>
          </a:p>
        </p:txBody>
      </p:sp>
      <p:sp>
        <p:nvSpPr>
          <p:cNvPr id="2" name="Rectangle 1"/>
          <p:cNvSpPr/>
          <p:nvPr/>
        </p:nvSpPr>
        <p:spPr>
          <a:xfrm>
            <a:off x="2397125" y="1524001"/>
            <a:ext cx="7399338" cy="4524375"/>
          </a:xfrm>
          <a:prstGeom prst="rect">
            <a:avLst/>
          </a:prstGeom>
        </p:spPr>
        <p:txBody>
          <a:bodyPr>
            <a:spAutoFit/>
          </a:bodyPr>
          <a:lstStyle/>
          <a:p>
            <a:pPr eaLnBrk="1" hangingPunct="1">
              <a:buFont typeface="Arial" panose="020B0604020202020204" pitchFamily="34" charset="0"/>
              <a:buNone/>
              <a:defRPr/>
            </a:pPr>
            <a:r>
              <a:rPr lang="en-GB" altLang="en-US" sz="1600" dirty="0"/>
              <a:t>Sound can travel through solids, liquids and gases.</a:t>
            </a:r>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r>
              <a:rPr lang="en-GB" altLang="en-US" sz="1600" dirty="0"/>
              <a:t>Sound travels as a wave, vibrating the particles in the medium it is travelling in.</a:t>
            </a:r>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endParaRPr lang="en-GB" altLang="en-US" sz="1600" dirty="0"/>
          </a:p>
          <a:p>
            <a:pPr eaLnBrk="1" hangingPunct="1">
              <a:buFont typeface="Arial" panose="020B0604020202020204" pitchFamily="34" charset="0"/>
              <a:buNone/>
              <a:defRPr/>
            </a:pPr>
            <a:r>
              <a:rPr lang="en-GB" altLang="en-US" sz="1600" dirty="0"/>
              <a:t>So in our example, when you hit the drum, the drum skin vibrated. This made the air particles closest to the drum start to vibrate as well. The vibrations then passed to the next air particle, then the next, then the next. This carried on until the air particles closest to your ear vibrated, passing the vibrations into your ear. </a:t>
            </a:r>
          </a:p>
        </p:txBody>
      </p:sp>
      <p:pic>
        <p:nvPicPr>
          <p:cNvPr id="184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2625726"/>
            <a:ext cx="38814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9325" y="2625726"/>
            <a:ext cx="38814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303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1981201" y="287339"/>
            <a:ext cx="8220075" cy="1597025"/>
          </a:xfrm>
        </p:spPr>
        <p:txBody>
          <a:bodyPr/>
          <a:lstStyle/>
          <a:p>
            <a:pPr eaLnBrk="1" hangingPunct="1"/>
            <a:r>
              <a:rPr lang="en-GB" altLang="en-US" smtClean="0"/>
              <a:t>Hearing Sounds</a:t>
            </a:r>
          </a:p>
        </p:txBody>
      </p:sp>
      <p:sp>
        <p:nvSpPr>
          <p:cNvPr id="2" name="Rectangle 1"/>
          <p:cNvSpPr/>
          <p:nvPr/>
        </p:nvSpPr>
        <p:spPr>
          <a:xfrm>
            <a:off x="2397125" y="1524000"/>
            <a:ext cx="7399338" cy="1570038"/>
          </a:xfrm>
          <a:prstGeom prst="rect">
            <a:avLst/>
          </a:prstGeom>
        </p:spPr>
        <p:txBody>
          <a:bodyPr>
            <a:spAutoFit/>
          </a:bodyPr>
          <a:lstStyle/>
          <a:p>
            <a:pPr eaLnBrk="1" hangingPunct="1">
              <a:buFont typeface="Arial" panose="020B0604020202020204" pitchFamily="34" charset="0"/>
              <a:buNone/>
              <a:defRPr/>
            </a:pPr>
            <a:r>
              <a:rPr lang="en-GB" altLang="en-US" sz="1600" dirty="0"/>
              <a:t>Once in your ear, the vibrations travel into the ear canal until they reach the eardrum. The eardrum passes the vibrations through the middle ear bones (the hammer, the anvil and the stirrup) into the inner ear. The inner ear is shaped like a snail and is called the cochlea. Inside the cochlea, there are thousands of tiny hair cells. Hair cells change the vibrations into electrical signals that are sent to the brain through the hearing nerve. The brain tells you that you are hearing a sound and what that sound is.</a:t>
            </a:r>
          </a:p>
        </p:txBody>
      </p:sp>
      <p:pic>
        <p:nvPicPr>
          <p:cNvPr id="1946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173413"/>
            <a:ext cx="365760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770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a:t>
            </a:r>
            <a:endParaRPr lang="en-US" dirty="0"/>
          </a:p>
        </p:txBody>
      </p:sp>
      <p:sp>
        <p:nvSpPr>
          <p:cNvPr id="3" name="Content Placeholder 2"/>
          <p:cNvSpPr>
            <a:spLocks noGrp="1"/>
          </p:cNvSpPr>
          <p:nvPr>
            <p:ph idx="1"/>
          </p:nvPr>
        </p:nvSpPr>
        <p:spPr/>
        <p:txBody>
          <a:bodyPr/>
          <a:lstStyle/>
          <a:p>
            <a:r>
              <a:rPr lang="en-GB" dirty="0" smtClean="0"/>
              <a:t>Explain how sound travels from its source to the ear.</a:t>
            </a:r>
          </a:p>
          <a:p>
            <a:r>
              <a:rPr lang="en-GB" dirty="0" smtClean="0"/>
              <a:t>Using scientific language, describe the difference between loud and quiet sounds</a:t>
            </a:r>
          </a:p>
          <a:p>
            <a:endParaRPr lang="en-GB" dirty="0" smtClean="0"/>
          </a:p>
          <a:p>
            <a:r>
              <a:rPr lang="en-GB" dirty="0" smtClean="0"/>
              <a:t>You can choose how to do this. It could be a written explanation, a labelled diagram, an informative leaflet or even poster.</a:t>
            </a:r>
          </a:p>
          <a:p>
            <a:r>
              <a:rPr lang="en-GB" dirty="0" smtClean="0"/>
              <a:t>Use all the information to help you.</a:t>
            </a:r>
            <a:endParaRPr lang="en-US" dirty="0"/>
          </a:p>
        </p:txBody>
      </p:sp>
    </p:spTree>
    <p:extLst>
      <p:ext uri="{BB962C8B-B14F-4D97-AF65-F5344CB8AC3E}">
        <p14:creationId xmlns:p14="http://schemas.microsoft.com/office/powerpoint/2010/main" val="2256932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on Sound</a:t>
            </a:r>
            <a:endParaRPr lang="en-US" dirty="0"/>
          </a:p>
        </p:txBody>
      </p:sp>
      <p:sp>
        <p:nvSpPr>
          <p:cNvPr id="3" name="Content Placeholder 2"/>
          <p:cNvSpPr>
            <a:spLocks noGrp="1"/>
          </p:cNvSpPr>
          <p:nvPr>
            <p:ph idx="1"/>
          </p:nvPr>
        </p:nvSpPr>
        <p:spPr/>
        <p:txBody>
          <a:bodyPr>
            <a:normAutofit/>
          </a:bodyPr>
          <a:lstStyle/>
          <a:p>
            <a:r>
              <a:rPr lang="en-GB" dirty="0" smtClean="0"/>
              <a:t>Last week we looked at  </a:t>
            </a:r>
            <a:r>
              <a:rPr lang="en-GB" dirty="0" smtClean="0">
                <a:solidFill>
                  <a:srgbClr val="FF0000"/>
                </a:solidFill>
              </a:rPr>
              <a:t>pitch and frequency </a:t>
            </a:r>
            <a:r>
              <a:rPr lang="en-GB" dirty="0" smtClean="0"/>
              <a:t>of sound. </a:t>
            </a:r>
          </a:p>
          <a:p>
            <a:endParaRPr lang="en-GB" dirty="0"/>
          </a:p>
          <a:p>
            <a:r>
              <a:rPr lang="en-GB" dirty="0" smtClean="0"/>
              <a:t>If you have missed any of the lesson`s on Sound, or wish to recap, then it may be a good idea to watch these clips below</a:t>
            </a:r>
          </a:p>
          <a:p>
            <a:endParaRPr lang="en-GB" dirty="0"/>
          </a:p>
          <a:p>
            <a:r>
              <a:rPr lang="en-US" dirty="0">
                <a:hlinkClick r:id="rId2"/>
              </a:rPr>
              <a:t>https://www.bbc.co.uk/bitesize/topics/zgffr82/articles/z3j3jty</a:t>
            </a:r>
            <a:endParaRPr lang="en-US" dirty="0"/>
          </a:p>
          <a:p>
            <a:endParaRPr lang="en-GB" dirty="0" smtClean="0"/>
          </a:p>
          <a:p>
            <a:r>
              <a:rPr lang="en-GB" dirty="0">
                <a:hlinkClick r:id="rId3"/>
              </a:rPr>
              <a:t>https://classroom.thenational.academy/lessons/what-are-pitch-and-frequency-6gr64t?step=2&amp;activity=video</a:t>
            </a:r>
            <a:endParaRPr lang="en-GB" dirty="0"/>
          </a:p>
          <a:p>
            <a:endParaRPr lang="en-GB" dirty="0" smtClean="0"/>
          </a:p>
          <a:p>
            <a:endParaRPr lang="en-GB" dirty="0"/>
          </a:p>
          <a:p>
            <a:endParaRPr lang="en-US" dirty="0"/>
          </a:p>
        </p:txBody>
      </p:sp>
    </p:spTree>
    <p:extLst>
      <p:ext uri="{BB962C8B-B14F-4D97-AF65-F5344CB8AC3E}">
        <p14:creationId xmlns:p14="http://schemas.microsoft.com/office/powerpoint/2010/main" val="3377658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LC: Can I explain how </a:t>
            </a:r>
            <a:r>
              <a:rPr lang="en-GB" dirty="0" smtClean="0"/>
              <a:t>different sounds travel </a:t>
            </a:r>
            <a:r>
              <a:rPr lang="en-GB" dirty="0" smtClean="0"/>
              <a:t>to our </a:t>
            </a:r>
            <a:r>
              <a:rPr lang="en-GB" dirty="0" smtClean="0"/>
              <a:t>ears?</a:t>
            </a:r>
            <a:endParaRPr lang="en-US" dirty="0"/>
          </a:p>
        </p:txBody>
      </p:sp>
      <p:sp>
        <p:nvSpPr>
          <p:cNvPr id="3" name="Content Placeholder 2"/>
          <p:cNvSpPr>
            <a:spLocks noGrp="1"/>
          </p:cNvSpPr>
          <p:nvPr>
            <p:ph idx="1"/>
          </p:nvPr>
        </p:nvSpPr>
        <p:spPr/>
        <p:txBody>
          <a:bodyPr>
            <a:normAutofit/>
          </a:bodyPr>
          <a:lstStyle/>
          <a:p>
            <a:endParaRPr lang="en-GB" dirty="0" smtClean="0"/>
          </a:p>
          <a:p>
            <a:r>
              <a:rPr lang="en-GB" dirty="0" smtClean="0"/>
              <a:t>To start with we are going to watch some video clips below</a:t>
            </a:r>
          </a:p>
          <a:p>
            <a:r>
              <a:rPr lang="en-GB" dirty="0">
                <a:hlinkClick r:id="rId2"/>
              </a:rPr>
              <a:t>https://</a:t>
            </a:r>
            <a:r>
              <a:rPr lang="en-GB" dirty="0" smtClean="0">
                <a:hlinkClick r:id="rId2"/>
              </a:rPr>
              <a:t>www.bbc.co.uk/bitesize/topics/zgffr82/articles/zqtdpbk</a:t>
            </a:r>
            <a:endParaRPr lang="en-GB" dirty="0" smtClean="0"/>
          </a:p>
          <a:p>
            <a:endParaRPr lang="en-GB" dirty="0"/>
          </a:p>
          <a:p>
            <a:endParaRPr lang="en-GB" dirty="0" smtClean="0"/>
          </a:p>
          <a:p>
            <a:r>
              <a:rPr lang="en-GB" dirty="0" smtClean="0"/>
              <a:t>Then choose some, or all, of these shorter clips below for </a:t>
            </a:r>
            <a:r>
              <a:rPr lang="en-GB" dirty="0"/>
              <a:t>more information </a:t>
            </a:r>
            <a:r>
              <a:rPr lang="en-GB" dirty="0">
                <a:hlinkClick r:id="rId3"/>
              </a:rPr>
              <a:t>https://</a:t>
            </a:r>
            <a:r>
              <a:rPr lang="en-GB" dirty="0" smtClean="0">
                <a:hlinkClick r:id="rId3"/>
              </a:rPr>
              <a:t>www.bbc.co.uk/bitesize/topics/zgffr82/resources/1</a:t>
            </a:r>
            <a:endParaRPr lang="en-GB" dirty="0" smtClean="0"/>
          </a:p>
          <a:p>
            <a:endParaRPr lang="en-US" dirty="0"/>
          </a:p>
        </p:txBody>
      </p:sp>
    </p:spTree>
    <p:extLst>
      <p:ext uri="{BB962C8B-B14F-4D97-AF65-F5344CB8AC3E}">
        <p14:creationId xmlns:p14="http://schemas.microsoft.com/office/powerpoint/2010/main" val="398615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4475" y="1020049"/>
            <a:ext cx="8248650" cy="5191125"/>
          </a:xfrm>
          <a:prstGeom prst="rect">
            <a:avLst/>
          </a:prstGeom>
        </p:spPr>
      </p:pic>
    </p:spTree>
    <p:extLst>
      <p:ext uri="{BB962C8B-B14F-4D97-AF65-F5344CB8AC3E}">
        <p14:creationId xmlns:p14="http://schemas.microsoft.com/office/powerpoint/2010/main" val="4170450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6450" y="819150"/>
            <a:ext cx="8039100" cy="5219700"/>
          </a:xfrm>
          <a:prstGeom prst="rect">
            <a:avLst/>
          </a:prstGeom>
        </p:spPr>
      </p:pic>
    </p:spTree>
    <p:extLst>
      <p:ext uri="{BB962C8B-B14F-4D97-AF65-F5344CB8AC3E}">
        <p14:creationId xmlns:p14="http://schemas.microsoft.com/office/powerpoint/2010/main" val="2898590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7387" y="785812"/>
            <a:ext cx="8277225" cy="5286375"/>
          </a:xfrm>
          <a:prstGeom prst="rect">
            <a:avLst/>
          </a:prstGeom>
        </p:spPr>
      </p:pic>
    </p:spTree>
    <p:extLst>
      <p:ext uri="{BB962C8B-B14F-4D97-AF65-F5344CB8AC3E}">
        <p14:creationId xmlns:p14="http://schemas.microsoft.com/office/powerpoint/2010/main" val="2731375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0739" y="1527176"/>
            <a:ext cx="5602287"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7"/>
          <p:cNvSpPr>
            <a:spLocks noGrp="1"/>
          </p:cNvSpPr>
          <p:nvPr>
            <p:ph type="title"/>
          </p:nvPr>
        </p:nvSpPr>
        <p:spPr>
          <a:xfrm>
            <a:off x="2152650" y="512763"/>
            <a:ext cx="7886700" cy="1325562"/>
          </a:xfrm>
        </p:spPr>
        <p:txBody>
          <a:bodyPr vert="horz" lIns="0" tIns="0" rIns="0" bIns="0" rtlCol="0" anchor="ctr">
            <a:normAutofit/>
          </a:bodyPr>
          <a:lstStyle/>
          <a:p>
            <a:pPr eaLnBrk="1" hangingPunct="1"/>
            <a:r>
              <a:rPr lang="en-GB" altLang="en-US" smtClean="0">
                <a:solidFill>
                  <a:schemeClr val="tx1"/>
                </a:solidFill>
                <a:latin typeface="HVD Bodedo" pitchFamily="2" charset="0"/>
              </a:rPr>
              <a:t>Hearing Sounds</a:t>
            </a:r>
          </a:p>
        </p:txBody>
      </p:sp>
      <p:pic>
        <p:nvPicPr>
          <p:cNvPr id="9220" name="Twinkl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2314" y="56943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924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2027239" y="2930526"/>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2027239" y="512764"/>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0244" name="Title 1"/>
          <p:cNvSpPr txBox="1">
            <a:spLocks/>
          </p:cNvSpPr>
          <p:nvPr/>
        </p:nvSpPr>
        <p:spPr bwMode="auto">
          <a:xfrm>
            <a:off x="2152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a:solidFill>
                  <a:schemeClr val="tx1"/>
                </a:solidFill>
                <a:latin typeface="Sassoon Infant Md" pitchFamily="50" charset="0"/>
              </a:rPr>
              <a:t>Success Criteria</a:t>
            </a:r>
          </a:p>
        </p:txBody>
      </p:sp>
      <p:sp>
        <p:nvSpPr>
          <p:cNvPr id="10245" name="Title 1"/>
          <p:cNvSpPr txBox="1">
            <a:spLocks/>
          </p:cNvSpPr>
          <p:nvPr/>
        </p:nvSpPr>
        <p:spPr bwMode="auto">
          <a:xfrm>
            <a:off x="2152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a:solidFill>
                  <a:schemeClr val="tx1"/>
                </a:solidFill>
                <a:latin typeface="Sassoon Infant Md" pitchFamily="50" charset="0"/>
              </a:rPr>
              <a:t>Aim</a:t>
            </a:r>
          </a:p>
        </p:txBody>
      </p:sp>
      <p:sp>
        <p:nvSpPr>
          <p:cNvPr id="16" name="Content Placeholder 15"/>
          <p:cNvSpPr>
            <a:spLocks noGrp="1"/>
          </p:cNvSpPr>
          <p:nvPr>
            <p:ph idx="1"/>
          </p:nvPr>
        </p:nvSpPr>
        <p:spPr>
          <a:xfrm>
            <a:off x="2152650" y="1127125"/>
            <a:ext cx="7886700" cy="1409700"/>
          </a:xfrm>
        </p:spPr>
        <p:txBody>
          <a:bodyPr rtlCol="0">
            <a:normAutofit/>
          </a:bodyPr>
          <a:lstStyle/>
          <a:p>
            <a:pPr eaLnBrk="1" hangingPunct="1">
              <a:defRPr/>
            </a:pPr>
            <a:r>
              <a:rPr lang="en-US" altLang="zh-CN" dirty="0">
                <a:latin typeface="+mn-lt"/>
              </a:rPr>
              <a:t>I can explain how different sounds travel.</a:t>
            </a:r>
            <a:endParaRPr lang="en-US" altLang="zh-CN" dirty="0">
              <a:latin typeface="+mn-lt"/>
              <a:ea typeface="SimSun" panose="02010600030101010101" pitchFamily="2" charset="-122"/>
            </a:endParaRPr>
          </a:p>
        </p:txBody>
      </p:sp>
      <p:sp>
        <p:nvSpPr>
          <p:cNvPr id="20" name="Content Placeholder 15"/>
          <p:cNvSpPr txBox="1">
            <a:spLocks/>
          </p:cNvSpPr>
          <p:nvPr/>
        </p:nvSpPr>
        <p:spPr>
          <a:xfrm>
            <a:off x="2152650" y="3467100"/>
            <a:ext cx="7886700" cy="1409700"/>
          </a:xfrm>
          <a:prstGeom prst="rect">
            <a:avLst/>
          </a:prstGeom>
          <a:noFill/>
          <a:ln w="25400">
            <a:noFill/>
          </a:ln>
        </p:spPr>
        <p:txBody>
          <a:bodyPr lIns="180000" tIns="252000" rIns="252000" bIns="18000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dirty="0">
                <a:latin typeface="+mn-lt"/>
              </a:rPr>
              <a:t>I can describe how vibrations make sounds.</a:t>
            </a:r>
            <a:endParaRPr lang="en-GB" altLang="en-US" dirty="0">
              <a:latin typeface="+mn-lt"/>
            </a:endParaRPr>
          </a:p>
          <a:p>
            <a:pPr>
              <a:defRPr/>
            </a:pPr>
            <a:r>
              <a:rPr lang="en-US" altLang="en-US" dirty="0">
                <a:latin typeface="+mn-lt"/>
              </a:rPr>
              <a:t>I can explain how vibrations change when a sound gets louder.</a:t>
            </a:r>
          </a:p>
          <a:p>
            <a:pPr>
              <a:defRPr/>
            </a:pPr>
            <a:r>
              <a:rPr lang="en-US" altLang="en-US" dirty="0">
                <a:latin typeface="+mn-lt"/>
              </a:rPr>
              <a:t>I can explain how loud and quiet sounds travel to our ears.</a:t>
            </a:r>
          </a:p>
        </p:txBody>
      </p:sp>
    </p:spTree>
    <p:extLst>
      <p:ext uri="{BB962C8B-B14F-4D97-AF65-F5344CB8AC3E}">
        <p14:creationId xmlns:p14="http://schemas.microsoft.com/office/powerpoint/2010/main" val="1645527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1981201" y="287339"/>
            <a:ext cx="8220075" cy="1597025"/>
          </a:xfrm>
        </p:spPr>
        <p:txBody>
          <a:bodyPr/>
          <a:lstStyle/>
          <a:p>
            <a:pPr eaLnBrk="1" hangingPunct="1"/>
            <a:r>
              <a:rPr lang="en-GB" altLang="en-US" smtClean="0"/>
              <a:t>Vibrations</a:t>
            </a:r>
          </a:p>
        </p:txBody>
      </p:sp>
      <p:sp>
        <p:nvSpPr>
          <p:cNvPr id="13316" name="Rectangle 10"/>
          <p:cNvSpPr>
            <a:spLocks noChangeArrowheads="1"/>
          </p:cNvSpPr>
          <p:nvPr/>
        </p:nvSpPr>
        <p:spPr bwMode="auto">
          <a:xfrm>
            <a:off x="2279650" y="1506539"/>
            <a:ext cx="7632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buFont typeface="Arial" panose="020B0604020202020204" pitchFamily="34" charset="0"/>
              <a:buNone/>
              <a:defRPr/>
            </a:pPr>
            <a:r>
              <a:rPr lang="en-GB" altLang="en-US" sz="1600" dirty="0">
                <a:latin typeface="+mn-lt"/>
              </a:rPr>
              <a:t>Sounds are made when something vibrates.</a:t>
            </a:r>
          </a:p>
          <a:p>
            <a:pPr algn="ctr" eaLnBrk="1" hangingPunct="1">
              <a:buFont typeface="Arial" panose="020B0604020202020204" pitchFamily="34" charset="0"/>
              <a:buNone/>
              <a:defRPr/>
            </a:pPr>
            <a:endParaRPr lang="en-GB" altLang="en-US" sz="1050" dirty="0">
              <a:latin typeface="+mn-lt"/>
            </a:endParaRPr>
          </a:p>
          <a:p>
            <a:pPr algn="ctr" eaLnBrk="1" hangingPunct="1">
              <a:buFont typeface="Arial" panose="020B0604020202020204" pitchFamily="34" charset="0"/>
              <a:buNone/>
              <a:defRPr/>
            </a:pPr>
            <a:r>
              <a:rPr lang="en-GB" altLang="en-US" sz="1600" dirty="0">
                <a:latin typeface="+mn-lt"/>
              </a:rPr>
              <a:t>Talk to your partner about what is vibrating in each of these pictures to make a sound.</a:t>
            </a:r>
          </a:p>
        </p:txBody>
      </p:sp>
      <p:pic>
        <p:nvPicPr>
          <p:cNvPr id="11268" name="Talking Partne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7164" y="465138"/>
            <a:ext cx="8651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9" name="Group 29"/>
          <p:cNvGrpSpPr>
            <a:grpSpLocks/>
          </p:cNvGrpSpPr>
          <p:nvPr/>
        </p:nvGrpSpPr>
        <p:grpSpPr bwMode="auto">
          <a:xfrm>
            <a:off x="5092701" y="3954464"/>
            <a:ext cx="1362075" cy="1919287"/>
            <a:chOff x="6281018" y="2169849"/>
            <a:chExt cx="1640343" cy="2314467"/>
          </a:xfrm>
        </p:grpSpPr>
        <p:pic>
          <p:nvPicPr>
            <p:cNvPr id="112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885342">
              <a:off x="6073883" y="2636838"/>
              <a:ext cx="2314467" cy="138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5"/>
            <p:cNvPicPr>
              <a:picLocks noChangeAspect="1"/>
            </p:cNvPicPr>
            <p:nvPr/>
          </p:nvPicPr>
          <p:blipFill>
            <a:blip r:embed="rId4" cstate="print">
              <a:extLst>
                <a:ext uri="{28A0092B-C50C-407E-A947-70E740481C1C}">
                  <a14:useLocalDpi xmlns:a14="http://schemas.microsoft.com/office/drawing/2010/main" val="0"/>
                </a:ext>
              </a:extLst>
            </a:blip>
            <a:srcRect r="64680" b="30219"/>
            <a:stretch>
              <a:fillRect/>
            </a:stretch>
          </p:blipFill>
          <p:spPr bwMode="auto">
            <a:xfrm>
              <a:off x="6705292" y="2318252"/>
              <a:ext cx="282500" cy="38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9"/>
            <p:cNvPicPr>
              <a:picLocks noChangeAspect="1"/>
            </p:cNvPicPr>
            <p:nvPr/>
          </p:nvPicPr>
          <p:blipFill>
            <a:blip r:embed="rId5">
              <a:extLst>
                <a:ext uri="{28A0092B-C50C-407E-A947-70E740481C1C}">
                  <a14:useLocalDpi xmlns:a14="http://schemas.microsoft.com/office/drawing/2010/main" val="0"/>
                </a:ext>
              </a:extLst>
            </a:blip>
            <a:srcRect l="34322" t="-3070" r="44820" b="40903"/>
            <a:stretch>
              <a:fillRect/>
            </a:stretch>
          </p:blipFill>
          <p:spPr bwMode="auto">
            <a:xfrm>
              <a:off x="7391515" y="2502922"/>
              <a:ext cx="208043" cy="42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11"/>
            <p:cNvPicPr>
              <a:picLocks noChangeAspect="1"/>
            </p:cNvPicPr>
            <p:nvPr/>
          </p:nvPicPr>
          <p:blipFill>
            <a:blip r:embed="rId6">
              <a:extLst>
                <a:ext uri="{28A0092B-C50C-407E-A947-70E740481C1C}">
                  <a14:useLocalDpi xmlns:a14="http://schemas.microsoft.com/office/drawing/2010/main" val="0"/>
                </a:ext>
              </a:extLst>
            </a:blip>
            <a:srcRect l="74512" t="7924" r="-3326" b="-4309"/>
            <a:stretch>
              <a:fillRect/>
            </a:stretch>
          </p:blipFill>
          <p:spPr bwMode="auto">
            <a:xfrm>
              <a:off x="6281018" y="2994439"/>
              <a:ext cx="206782" cy="4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2" name="Group 12"/>
            <p:cNvGrpSpPr>
              <a:grpSpLocks/>
            </p:cNvGrpSpPr>
            <p:nvPr/>
          </p:nvGrpSpPr>
          <p:grpSpPr bwMode="auto">
            <a:xfrm>
              <a:off x="7525484" y="3314024"/>
              <a:ext cx="241065" cy="506121"/>
              <a:chOff x="2806935" y="4522572"/>
              <a:chExt cx="241065" cy="506121"/>
            </a:xfrm>
          </p:grpSpPr>
          <p:pic>
            <p:nvPicPr>
              <p:cNvPr id="11293" name="Picture 10"/>
              <p:cNvPicPr>
                <a:picLocks noChangeAspect="1"/>
              </p:cNvPicPr>
              <p:nvPr/>
            </p:nvPicPr>
            <p:blipFill>
              <a:blip r:embed="rId7" cstate="print">
                <a:extLst>
                  <a:ext uri="{28A0092B-C50C-407E-A947-70E740481C1C}">
                    <a14:useLocalDpi xmlns:a14="http://schemas.microsoft.com/office/drawing/2010/main" val="0"/>
                  </a:ext>
                </a:extLst>
              </a:blip>
              <a:srcRect l="54662" t="-1842" r="29352" b="39674"/>
              <a:stretch>
                <a:fillRect/>
              </a:stretch>
            </p:blipFill>
            <p:spPr bwMode="auto">
              <a:xfrm>
                <a:off x="2859450" y="4522572"/>
                <a:ext cx="188550" cy="50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807065" y="4645706"/>
                <a:ext cx="103238" cy="206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nvGrpSpPr>
          <p:cNvPr id="11270" name="Group 28"/>
          <p:cNvGrpSpPr>
            <a:grpSpLocks/>
          </p:cNvGrpSpPr>
          <p:nvPr/>
        </p:nvGrpSpPr>
        <p:grpSpPr bwMode="auto">
          <a:xfrm>
            <a:off x="8958263" y="3938589"/>
            <a:ext cx="1300162" cy="1838325"/>
            <a:chOff x="7040736" y="3755098"/>
            <a:chExt cx="1300103" cy="1838600"/>
          </a:xfrm>
        </p:grpSpPr>
        <p:pic>
          <p:nvPicPr>
            <p:cNvPr id="11281" name="Picture 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407969">
              <a:off x="6771488" y="4024346"/>
              <a:ext cx="1838600" cy="13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3"/>
            <p:cNvPicPr>
              <a:picLocks noChangeAspect="1"/>
            </p:cNvPicPr>
            <p:nvPr/>
          </p:nvPicPr>
          <p:blipFill>
            <a:blip r:embed="rId9">
              <a:extLst>
                <a:ext uri="{28A0092B-C50C-407E-A947-70E740481C1C}">
                  <a14:useLocalDpi xmlns:a14="http://schemas.microsoft.com/office/drawing/2010/main" val="0"/>
                </a:ext>
              </a:extLst>
            </a:blip>
            <a:srcRect r="64680" b="30219"/>
            <a:stretch>
              <a:fillRect/>
            </a:stretch>
          </p:blipFill>
          <p:spPr bwMode="auto">
            <a:xfrm>
              <a:off x="7372591" y="4753551"/>
              <a:ext cx="223180" cy="30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4"/>
            <p:cNvPicPr>
              <a:picLocks noChangeAspect="1"/>
            </p:cNvPicPr>
            <p:nvPr/>
          </p:nvPicPr>
          <p:blipFill>
            <a:blip r:embed="rId10">
              <a:extLst>
                <a:ext uri="{28A0092B-C50C-407E-A947-70E740481C1C}">
                  <a14:useLocalDpi xmlns:a14="http://schemas.microsoft.com/office/drawing/2010/main" val="0"/>
                </a:ext>
              </a:extLst>
            </a:blip>
            <a:srcRect l="34322" t="-3070" r="44820" b="40903"/>
            <a:stretch>
              <a:fillRect/>
            </a:stretch>
          </p:blipFill>
          <p:spPr bwMode="auto">
            <a:xfrm>
              <a:off x="7239890" y="3989865"/>
              <a:ext cx="164358" cy="33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16"/>
            <p:cNvPicPr>
              <a:picLocks noChangeAspect="1"/>
            </p:cNvPicPr>
            <p:nvPr/>
          </p:nvPicPr>
          <p:blipFill>
            <a:blip r:embed="rId11" cstate="print">
              <a:extLst>
                <a:ext uri="{28A0092B-C50C-407E-A947-70E740481C1C}">
                  <a14:useLocalDpi xmlns:a14="http://schemas.microsoft.com/office/drawing/2010/main" val="0"/>
                </a:ext>
              </a:extLst>
            </a:blip>
            <a:srcRect l="74512" t="7924" r="-3326" b="-4309"/>
            <a:stretch>
              <a:fillRect/>
            </a:stretch>
          </p:blipFill>
          <p:spPr bwMode="auto">
            <a:xfrm>
              <a:off x="7962657" y="5092234"/>
              <a:ext cx="163362" cy="37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5" name="Group 8"/>
            <p:cNvGrpSpPr>
              <a:grpSpLocks/>
            </p:cNvGrpSpPr>
            <p:nvPr/>
          </p:nvGrpSpPr>
          <p:grpSpPr bwMode="auto">
            <a:xfrm>
              <a:off x="7757737" y="4048390"/>
              <a:ext cx="190048" cy="399845"/>
              <a:chOff x="4570213" y="5131442"/>
              <a:chExt cx="240561" cy="506121"/>
            </a:xfrm>
          </p:grpSpPr>
          <p:pic>
            <p:nvPicPr>
              <p:cNvPr id="11286" name="Picture 15"/>
              <p:cNvPicPr>
                <a:picLocks noChangeAspect="1"/>
              </p:cNvPicPr>
              <p:nvPr/>
            </p:nvPicPr>
            <p:blipFill>
              <a:blip r:embed="rId12" cstate="print">
                <a:extLst>
                  <a:ext uri="{28A0092B-C50C-407E-A947-70E740481C1C}">
                    <a14:useLocalDpi xmlns:a14="http://schemas.microsoft.com/office/drawing/2010/main" val="0"/>
                  </a:ext>
                </a:extLst>
              </a:blip>
              <a:srcRect l="54662" t="-1842" r="29352" b="39674"/>
              <a:stretch>
                <a:fillRect/>
              </a:stretch>
            </p:blipFill>
            <p:spPr bwMode="auto">
              <a:xfrm>
                <a:off x="4622224" y="5131442"/>
                <a:ext cx="188550" cy="50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0866" y="5248563"/>
                <a:ext cx="102476" cy="207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nvGrpSpPr>
          <p:cNvPr id="11271" name="Group 26"/>
          <p:cNvGrpSpPr>
            <a:grpSpLocks/>
          </p:cNvGrpSpPr>
          <p:nvPr/>
        </p:nvGrpSpPr>
        <p:grpSpPr bwMode="auto">
          <a:xfrm>
            <a:off x="6696076" y="3838575"/>
            <a:ext cx="2066925" cy="2038350"/>
            <a:chOff x="3570634" y="3471283"/>
            <a:chExt cx="2484032" cy="2450209"/>
          </a:xfrm>
        </p:grpSpPr>
        <p:pic>
          <p:nvPicPr>
            <p:cNvPr id="11274" name="Picture 3"/>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0634" y="4164995"/>
              <a:ext cx="2484032" cy="175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8"/>
            <p:cNvPicPr>
              <a:picLocks noChangeAspect="1"/>
            </p:cNvPicPr>
            <p:nvPr/>
          </p:nvPicPr>
          <p:blipFill>
            <a:blip r:embed="rId14" cstate="print">
              <a:extLst>
                <a:ext uri="{28A0092B-C50C-407E-A947-70E740481C1C}">
                  <a14:useLocalDpi xmlns:a14="http://schemas.microsoft.com/office/drawing/2010/main" val="0"/>
                </a:ext>
              </a:extLst>
            </a:blip>
            <a:srcRect r="64680" b="30219"/>
            <a:stretch>
              <a:fillRect/>
            </a:stretch>
          </p:blipFill>
          <p:spPr bwMode="auto">
            <a:xfrm>
              <a:off x="3756825" y="3818883"/>
              <a:ext cx="282500" cy="38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9"/>
            <p:cNvPicPr>
              <a:picLocks noChangeAspect="1"/>
            </p:cNvPicPr>
            <p:nvPr/>
          </p:nvPicPr>
          <p:blipFill>
            <a:blip r:embed="rId15">
              <a:extLst>
                <a:ext uri="{28A0092B-C50C-407E-A947-70E740481C1C}">
                  <a14:useLocalDpi xmlns:a14="http://schemas.microsoft.com/office/drawing/2010/main" val="0"/>
                </a:ext>
              </a:extLst>
            </a:blip>
            <a:srcRect l="34322" t="-3070" r="44820" b="40903"/>
            <a:stretch>
              <a:fillRect/>
            </a:stretch>
          </p:blipFill>
          <p:spPr bwMode="auto">
            <a:xfrm>
              <a:off x="5108012" y="3693108"/>
              <a:ext cx="208043" cy="42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21"/>
            <p:cNvPicPr>
              <a:picLocks noChangeAspect="1"/>
            </p:cNvPicPr>
            <p:nvPr/>
          </p:nvPicPr>
          <p:blipFill>
            <a:blip r:embed="rId16">
              <a:extLst>
                <a:ext uri="{28A0092B-C50C-407E-A947-70E740481C1C}">
                  <a14:useLocalDpi xmlns:a14="http://schemas.microsoft.com/office/drawing/2010/main" val="0"/>
                </a:ext>
              </a:extLst>
            </a:blip>
            <a:srcRect l="74512" t="7924" r="-3326" b="-4309"/>
            <a:stretch>
              <a:fillRect/>
            </a:stretch>
          </p:blipFill>
          <p:spPr bwMode="auto">
            <a:xfrm>
              <a:off x="4508679" y="3471283"/>
              <a:ext cx="206782" cy="4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8" name="Group 7"/>
            <p:cNvGrpSpPr>
              <a:grpSpLocks/>
            </p:cNvGrpSpPr>
            <p:nvPr/>
          </p:nvGrpSpPr>
          <p:grpSpPr bwMode="auto">
            <a:xfrm>
              <a:off x="5622712" y="4334823"/>
              <a:ext cx="240561" cy="506121"/>
              <a:chOff x="6989748" y="3997975"/>
              <a:chExt cx="240561" cy="506121"/>
            </a:xfrm>
          </p:grpSpPr>
          <p:pic>
            <p:nvPicPr>
              <p:cNvPr id="11279" name="Picture 20"/>
              <p:cNvPicPr>
                <a:picLocks noChangeAspect="1"/>
              </p:cNvPicPr>
              <p:nvPr/>
            </p:nvPicPr>
            <p:blipFill>
              <a:blip r:embed="rId7">
                <a:extLst>
                  <a:ext uri="{28A0092B-C50C-407E-A947-70E740481C1C}">
                    <a14:useLocalDpi xmlns:a14="http://schemas.microsoft.com/office/drawing/2010/main" val="0"/>
                  </a:ext>
                </a:extLst>
              </a:blip>
              <a:srcRect l="54662" t="-1842" r="29352" b="39674"/>
              <a:stretch>
                <a:fillRect/>
              </a:stretch>
            </p:blipFill>
            <p:spPr bwMode="auto">
              <a:xfrm>
                <a:off x="7041759" y="3997975"/>
                <a:ext cx="188550" cy="50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6990526" y="4115282"/>
                <a:ext cx="103024" cy="206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pic>
        <p:nvPicPr>
          <p:cNvPr id="11272" name="Picture 2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541589" y="3336925"/>
            <a:ext cx="188277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Callout 30"/>
          <p:cNvSpPr/>
          <p:nvPr/>
        </p:nvSpPr>
        <p:spPr>
          <a:xfrm rot="17390456">
            <a:off x="3116263" y="3017838"/>
            <a:ext cx="749300" cy="69850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34963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725</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SimSun</vt:lpstr>
      <vt:lpstr>Arial</vt:lpstr>
      <vt:lpstr>Calibri</vt:lpstr>
      <vt:lpstr>Calibri Light</vt:lpstr>
      <vt:lpstr>HVD Bodedo</vt:lpstr>
      <vt:lpstr>Sassoon Infant Md</vt:lpstr>
      <vt:lpstr>Sassoon Infant Rg</vt:lpstr>
      <vt:lpstr>Office Theme</vt:lpstr>
      <vt:lpstr>Science 26/01/2021</vt:lpstr>
      <vt:lpstr>Recap on Sound</vt:lpstr>
      <vt:lpstr>LC: Can I explain how different sounds travel to our ears?</vt:lpstr>
      <vt:lpstr>PowerPoint Presentation</vt:lpstr>
      <vt:lpstr>PowerPoint Presentation</vt:lpstr>
      <vt:lpstr>PowerPoint Presentation</vt:lpstr>
      <vt:lpstr>Hearing Sounds</vt:lpstr>
      <vt:lpstr>PowerPoint Presentation</vt:lpstr>
      <vt:lpstr>Vibrations</vt:lpstr>
      <vt:lpstr>Vibrations</vt:lpstr>
      <vt:lpstr>Loud and Quiet</vt:lpstr>
      <vt:lpstr>Your own experiment</vt:lpstr>
      <vt:lpstr>Loud and Quiet</vt:lpstr>
      <vt:lpstr>How Does Sound Travel</vt:lpstr>
      <vt:lpstr>How Does Sound Travel?</vt:lpstr>
      <vt:lpstr>Hearing Sounds</vt:lpstr>
      <vt:lpstr>Your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12/01/2021</dc:title>
  <dc:creator>Ed Tiffany</dc:creator>
  <cp:lastModifiedBy>Ed Tiffany</cp:lastModifiedBy>
  <cp:revision>16</cp:revision>
  <dcterms:created xsi:type="dcterms:W3CDTF">2021-01-11T21:28:50Z</dcterms:created>
  <dcterms:modified xsi:type="dcterms:W3CDTF">2021-01-24T20:08:49Z</dcterms:modified>
</cp:coreProperties>
</file>