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7" r:id="rId6"/>
    <p:sldId id="268" r:id="rId7"/>
    <p:sldId id="26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.milner@worthvalleyprimary.co.uk" TargetMode="External"/><Relationship Id="rId2" Type="http://schemas.openxmlformats.org/officeDocument/2006/relationships/hyperlink" Target="mailto:lara.crawford@worthvalleyprimary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bc.co.uk/iplayer/episode/b09kkt1k/the-highway-ra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.milner@worthvalleyprimary.co.uk" TargetMode="External"/><Relationship Id="rId2" Type="http://schemas.openxmlformats.org/officeDocument/2006/relationships/hyperlink" Target="mailto:lara.crawford@worthvalleyprimary.co.u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040984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Tuesday 26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sz="5400" dirty="0" smtClean="0">
                <a:latin typeface="Letterjoin-Air Plus 8" panose="02000805000000020003" pitchFamily="50" charset="0"/>
              </a:rPr>
              <a:t> January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English tasks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632" y="3509963"/>
            <a:ext cx="3429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you knock  our socks off with your neat writing?</a:t>
            </a:r>
            <a:br>
              <a:rPr lang="en-GB" dirty="0" smtClean="0">
                <a:latin typeface="Letterjoin-Air Plus 8" panose="02000805000000020003" pitchFamily="50" charset="0"/>
              </a:rPr>
            </a:b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05309" cy="4892743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GB" sz="4500" dirty="0" smtClean="0">
                <a:latin typeface="Letterjoin-Air Plus 8" panose="02000805000000020003" pitchFamily="50" charset="0"/>
              </a:rPr>
              <a:t>Now that you have practised your letters on </a:t>
            </a:r>
            <a:r>
              <a:rPr lang="en-GB" sz="4500" dirty="0" err="1" smtClean="0">
                <a:latin typeface="Letterjoin-Air Plus 8" panose="02000805000000020003" pitchFamily="50" charset="0"/>
              </a:rPr>
              <a:t>letterjoin</a:t>
            </a:r>
            <a:r>
              <a:rPr lang="en-GB" sz="4500" dirty="0" smtClean="0">
                <a:latin typeface="Letterjoin-Air Plus 8" panose="02000805000000020003" pitchFamily="50" charset="0"/>
              </a:rPr>
              <a:t> can you practise on a piece of paper? </a:t>
            </a:r>
          </a:p>
          <a:p>
            <a:pPr marL="0" indent="0" algn="ctr">
              <a:buNone/>
            </a:pPr>
            <a:endParaRPr lang="en-GB" sz="4500" dirty="0" smtClean="0">
              <a:latin typeface="Letterjoin-Air Plus 8" panose="02000805000000020003" pitchFamily="50" charset="0"/>
            </a:endParaRPr>
          </a:p>
          <a:p>
            <a:pPr algn="ctr"/>
            <a:r>
              <a:rPr lang="en-GB" sz="4500" dirty="0" smtClean="0">
                <a:latin typeface="Letterjoin-Air Plus 8" panose="02000805000000020003" pitchFamily="50" charset="0"/>
              </a:rPr>
              <a:t>Can you send a picture of your writing to </a:t>
            </a:r>
            <a:r>
              <a:rPr lang="en-GB" sz="4500" dirty="0" smtClean="0">
                <a:latin typeface="Letterjoin-Air Plus 8" panose="02000805000000020003" pitchFamily="50" charset="0"/>
              </a:rPr>
              <a:t>us</a:t>
            </a:r>
            <a:r>
              <a:rPr lang="en-GB" sz="4500" dirty="0" smtClean="0">
                <a:latin typeface="Letterjoin-Air Plus 8" panose="02000805000000020003" pitchFamily="50" charset="0"/>
              </a:rPr>
              <a:t>?</a:t>
            </a:r>
            <a:endParaRPr lang="en-GB" sz="4500" dirty="0" smtClean="0">
              <a:latin typeface="Letterjoin-Air Plus 8" panose="02000805000000020003" pitchFamily="50" charset="0"/>
            </a:endParaRPr>
          </a:p>
          <a:p>
            <a:pPr marL="0" indent="0" algn="ctr">
              <a:buNone/>
            </a:pPr>
            <a:endParaRPr lang="en-GB" sz="4500" dirty="0" smtClean="0">
              <a:latin typeface="Letterjoin-Air Plus 8" panose="02000805000000020003" pitchFamily="50" charset="0"/>
            </a:endParaRPr>
          </a:p>
          <a:p>
            <a:pPr marL="0" lvl="0" indent="0" algn="ctr">
              <a:buNone/>
            </a:pPr>
            <a:r>
              <a:rPr lang="en-US" altLang="en-US" sz="3800" dirty="0" smtClean="0">
                <a:solidFill>
                  <a:srgbClr val="5F5F5F"/>
                </a:solidFill>
                <a:latin typeface="Letter-join Plus 8" panose="02000505000000020003" pitchFamily="50" charset="0"/>
                <a:hlinkClick r:id="rId2"/>
              </a:rPr>
              <a:t>lara.crawford@worthvalleyprimary.co.uk</a:t>
            </a:r>
            <a:endParaRPr lang="en-US" altLang="en-US" sz="3800" dirty="0">
              <a:latin typeface="Letter-join Plus 8" panose="02000505000000020003" pitchFamily="50" charset="0"/>
            </a:endParaRPr>
          </a:p>
          <a:p>
            <a:pPr lvl="0" algn="ctr"/>
            <a:endParaRPr lang="en-US" altLang="en-US" sz="3800" dirty="0">
              <a:latin typeface="Letter-join Plus 8" panose="02000505000000020003" pitchFamily="50" charset="0"/>
            </a:endParaRPr>
          </a:p>
          <a:p>
            <a:pPr marL="0" lvl="0" indent="0" algn="ctr">
              <a:buNone/>
            </a:pPr>
            <a:r>
              <a:rPr lang="en-US" altLang="en-US" sz="3800" dirty="0">
                <a:solidFill>
                  <a:srgbClr val="5F5F5F"/>
                </a:solidFill>
                <a:latin typeface="Letter-join Plus 8" panose="02000505000000020003" pitchFamily="50" charset="0"/>
                <a:hlinkClick r:id="rId3"/>
              </a:rPr>
              <a:t>steph.milner@worthvalleyprimary.co.uk</a:t>
            </a:r>
            <a:endParaRPr lang="en-US" altLang="en-US" sz="3800" dirty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801" y="5313430"/>
            <a:ext cx="1294603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6226"/>
            <a:ext cx="9144000" cy="895350"/>
          </a:xfrm>
        </p:spPr>
        <p:txBody>
          <a:bodyPr>
            <a:normAutofit fontScale="90000"/>
          </a:bodyPr>
          <a:lstStyle/>
          <a:p>
            <a:r>
              <a:rPr lang="en-GB" sz="4800" u="sng" dirty="0" smtClean="0">
                <a:latin typeface="Letterjoin-Air Plus 8" panose="02000805000000020003" pitchFamily="50" charset="0"/>
              </a:rPr>
              <a:t>Reading and Writing Tasks</a:t>
            </a:r>
            <a:endParaRPr lang="en-GB" sz="48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33500"/>
            <a:ext cx="9144000" cy="244792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This week we are reading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The Highway </a:t>
            </a:r>
            <a:r>
              <a:rPr lang="en-GB" dirty="0">
                <a:latin typeface="Letterjoin-Air Plus 8" panose="02000805000000020003" pitchFamily="50" charset="0"/>
              </a:rPr>
              <a:t>R</a:t>
            </a:r>
            <a:r>
              <a:rPr lang="en-GB" dirty="0" smtClean="0">
                <a:latin typeface="Letterjoin-Air Plus 8" panose="02000805000000020003" pitchFamily="50" charset="0"/>
              </a:rPr>
              <a:t>at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by Julia Donaldson.</a:t>
            </a: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watch the film version of this story using the link below?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7006" y="43598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www.bbc.co.uk/iplayer/episode/b09kkt1k/the-highway-rat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2" descr="BBC One - The Highway R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11" y="4821533"/>
            <a:ext cx="2669177" cy="15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1250"/>
            <a:ext cx="10515600" cy="1325563"/>
          </a:xfrm>
        </p:spPr>
        <p:txBody>
          <a:bodyPr/>
          <a:lstStyle/>
          <a:p>
            <a:r>
              <a:rPr lang="en-GB" u="sng" dirty="0" smtClean="0">
                <a:latin typeface="Letterjoin-Air Plus 8" panose="02000805000000020003" pitchFamily="50" charset="0"/>
              </a:rPr>
              <a:t>Writing Task:</a:t>
            </a: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>
                <a:latin typeface="Letterjoin-Air Plus 8" panose="02000805000000020003" pitchFamily="50" charset="0"/>
              </a:rPr>
              <a:t>The animals need our help!</a:t>
            </a:r>
          </a:p>
          <a:p>
            <a:endParaRPr lang="en-GB" b="1" i="1" dirty="0" smtClean="0">
              <a:latin typeface="Letterjoin-Air Plus 8" panose="02000805000000020003" pitchFamily="50" charset="0"/>
            </a:endParaRPr>
          </a:p>
          <a:p>
            <a:r>
              <a:rPr lang="en-GB" b="1" i="1" dirty="0" smtClean="0">
                <a:latin typeface="Letterjoin-Air Plus 8" panose="02000805000000020003" pitchFamily="50" charset="0"/>
              </a:rPr>
              <a:t>We need to catch the Highway Rat. Can you make a wanted poster to help catch him so we can teach him how to share and be kind?</a:t>
            </a:r>
          </a:p>
          <a:p>
            <a:endParaRPr lang="en-GB" b="1" i="1" dirty="0">
              <a:latin typeface="Letterjoin-Air Plus 8" panose="02000805000000020003" pitchFamily="50" charset="0"/>
            </a:endParaRPr>
          </a:p>
          <a:p>
            <a:r>
              <a:rPr lang="en-GB" b="1" i="1" dirty="0" smtClean="0">
                <a:latin typeface="Letterjoin-Air Plus 8" panose="02000805000000020003" pitchFamily="50" charset="0"/>
              </a:rPr>
              <a:t>Remember you need to describe him carefully so that we catch the right person. </a:t>
            </a:r>
            <a:endParaRPr lang="en-GB" b="1" i="1" dirty="0">
              <a:latin typeface="Letterjoin-Air Plus 8" panose="0200080500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919" y="234041"/>
            <a:ext cx="3720996" cy="24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Letterjoin-Air Plus 8" panose="02000805000000020003" pitchFamily="50" charset="0"/>
              </a:rPr>
              <a:t>Writing task:</a:t>
            </a: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Can you use some of 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these adjectives 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in your description?</a:t>
            </a:r>
          </a:p>
          <a:p>
            <a:pPr marL="0" indent="0">
              <a:buNone/>
            </a:pPr>
            <a:endParaRPr lang="en-GB" i="1" dirty="0">
              <a:solidFill>
                <a:srgbClr val="002060"/>
              </a:solidFill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i="1" dirty="0">
              <a:solidFill>
                <a:srgbClr val="002060"/>
              </a:solidFill>
              <a:latin typeface="Letterjoin-Air Plus 8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7322"/>
            <a:ext cx="4318618" cy="583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You might want to set your wanted poster out like this: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536834" cy="498841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375034" y="2145098"/>
            <a:ext cx="5700783" cy="1974056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Letterjoin-Air Plus 8" panose="02000805000000020003" pitchFamily="50" charset="0"/>
              </a:rPr>
              <a:t>A picture of the Highway Rat so people know who they are looking for.</a:t>
            </a:r>
            <a:endParaRPr lang="en-GB" dirty="0">
              <a:solidFill>
                <a:schemeClr val="tx1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263422" y="4323805"/>
            <a:ext cx="5408023" cy="1724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Letterjoin-Air Plus 8" panose="02000805000000020003" pitchFamily="50" charset="0"/>
              </a:rPr>
              <a:t>A detailed description of what he looks like and why he is ‘Wanted’ what has he done wrong?</a:t>
            </a:r>
            <a:endParaRPr lang="en-GB" dirty="0">
              <a:solidFill>
                <a:schemeClr val="tx1"/>
              </a:solidFill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Letterjoin-Air Plus 8" panose="02000805000000020003" pitchFamily="50" charset="0"/>
              </a:rPr>
              <a:t>Here is an example:</a:t>
            </a: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The Highway </a:t>
            </a:r>
            <a:r>
              <a:rPr lang="en-GB" dirty="0">
                <a:latin typeface="Letterjoin-Air Plus 8" panose="02000805000000020003" pitchFamily="50" charset="0"/>
              </a:rPr>
              <a:t>R</a:t>
            </a:r>
            <a:r>
              <a:rPr lang="en-GB" dirty="0" smtClean="0">
                <a:latin typeface="Letterjoin-Air Plus 8" panose="02000805000000020003" pitchFamily="50" charset="0"/>
              </a:rPr>
              <a:t>at is a baddie. The Highway Rat is  beast. He loves </a:t>
            </a:r>
            <a:r>
              <a:rPr lang="en-GB" dirty="0">
                <a:latin typeface="Letterjoin-Air Plus 8" panose="02000805000000020003" pitchFamily="50" charset="0"/>
              </a:rPr>
              <a:t>sweet, sugary </a:t>
            </a:r>
            <a:r>
              <a:rPr lang="en-GB" dirty="0" smtClean="0">
                <a:latin typeface="Letterjoin-Air Plus 8" panose="02000805000000020003" pitchFamily="50" charset="0"/>
              </a:rPr>
              <a:t>treats</a:t>
            </a:r>
            <a:r>
              <a:rPr lang="en-GB" dirty="0">
                <a:latin typeface="Letterjoin-Air Plus 8" panose="02000805000000020003" pitchFamily="50" charset="0"/>
              </a:rPr>
              <a:t>. He wears a long, black cloak and a white frilly </a:t>
            </a:r>
            <a:r>
              <a:rPr lang="en-GB" dirty="0" smtClean="0">
                <a:latin typeface="Letterjoin-Air Plus 8" panose="02000805000000020003" pitchFamily="50" charset="0"/>
              </a:rPr>
              <a:t>shirt. He is mean and greedy because he pinches clover </a:t>
            </a:r>
            <a:r>
              <a:rPr lang="en-GB" dirty="0">
                <a:latin typeface="Letterjoin-Air Plus 8" panose="02000805000000020003" pitchFamily="50" charset="0"/>
              </a:rPr>
              <a:t>from a rabbit, nuts from a squirrel and even </a:t>
            </a:r>
            <a:r>
              <a:rPr lang="en-GB" dirty="0" smtClean="0">
                <a:latin typeface="Letterjoin-Air Plus 8" panose="02000805000000020003" pitchFamily="50" charset="0"/>
              </a:rPr>
              <a:t>takes </a:t>
            </a:r>
            <a:r>
              <a:rPr lang="en-GB" dirty="0">
                <a:latin typeface="Letterjoin-Air Plus 8" panose="02000805000000020003" pitchFamily="50" charset="0"/>
              </a:rPr>
              <a:t>his own horses hay</a:t>
            </a:r>
            <a:r>
              <a:rPr lang="en-GB" dirty="0" smtClean="0">
                <a:latin typeface="Letterjoin-Air Plus 8" panose="02000805000000020003" pitchFamily="50" charset="0"/>
              </a:rPr>
              <a:t>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3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425" y="1028700"/>
            <a:ext cx="8477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8" panose="02000805000000020003" pitchFamily="50" charset="0"/>
              </a:rPr>
              <a:t>Remember </a:t>
            </a:r>
            <a:r>
              <a:rPr lang="en-GB" sz="2400" dirty="0" smtClean="0">
                <a:latin typeface="Letterjoin-Air Plus 8" panose="02000805000000020003" pitchFamily="50" charset="0"/>
              </a:rPr>
              <a:t>we</a:t>
            </a:r>
            <a:r>
              <a:rPr lang="en-GB" sz="2400" dirty="0" smtClean="0">
                <a:latin typeface="Letterjoin-Air Plus 8" panose="02000805000000020003" pitchFamily="50" charset="0"/>
              </a:rPr>
              <a:t> </a:t>
            </a:r>
            <a:r>
              <a:rPr lang="en-GB" sz="2400" dirty="0" smtClean="0">
                <a:latin typeface="Letterjoin-Air Plus 8" panose="02000805000000020003" pitchFamily="50" charset="0"/>
              </a:rPr>
              <a:t>love to see your work so please email pictures to </a:t>
            </a:r>
            <a:r>
              <a:rPr lang="en-GB" sz="2400" dirty="0" smtClean="0">
                <a:latin typeface="Letterjoin-Air Plus 8" panose="02000805000000020003" pitchFamily="50" charset="0"/>
              </a:rPr>
              <a:t>us</a:t>
            </a:r>
            <a:r>
              <a:rPr lang="en-GB" sz="2400" dirty="0" smtClean="0">
                <a:latin typeface="Letterjoin-Air Plus 8" panose="02000805000000020003" pitchFamily="50" charset="0"/>
              </a:rPr>
              <a:t> </a:t>
            </a:r>
            <a:r>
              <a:rPr lang="en-GB" sz="2400" dirty="0" smtClean="0">
                <a:latin typeface="Letterjoin-Air Plus 8" panose="02000805000000020003" pitchFamily="50" charset="0"/>
              </a:rPr>
              <a:t>at:</a:t>
            </a:r>
          </a:p>
          <a:p>
            <a:endParaRPr lang="en-GB" sz="2400" dirty="0" smtClean="0">
              <a:latin typeface="Letterjoin-Air Plus 8" panose="02000805000000020003" pitchFamily="50" charset="0"/>
            </a:endParaRPr>
          </a:p>
          <a:p>
            <a:pPr lvl="0"/>
            <a:r>
              <a:rPr lang="en-US" altLang="en-US" sz="2400" dirty="0">
                <a:solidFill>
                  <a:srgbClr val="5F5F5F"/>
                </a:solidFill>
                <a:latin typeface="Letter-join Plus 8" panose="02000505000000020003" pitchFamily="50" charset="0"/>
                <a:hlinkClick r:id="rId2"/>
              </a:rPr>
              <a:t>lara.crawford@worthvalleyprimary.co.uk</a:t>
            </a:r>
            <a:endParaRPr lang="en-US" altLang="en-US" sz="2400" dirty="0">
              <a:latin typeface="Letter-join Plus 8" panose="02000505000000020003" pitchFamily="50" charset="0"/>
            </a:endParaRPr>
          </a:p>
          <a:p>
            <a:pPr lvl="0"/>
            <a:endParaRPr lang="en-US" altLang="en-US" sz="2400" dirty="0">
              <a:latin typeface="Letter-join Plus 8" panose="02000505000000020003" pitchFamily="50" charset="0"/>
            </a:endParaRPr>
          </a:p>
          <a:p>
            <a:pPr lvl="0"/>
            <a:r>
              <a:rPr lang="en-US" altLang="en-US" sz="2400" dirty="0">
                <a:solidFill>
                  <a:srgbClr val="5F5F5F"/>
                </a:solidFill>
                <a:latin typeface="Letter-join Plus 8" panose="02000505000000020003" pitchFamily="50" charset="0"/>
                <a:hlinkClick r:id="rId3"/>
              </a:rPr>
              <a:t>steph.milner@worthvalleyprimary.co.uk</a:t>
            </a:r>
            <a:endParaRPr lang="en-US" altLang="en-US" sz="2400" dirty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pPr lvl="0"/>
            <a:endParaRPr lang="en-US" altLang="en-US" sz="2400" dirty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endParaRPr lang="en-GB" sz="2400" dirty="0">
              <a:latin typeface="Letterjoin-Air Plus 8" panose="02000805000000020003" pitchFamily="50" charset="0"/>
            </a:endParaRPr>
          </a:p>
        </p:txBody>
      </p:sp>
      <p:pic>
        <p:nvPicPr>
          <p:cNvPr id="2054" name="Picture 6" descr="The Highway Rat: a preachy tale about eating in moderation that's NOT in the  Christmas spir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55" y="3706356"/>
            <a:ext cx="4693920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278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Tuesday 26th January 2021</vt:lpstr>
      <vt:lpstr>Can you knock  our socks off with your neat writing? </vt:lpstr>
      <vt:lpstr>Reading and Writing Tasks</vt:lpstr>
      <vt:lpstr>Writing Task:</vt:lpstr>
      <vt:lpstr>Writing task:</vt:lpstr>
      <vt:lpstr>You might want to set your wanted poster out like this:</vt:lpstr>
      <vt:lpstr>Here is an example: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Lara Crawford</cp:lastModifiedBy>
  <cp:revision>36</cp:revision>
  <dcterms:created xsi:type="dcterms:W3CDTF">2021-01-10T15:35:41Z</dcterms:created>
  <dcterms:modified xsi:type="dcterms:W3CDTF">2021-01-25T12:39:02Z</dcterms:modified>
</cp:coreProperties>
</file>