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91" r:id="rId2"/>
    <p:sldId id="294" r:id="rId3"/>
    <p:sldId id="292" r:id="rId4"/>
    <p:sldId id="296" r:id="rId5"/>
    <p:sldId id="298" r:id="rId6"/>
    <p:sldId id="299" r:id="rId7"/>
    <p:sldId id="300" r:id="rId8"/>
    <p:sldId id="297" r:id="rId9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5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5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5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5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CC00"/>
    <a:srgbClr val="A5FC74"/>
    <a:srgbClr val="FF0000"/>
    <a:srgbClr val="0000FF"/>
    <a:srgbClr val="A4FAF8"/>
    <a:srgbClr val="FBA3E8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364" autoAdjust="0"/>
  </p:normalViewPr>
  <p:slideViewPr>
    <p:cSldViewPr>
      <p:cViewPr varScale="1">
        <p:scale>
          <a:sx n="70" d="100"/>
          <a:sy n="70" d="100"/>
        </p:scale>
        <p:origin x="130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205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2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noProof="0" smtClean="0"/>
              <a:t>Click to edit Master text styles</a:t>
            </a:r>
          </a:p>
          <a:p>
            <a:pPr lvl="1"/>
            <a:r>
              <a:rPr lang="en-GB" altLang="en-US" noProof="0" smtClean="0"/>
              <a:t>Second level</a:t>
            </a:r>
          </a:p>
          <a:p>
            <a:pPr lvl="2"/>
            <a:r>
              <a:rPr lang="en-GB" altLang="en-US" noProof="0" smtClean="0"/>
              <a:t>Third level</a:t>
            </a:r>
          </a:p>
          <a:p>
            <a:pPr lvl="3"/>
            <a:r>
              <a:rPr lang="en-GB" altLang="en-US" noProof="0" smtClean="0"/>
              <a:t>Fourth level</a:t>
            </a:r>
          </a:p>
          <a:p>
            <a:pPr lvl="4"/>
            <a:r>
              <a:rPr lang="en-GB" altLang="en-US" noProof="0" smtClean="0"/>
              <a:t>Fifth level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657AF63-A1CA-429E-A1F1-077E4AD4787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A2135758-4EB5-4D8F-9820-CC6687F48A83}" type="slidenum">
              <a:rPr lang="en-GB" altLang="en-US" sz="1200" smtClean="0"/>
              <a:pPr/>
              <a:t>2</a:t>
            </a:fld>
            <a:endParaRPr lang="en-GB" altLang="en-US" sz="120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7752b00ea7_2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7752b00ea7_2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680785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7752b00ea7_2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7752b00ea7_2_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917085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7752b00ea7_2_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7752b00ea7_2_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950753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966121-B6EE-46CF-9B22-DDBFC698E10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74770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55A3F3-A5DF-4C56-B790-4BB85622C00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74746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7E0C7E-3290-4B96-BE78-07615A291AF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764392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C564ED-489B-43E3-8224-2B4E19378A8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248291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0FDFE4-5CF2-4A20-BF99-E92B7D03495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09493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1DACFE-AB87-42C5-A75A-30B3198EFED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209987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>
            <a:spLocks noGrp="1"/>
          </p:cNvSpPr>
          <p:nvPr>
            <p:ph type="title"/>
          </p:nvPr>
        </p:nvSpPr>
        <p:spPr>
          <a:xfrm>
            <a:off x="458975" y="593367"/>
            <a:ext cx="8226000" cy="1086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body" idx="1"/>
          </p:nvPr>
        </p:nvSpPr>
        <p:spPr>
          <a:xfrm>
            <a:off x="458975" y="1917533"/>
            <a:ext cx="8226000" cy="3974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marL="914400" lvl="1" indent="-330200">
              <a:spcBef>
                <a:spcPts val="1000"/>
              </a:spcBef>
              <a:spcAft>
                <a:spcPts val="0"/>
              </a:spcAft>
              <a:buSzPts val="1600"/>
              <a:buChar char="–"/>
              <a:defRPr/>
            </a:lvl2pPr>
            <a:lvl3pPr marL="1371600" lvl="2" indent="-317500">
              <a:spcBef>
                <a:spcPts val="1000"/>
              </a:spcBef>
              <a:spcAft>
                <a:spcPts val="0"/>
              </a:spcAft>
              <a:buSzPts val="1400"/>
              <a:buChar char="–"/>
              <a:defRPr/>
            </a:lvl3pPr>
            <a:lvl4pPr marL="1828800" lvl="3" indent="-317500">
              <a:spcBef>
                <a:spcPts val="800"/>
              </a:spcBef>
              <a:spcAft>
                <a:spcPts val="0"/>
              </a:spcAft>
              <a:buSzPts val="1400"/>
              <a:buChar char="–"/>
              <a:defRPr/>
            </a:lvl4pPr>
            <a:lvl5pPr marL="2286000" lvl="4" indent="-304800">
              <a:spcBef>
                <a:spcPts val="800"/>
              </a:spcBef>
              <a:spcAft>
                <a:spcPts val="0"/>
              </a:spcAft>
              <a:buSzPts val="1200"/>
              <a:buChar char="–"/>
              <a:defRPr/>
            </a:lvl5pPr>
            <a:lvl6pPr marL="2743200" lvl="5" indent="-304800">
              <a:spcBef>
                <a:spcPts val="600"/>
              </a:spcBef>
              <a:spcAft>
                <a:spcPts val="0"/>
              </a:spcAft>
              <a:buSzPts val="1200"/>
              <a:buChar char="–"/>
              <a:defRPr/>
            </a:lvl6pPr>
            <a:lvl7pPr marL="3200400" lvl="6" indent="-292100">
              <a:spcBef>
                <a:spcPts val="600"/>
              </a:spcBef>
              <a:spcAft>
                <a:spcPts val="0"/>
              </a:spcAft>
              <a:buSzPts val="1000"/>
              <a:buChar char="–"/>
              <a:defRPr/>
            </a:lvl7pPr>
            <a:lvl8pPr marL="3657600" lvl="7" indent="-292100">
              <a:spcBef>
                <a:spcPts val="400"/>
              </a:spcBef>
              <a:spcAft>
                <a:spcPts val="0"/>
              </a:spcAft>
              <a:buSzPts val="1000"/>
              <a:buChar char="–"/>
              <a:defRPr/>
            </a:lvl8pPr>
            <a:lvl9pPr marL="4114800" lvl="8" indent="-279400">
              <a:spcBef>
                <a:spcPts val="400"/>
              </a:spcBef>
              <a:spcAft>
                <a:spcPts val="200"/>
              </a:spcAft>
              <a:buSzPts val="800"/>
              <a:buChar char="–"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ldNum" idx="12"/>
          </p:nvPr>
        </p:nvSpPr>
        <p:spPr>
          <a:xfrm>
            <a:off x="458971" y="6391100"/>
            <a:ext cx="720000" cy="240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buNone/>
              <a:defRPr sz="800">
                <a:latin typeface="Montserrat Medium"/>
                <a:ea typeface="Montserrat Medium"/>
                <a:cs typeface="Montserrat Medium"/>
                <a:sym typeface="Montserrat Medium"/>
              </a:defRPr>
            </a:lvl1pPr>
            <a:lvl2pPr lvl="1" rtl="0">
              <a:buNone/>
              <a:defRPr sz="800">
                <a:latin typeface="Montserrat Medium"/>
                <a:ea typeface="Montserrat Medium"/>
                <a:cs typeface="Montserrat Medium"/>
                <a:sym typeface="Montserrat Medium"/>
              </a:defRPr>
            </a:lvl2pPr>
            <a:lvl3pPr lvl="2" rtl="0">
              <a:buNone/>
              <a:defRPr sz="800">
                <a:latin typeface="Montserrat Medium"/>
                <a:ea typeface="Montserrat Medium"/>
                <a:cs typeface="Montserrat Medium"/>
                <a:sym typeface="Montserrat Medium"/>
              </a:defRPr>
            </a:lvl3pPr>
            <a:lvl4pPr lvl="3" rtl="0">
              <a:buNone/>
              <a:defRPr sz="800">
                <a:latin typeface="Montserrat Medium"/>
                <a:ea typeface="Montserrat Medium"/>
                <a:cs typeface="Montserrat Medium"/>
                <a:sym typeface="Montserrat Medium"/>
              </a:defRPr>
            </a:lvl4pPr>
            <a:lvl5pPr lvl="4" rtl="0">
              <a:buNone/>
              <a:defRPr sz="800">
                <a:latin typeface="Montserrat Medium"/>
                <a:ea typeface="Montserrat Medium"/>
                <a:cs typeface="Montserrat Medium"/>
                <a:sym typeface="Montserrat Medium"/>
              </a:defRPr>
            </a:lvl5pPr>
            <a:lvl6pPr lvl="5" rtl="0">
              <a:buNone/>
              <a:defRPr sz="800">
                <a:latin typeface="Montserrat Medium"/>
                <a:ea typeface="Montserrat Medium"/>
                <a:cs typeface="Montserrat Medium"/>
                <a:sym typeface="Montserrat Medium"/>
              </a:defRPr>
            </a:lvl6pPr>
            <a:lvl7pPr lvl="6" rtl="0">
              <a:buNone/>
              <a:defRPr sz="800">
                <a:latin typeface="Montserrat Medium"/>
                <a:ea typeface="Montserrat Medium"/>
                <a:cs typeface="Montserrat Medium"/>
                <a:sym typeface="Montserrat Medium"/>
              </a:defRPr>
            </a:lvl7pPr>
            <a:lvl8pPr lvl="7" rtl="0">
              <a:buNone/>
              <a:defRPr sz="800">
                <a:latin typeface="Montserrat Medium"/>
                <a:ea typeface="Montserrat Medium"/>
                <a:cs typeface="Montserrat Medium"/>
                <a:sym typeface="Montserrat Medium"/>
              </a:defRPr>
            </a:lvl8pPr>
            <a:lvl9pPr lvl="8" rtl="0">
              <a:buNone/>
              <a:defRPr sz="800">
                <a:latin typeface="Montserrat Medium"/>
                <a:ea typeface="Montserrat Medium"/>
                <a:cs typeface="Montserrat Medium"/>
                <a:sym typeface="Montserrat Medium"/>
              </a:defRPr>
            </a:lvl9pPr>
          </a:lstStyle>
          <a:p>
            <a:pPr algn="l"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-GB" smtClean="0"/>
              <a:pPr algn="l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4201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BAFB39-5638-4D7F-B65B-BB116A6E5FA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17819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10A3C2-40A0-45FD-8E98-3D957CCF1B7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56782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0EEE0E-D608-4A40-B3FD-97A8601E7D6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73583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E4CDE9-2961-4DB1-B686-9C078505AE3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97173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803549-8026-4C4D-8F1B-43464452275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90110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B1B3A-96CF-492B-AE92-F35A82CBD76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74968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7D2AFB-62E7-4DDA-9C7D-6BA1FD4A9BE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0283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1FD50D-A7FC-4824-B377-B8A52D36E64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76190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D6C5B04F-B8E7-4BA4-9212-6425AC67648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s://classroom.thenational.academy/lessons/to-identify-and-explain-parallel-lines-cdh3ct?step=2&amp;activity=video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900113" y="249238"/>
            <a:ext cx="6858000" cy="1008062"/>
          </a:xfrm>
        </p:spPr>
        <p:txBody>
          <a:bodyPr/>
          <a:lstStyle/>
          <a:p>
            <a:r>
              <a:rPr lang="en-GB" altLang="en-US" smtClean="0">
                <a:latin typeface="Letterjoin-Air Plus 8" panose="02000805000000020003" pitchFamily="50" charset="0"/>
              </a:rPr>
              <a:t>Maths</a:t>
            </a:r>
            <a:r>
              <a:rPr lang="en-GB" altLang="en-US" smtClean="0"/>
              <a:t> </a:t>
            </a:r>
          </a:p>
        </p:txBody>
      </p:sp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>
          <a:xfrm>
            <a:off x="1911350" y="1773238"/>
            <a:ext cx="4959350" cy="1562100"/>
          </a:xfrm>
        </p:spPr>
        <p:txBody>
          <a:bodyPr/>
          <a:lstStyle/>
          <a:p>
            <a:r>
              <a:rPr lang="en-GB" altLang="en-US" dirty="0" smtClean="0">
                <a:latin typeface="Letterjoin-Air Plus 8" panose="02000805000000020003" pitchFamily="50" charset="0"/>
              </a:rPr>
              <a:t>04/03/2021</a:t>
            </a:r>
            <a:endParaRPr lang="en-GB" altLang="en-US" dirty="0" smtClean="0">
              <a:latin typeface="Letterjoin-Air Plus 8" panose="02000805000000020003" pitchFamily="50" charset="0"/>
            </a:endParaRPr>
          </a:p>
          <a:p>
            <a:endParaRPr lang="en-GB" altLang="en-US" dirty="0" smtClean="0">
              <a:latin typeface="Letterjoin-Air Plus 8" panose="02000805000000020003" pitchFamily="50" charset="0"/>
            </a:endParaRPr>
          </a:p>
        </p:txBody>
      </p:sp>
      <p:pic>
        <p:nvPicPr>
          <p:cNvPr id="3076" name="Picture 5" descr="Division Multiplication Games by Wilaiwan Somboontha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313" y="2997200"/>
            <a:ext cx="3527425" cy="352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42975" y="317500"/>
            <a:ext cx="2968625" cy="1246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1875" b="1" u="sng" dirty="0">
                <a:latin typeface="Letterjoin-Air Plus 8" panose="02000805000000020003" pitchFamily="50" charset="0"/>
              </a:rPr>
              <a:t>Morning Starter</a:t>
            </a:r>
          </a:p>
          <a:p>
            <a:pPr algn="ctr">
              <a:defRPr/>
            </a:pPr>
            <a:r>
              <a:rPr lang="en-GB" sz="1875" b="1" u="sng" dirty="0">
                <a:latin typeface="Letterjoin-Air Plus 8" panose="02000805000000020003" pitchFamily="50" charset="0"/>
              </a:rPr>
              <a:t>You will find this in your 2Dos on Purple Mash</a:t>
            </a:r>
          </a:p>
        </p:txBody>
      </p:sp>
      <p:sp>
        <p:nvSpPr>
          <p:cNvPr id="6" name="Cloud Callout 5"/>
          <p:cNvSpPr/>
          <p:nvPr/>
        </p:nvSpPr>
        <p:spPr>
          <a:xfrm>
            <a:off x="6084888" y="414338"/>
            <a:ext cx="2389187" cy="1149350"/>
          </a:xfrm>
          <a:prstGeom prst="cloudCallout">
            <a:avLst>
              <a:gd name="adj1" fmla="val -71057"/>
              <a:gd name="adj2" fmla="val 70899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68580" tIns="34290" rIns="68580" bIns="34290" anchor="ctr"/>
          <a:lstStyle/>
          <a:p>
            <a:pPr algn="ctr">
              <a:defRPr/>
            </a:pPr>
            <a:endParaRPr lang="en-GB" sz="1875"/>
          </a:p>
        </p:txBody>
      </p:sp>
      <p:sp>
        <p:nvSpPr>
          <p:cNvPr id="7" name="TextBox 6"/>
          <p:cNvSpPr txBox="1"/>
          <p:nvPr/>
        </p:nvSpPr>
        <p:spPr>
          <a:xfrm>
            <a:off x="6659563" y="571500"/>
            <a:ext cx="1489075" cy="738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1050" dirty="0">
                <a:latin typeface="Letterjoin-Air Plus 8" panose="02000805000000020003" pitchFamily="50" charset="0"/>
              </a:rPr>
              <a:t>Remember to always add the same number to make the pattern</a:t>
            </a:r>
          </a:p>
        </p:txBody>
      </p:sp>
      <p:sp>
        <p:nvSpPr>
          <p:cNvPr id="8" name="Cloud Callout 7"/>
          <p:cNvSpPr/>
          <p:nvPr/>
        </p:nvSpPr>
        <p:spPr>
          <a:xfrm>
            <a:off x="134938" y="1692275"/>
            <a:ext cx="2387600" cy="1149350"/>
          </a:xfrm>
          <a:prstGeom prst="cloudCallout">
            <a:avLst>
              <a:gd name="adj1" fmla="val 69750"/>
              <a:gd name="adj2" fmla="val 83032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68580" tIns="34290" rIns="68580" bIns="34290" anchor="ctr"/>
          <a:lstStyle/>
          <a:p>
            <a:pPr algn="ctr">
              <a:defRPr/>
            </a:pPr>
            <a:endParaRPr lang="en-GB" sz="1875"/>
          </a:p>
        </p:txBody>
      </p:sp>
      <p:sp>
        <p:nvSpPr>
          <p:cNvPr id="10" name="Cloud Callout 9"/>
          <p:cNvSpPr/>
          <p:nvPr/>
        </p:nvSpPr>
        <p:spPr>
          <a:xfrm>
            <a:off x="5519738" y="5233988"/>
            <a:ext cx="2389187" cy="1147762"/>
          </a:xfrm>
          <a:prstGeom prst="cloudCallout">
            <a:avLst>
              <a:gd name="adj1" fmla="val -58815"/>
              <a:gd name="adj2" fmla="val -43148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68580" tIns="34290" rIns="68580" bIns="34290" anchor="ctr"/>
          <a:lstStyle/>
          <a:p>
            <a:pPr algn="ctr">
              <a:defRPr/>
            </a:pPr>
            <a:r>
              <a:rPr lang="en-GB" sz="1000" dirty="0">
                <a:latin typeface="Letterjoin-Air Plus 8" panose="02000805000000020003" pitchFamily="50" charset="0"/>
              </a:rPr>
              <a:t>Remember to work out the pattern of the numbers/ the sequence.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01663" y="1978025"/>
            <a:ext cx="1403350" cy="576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1050" dirty="0">
                <a:latin typeface="Letterjoin-Air Plus 8" panose="02000805000000020003" pitchFamily="50" charset="0"/>
              </a:rPr>
              <a:t>What operation do you need to use? </a:t>
            </a:r>
          </a:p>
        </p:txBody>
      </p:sp>
      <p:pic>
        <p:nvPicPr>
          <p:cNvPr id="4104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9250" y="2205038"/>
            <a:ext cx="5259388" cy="296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1"/>
          <p:cNvSpPr txBox="1">
            <a:spLocks noChangeArrowheads="1"/>
          </p:cNvSpPr>
          <p:nvPr/>
        </p:nvSpPr>
        <p:spPr bwMode="auto">
          <a:xfrm>
            <a:off x="250825" y="549275"/>
            <a:ext cx="8713788" cy="201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2500">
                <a:latin typeface="Letterjoin-Air Plus 8" panose="02000805000000020003" pitchFamily="50" charset="0"/>
              </a:rPr>
              <a:t>Hi everyone, just a quick recap on yesterday’s learning to begin with.</a:t>
            </a:r>
          </a:p>
          <a:p>
            <a:pPr>
              <a:spcBef>
                <a:spcPct val="0"/>
              </a:spcBef>
              <a:buFontTx/>
              <a:buNone/>
            </a:pPr>
            <a:endParaRPr lang="en-GB" altLang="en-US" sz="2500"/>
          </a:p>
          <a:p>
            <a:pPr>
              <a:spcBef>
                <a:spcPct val="0"/>
              </a:spcBef>
              <a:buFontTx/>
              <a:buNone/>
            </a:pPr>
            <a:endParaRPr lang="en-GB" altLang="en-US" sz="2500"/>
          </a:p>
          <a:p>
            <a:pPr>
              <a:spcBef>
                <a:spcPct val="0"/>
              </a:spcBef>
              <a:buFontTx/>
              <a:buNone/>
            </a:pPr>
            <a:endParaRPr lang="en-GB" altLang="en-US" sz="2500"/>
          </a:p>
        </p:txBody>
      </p:sp>
      <p:sp>
        <p:nvSpPr>
          <p:cNvPr id="6149" name="TextBox 3"/>
          <p:cNvSpPr txBox="1">
            <a:spLocks noChangeArrowheads="1"/>
          </p:cNvSpPr>
          <p:nvPr/>
        </p:nvSpPr>
        <p:spPr bwMode="auto">
          <a:xfrm>
            <a:off x="6596063" y="4933950"/>
            <a:ext cx="863600" cy="12969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6151" name="TextBox 6"/>
          <p:cNvSpPr txBox="1">
            <a:spLocks noChangeArrowheads="1"/>
          </p:cNvSpPr>
          <p:nvPr/>
        </p:nvSpPr>
        <p:spPr bwMode="auto">
          <a:xfrm>
            <a:off x="8547100" y="1989138"/>
            <a:ext cx="596900" cy="79216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615732"/>
            <a:ext cx="4418199" cy="228631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727" y="1549048"/>
            <a:ext cx="4006241" cy="235300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0825" y="4164197"/>
            <a:ext cx="4753638" cy="268642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25043" y="3902051"/>
            <a:ext cx="3120507" cy="192236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88807" y="5375409"/>
            <a:ext cx="2468699" cy="142229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323850" y="260350"/>
            <a:ext cx="8229600" cy="1143000"/>
          </a:xfrm>
        </p:spPr>
        <p:txBody>
          <a:bodyPr/>
          <a:lstStyle/>
          <a:p>
            <a:r>
              <a:rPr lang="en-GB" altLang="en-US" smtClean="0">
                <a:latin typeface="Letterjoin-Air Plus 8" panose="02000805000000020003" pitchFamily="50" charset="0"/>
              </a:rPr>
              <a:t>Todays Learning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450"/>
          </a:xfrm>
        </p:spPr>
        <p:txBody>
          <a:bodyPr/>
          <a:lstStyle/>
          <a:p>
            <a:pPr>
              <a:defRPr/>
            </a:pPr>
            <a:r>
              <a:rPr lang="en-GB" altLang="en-US" dirty="0" smtClean="0">
                <a:latin typeface="Letterjoin-Air Plus 8" panose="02000805000000020003" pitchFamily="50" charset="0"/>
              </a:rPr>
              <a:t>I’d like you to watch the Oak Academy maths lesson  - Shapes and angles </a:t>
            </a:r>
            <a:r>
              <a:rPr lang="en-GB" altLang="en-US" dirty="0" smtClean="0">
                <a:latin typeface="Letterjoin-Air Plus 8" panose="02000805000000020003" pitchFamily="50" charset="0"/>
              </a:rPr>
              <a:t>–Can I identify and explain parallel lines?</a:t>
            </a:r>
          </a:p>
          <a:p>
            <a:pPr>
              <a:defRPr/>
            </a:pPr>
            <a:endParaRPr lang="en-GB" altLang="en-US" dirty="0">
              <a:latin typeface="Letterjoin-Air Plus 8" panose="02000805000000020003" pitchFamily="50" charset="0"/>
            </a:endParaRPr>
          </a:p>
          <a:p>
            <a:pPr>
              <a:defRPr/>
            </a:pPr>
            <a:r>
              <a:rPr lang="en-GB" altLang="en-US" dirty="0">
                <a:latin typeface="Letterjoin-Air Plus 8" panose="02000805000000020003" pitchFamily="50" charset="0"/>
                <a:hlinkClick r:id="rId2"/>
              </a:rPr>
              <a:t>https://</a:t>
            </a:r>
            <a:r>
              <a:rPr lang="en-GB" altLang="en-US" dirty="0" smtClean="0">
                <a:latin typeface="Letterjoin-Air Plus 8" panose="02000805000000020003" pitchFamily="50" charset="0"/>
                <a:hlinkClick r:id="rId2"/>
              </a:rPr>
              <a:t>classroom.thenational.academy/lessons/to-identify-and-explain-parallel-lines-cdh3ct?step=2&amp;activity=video</a:t>
            </a:r>
            <a:endParaRPr lang="en-GB" altLang="en-US" dirty="0" smtClean="0">
              <a:latin typeface="Letterjoin-Air Plus 8" panose="02000805000000020003" pitchFamily="50" charset="0"/>
            </a:endParaRPr>
          </a:p>
          <a:p>
            <a:pPr>
              <a:defRPr/>
            </a:pPr>
            <a:endParaRPr lang="en-GB" altLang="en-US" dirty="0" smtClean="0">
              <a:latin typeface="Letterjoin-Air Plus 8" panose="02000805000000020003" pitchFamily="50" charset="0"/>
            </a:endParaRPr>
          </a:p>
          <a:p>
            <a:pPr>
              <a:defRPr/>
            </a:pPr>
            <a:endParaRPr lang="en-GB" altLang="en-US" dirty="0">
              <a:latin typeface="Letterjoin-Air Plus 8" panose="02000805000000020003" pitchFamily="50" charset="0"/>
            </a:endParaRPr>
          </a:p>
          <a:p>
            <a:pPr>
              <a:defRPr/>
            </a:pPr>
            <a:endParaRPr lang="en-GB" altLang="en-US" dirty="0" smtClean="0">
              <a:latin typeface="Letterjoin-Air Plus 8" panose="02000805000000020003" pitchFamily="50" charset="0"/>
            </a:endParaRPr>
          </a:p>
          <a:p>
            <a:pPr>
              <a:defRPr/>
            </a:pPr>
            <a:endParaRPr lang="en-GB" altLang="en-US" dirty="0">
              <a:latin typeface="Letterjoin-Air Plus 8" panose="02000805000000020003" pitchFamily="50" charset="0"/>
            </a:endParaRPr>
          </a:p>
          <a:p>
            <a:pPr>
              <a:defRPr/>
            </a:pPr>
            <a:endParaRPr lang="en-GB" altLang="en-US" dirty="0">
              <a:latin typeface="Letterjoin-Air Plus 8" panose="02000805000000020003" pitchFamily="50" charset="0"/>
            </a:endParaRPr>
          </a:p>
          <a:p>
            <a:pPr marL="0" indent="0">
              <a:buFontTx/>
              <a:buNone/>
              <a:defRPr/>
            </a:pPr>
            <a:endParaRPr lang="en-GB" altLang="en-US" sz="1600" dirty="0"/>
          </a:p>
          <a:p>
            <a:pPr marL="0" indent="0">
              <a:buFontTx/>
              <a:buNone/>
              <a:defRPr/>
            </a:pPr>
            <a:endParaRPr lang="en-GB" altLang="en-US" dirty="0" smtClean="0">
              <a:latin typeface="Letterjoin-Air Plus 8" panose="02000805000000020003" pitchFamily="50" charset="0"/>
            </a:endParaRPr>
          </a:p>
        </p:txBody>
      </p:sp>
      <p:pic>
        <p:nvPicPr>
          <p:cNvPr id="8196" name="Recorded Sound">
            <a:hlinkClick r:id="" action="ppaction://media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088" y="831850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5"/>
          <p:cNvSpPr txBox="1">
            <a:spLocks noGrp="1"/>
          </p:cNvSpPr>
          <p:nvPr>
            <p:ph type="sldNum" idx="12"/>
          </p:nvPr>
        </p:nvSpPr>
        <p:spPr>
          <a:xfrm>
            <a:off x="458971" y="5650575"/>
            <a:ext cx="720000" cy="180000"/>
          </a:xfrm>
          <a:prstGeom prst="rect">
            <a:avLst/>
          </a:prstGeom>
        </p:spPr>
        <p:txBody>
          <a:bodyPr spcFirstLastPara="1"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-GB">
                <a:solidFill>
                  <a:schemeClr val="dk1"/>
                </a:solidFill>
              </a:rPr>
              <a:pPr algn="l">
                <a:spcBef>
                  <a:spcPts val="0"/>
                </a:spcBef>
                <a:spcAft>
                  <a:spcPts val="0"/>
                </a:spcAft>
              </a:pPr>
              <a:t>5</a:t>
            </a:fld>
            <a:endParaRPr>
              <a:solidFill>
                <a:schemeClr val="dk1"/>
              </a:solidFill>
            </a:endParaRPr>
          </a:p>
        </p:txBody>
      </p:sp>
      <p:sp>
        <p:nvSpPr>
          <p:cNvPr id="89" name="Google Shape;89;p15"/>
          <p:cNvSpPr txBox="1"/>
          <p:nvPr/>
        </p:nvSpPr>
        <p:spPr>
          <a:xfrm>
            <a:off x="140750" y="190500"/>
            <a:ext cx="5321400" cy="118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200" b="1" dirty="0" smtClean="0">
                <a:solidFill>
                  <a:srgbClr val="434343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GB" sz="1200" b="1" dirty="0" smtClean="0">
                <a:solidFill>
                  <a:srgbClr val="434343"/>
                </a:solidFill>
                <a:latin typeface="Letter-join Plus 8" panose="02000505000000020003" pitchFamily="50" charset="0"/>
                <a:ea typeface="Montserrat"/>
                <a:cs typeface="Montserrat"/>
                <a:sym typeface="Montserrat"/>
              </a:rPr>
              <a:t>Thursday 04.03.21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200" b="1" dirty="0" smtClean="0">
                <a:solidFill>
                  <a:srgbClr val="434343"/>
                </a:solidFill>
                <a:latin typeface="Letter-join Plus 8" panose="02000505000000020003" pitchFamily="50" charset="0"/>
                <a:ea typeface="Montserrat"/>
                <a:cs typeface="Montserrat"/>
                <a:sym typeface="Montserrat"/>
              </a:rPr>
              <a:t>LO: Can I identify horizontal and vertical pairs parallel lines?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GB" sz="1800" b="1" dirty="0" smtClean="0">
              <a:solidFill>
                <a:srgbClr val="434343"/>
              </a:solidFill>
              <a:latin typeface="Letter-join Plus 8" panose="02000505000000020003" pitchFamily="50" charset="0"/>
              <a:ea typeface="Montserrat"/>
              <a:cs typeface="Montserrat"/>
              <a:sym typeface="Montserrat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800" b="1" dirty="0" smtClean="0">
                <a:solidFill>
                  <a:srgbClr val="434343"/>
                </a:solidFill>
                <a:latin typeface="Letter-join Plus 8" panose="02000505000000020003" pitchFamily="50" charset="0"/>
                <a:ea typeface="Montserrat"/>
                <a:cs typeface="Montserrat"/>
                <a:sym typeface="Montserrat"/>
              </a:rPr>
              <a:t>Which </a:t>
            </a:r>
            <a:r>
              <a:rPr lang="en-GB" sz="1800" b="1" dirty="0">
                <a:solidFill>
                  <a:srgbClr val="434343"/>
                </a:solidFill>
                <a:latin typeface="Letter-join Plus 8" panose="02000505000000020003" pitchFamily="50" charset="0"/>
                <a:ea typeface="Montserrat"/>
                <a:cs typeface="Montserrat"/>
                <a:sym typeface="Montserrat"/>
              </a:rPr>
              <a:t>of these lines are parallel?</a:t>
            </a:r>
            <a:endParaRPr sz="1800" b="1" dirty="0">
              <a:solidFill>
                <a:srgbClr val="434343"/>
              </a:solidFill>
              <a:latin typeface="Letter-join Plus 8" panose="02000505000000020003" pitchFamily="50" charset="0"/>
              <a:ea typeface="Montserrat"/>
              <a:cs typeface="Montserrat"/>
              <a:sym typeface="Montserrat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sz="2400" b="1" u="sng" dirty="0"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sz="2400" b="1" u="sng" dirty="0"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sz="2400" b="1" u="sng" dirty="0"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sz="2400" b="1" u="sng" dirty="0"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sz="2400" b="1" u="sng" dirty="0"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sz="2400" b="1" u="sng" dirty="0"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sz="2400" b="1" u="sng" dirty="0"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sz="2400" b="1" u="sng" dirty="0"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sz="2400" b="1" u="sng" dirty="0"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sz="2400" b="1" u="sng" dirty="0"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sz="2400" b="1" u="sng" dirty="0"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sz="1800" dirty="0"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sz="2400" b="1" u="sng" dirty="0"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sz="1800" b="1" dirty="0"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90" name="Google Shape;90;p15"/>
          <p:cNvSpPr txBox="1"/>
          <p:nvPr/>
        </p:nvSpPr>
        <p:spPr>
          <a:xfrm>
            <a:off x="669425" y="1907025"/>
            <a:ext cx="836100" cy="1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endParaRPr b="1">
              <a:solidFill>
                <a:schemeClr val="accent6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91" name="Google Shape;91;p15"/>
          <p:cNvSpPr txBox="1"/>
          <p:nvPr/>
        </p:nvSpPr>
        <p:spPr>
          <a:xfrm>
            <a:off x="669425" y="2490050"/>
            <a:ext cx="963600" cy="11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endParaRPr b="1">
              <a:solidFill>
                <a:schemeClr val="accent5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cxnSp>
        <p:nvCxnSpPr>
          <p:cNvPr id="92" name="Google Shape;92;p15"/>
          <p:cNvCxnSpPr/>
          <p:nvPr/>
        </p:nvCxnSpPr>
        <p:spPr>
          <a:xfrm>
            <a:off x="2002950" y="2169375"/>
            <a:ext cx="1147200" cy="946800"/>
          </a:xfrm>
          <a:prstGeom prst="straightConnector1">
            <a:avLst/>
          </a:prstGeom>
          <a:noFill/>
          <a:ln w="762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93" name="Google Shape;93;p15"/>
          <p:cNvCxnSpPr/>
          <p:nvPr/>
        </p:nvCxnSpPr>
        <p:spPr>
          <a:xfrm>
            <a:off x="2421688" y="1848975"/>
            <a:ext cx="1147200" cy="946800"/>
          </a:xfrm>
          <a:prstGeom prst="straightConnector1">
            <a:avLst/>
          </a:prstGeom>
          <a:noFill/>
          <a:ln w="762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94" name="Google Shape;94;p15"/>
          <p:cNvCxnSpPr/>
          <p:nvPr/>
        </p:nvCxnSpPr>
        <p:spPr>
          <a:xfrm>
            <a:off x="5862300" y="1621275"/>
            <a:ext cx="29400" cy="1402200"/>
          </a:xfrm>
          <a:prstGeom prst="straightConnector1">
            <a:avLst/>
          </a:prstGeom>
          <a:noFill/>
          <a:ln w="76200" cap="flat" cmpd="sng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95" name="Google Shape;95;p15"/>
          <p:cNvCxnSpPr/>
          <p:nvPr/>
        </p:nvCxnSpPr>
        <p:spPr>
          <a:xfrm rot="10800000" flipH="1">
            <a:off x="4598583" y="3023475"/>
            <a:ext cx="1376700" cy="34800"/>
          </a:xfrm>
          <a:prstGeom prst="straightConnector1">
            <a:avLst/>
          </a:prstGeom>
          <a:noFill/>
          <a:ln w="76200" cap="flat" cmpd="sng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96" name="Google Shape;96;p15"/>
          <p:cNvCxnSpPr/>
          <p:nvPr/>
        </p:nvCxnSpPr>
        <p:spPr>
          <a:xfrm>
            <a:off x="404625" y="1907025"/>
            <a:ext cx="1147200" cy="946800"/>
          </a:xfrm>
          <a:prstGeom prst="straightConnector1">
            <a:avLst/>
          </a:prstGeom>
          <a:noFill/>
          <a:ln w="76200" cap="flat" cmpd="sng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97" name="Google Shape;97;p15"/>
          <p:cNvCxnSpPr/>
          <p:nvPr/>
        </p:nvCxnSpPr>
        <p:spPr>
          <a:xfrm>
            <a:off x="254575" y="1907025"/>
            <a:ext cx="102900" cy="1218600"/>
          </a:xfrm>
          <a:prstGeom prst="straightConnector1">
            <a:avLst/>
          </a:prstGeom>
          <a:noFill/>
          <a:ln w="76200" cap="flat" cmpd="sng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98" name="Google Shape;98;p15"/>
          <p:cNvCxnSpPr/>
          <p:nvPr/>
        </p:nvCxnSpPr>
        <p:spPr>
          <a:xfrm rot="10800000" flipH="1">
            <a:off x="6258850" y="2169375"/>
            <a:ext cx="2820300" cy="38100"/>
          </a:xfrm>
          <a:prstGeom prst="straightConnector1">
            <a:avLst/>
          </a:prstGeom>
          <a:noFill/>
          <a:ln w="76200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99" name="Google Shape;99;p15"/>
          <p:cNvCxnSpPr/>
          <p:nvPr/>
        </p:nvCxnSpPr>
        <p:spPr>
          <a:xfrm rot="10800000" flipH="1">
            <a:off x="6267000" y="2726175"/>
            <a:ext cx="2820300" cy="38100"/>
          </a:xfrm>
          <a:prstGeom prst="straightConnector1">
            <a:avLst/>
          </a:prstGeom>
          <a:noFill/>
          <a:ln w="76200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100" name="Google Shape;100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03648" y="4256025"/>
            <a:ext cx="5055474" cy="1847020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15"/>
          <p:cNvSpPr txBox="1"/>
          <p:nvPr/>
        </p:nvSpPr>
        <p:spPr>
          <a:xfrm>
            <a:off x="254575" y="3322350"/>
            <a:ext cx="8682300" cy="61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800" b="1" dirty="0" smtClean="0">
                <a:solidFill>
                  <a:srgbClr val="434343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GB" sz="1800" b="1" dirty="0">
                <a:solidFill>
                  <a:srgbClr val="434343"/>
                </a:solidFill>
                <a:latin typeface="Letter-join Plus 8" panose="02000505000000020003" pitchFamily="50" charset="0"/>
                <a:ea typeface="Montserrat"/>
                <a:cs typeface="Montserrat"/>
                <a:sym typeface="Montserrat"/>
              </a:rPr>
              <a:t>Spot the parallel lines in these shapes</a:t>
            </a:r>
            <a:endParaRPr sz="1800" b="1" dirty="0">
              <a:solidFill>
                <a:srgbClr val="434343"/>
              </a:solidFill>
              <a:latin typeface="Letter-join Plus 8" panose="02000505000000020003" pitchFamily="50" charset="0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19323897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6"/>
          <p:cNvSpPr txBox="1">
            <a:spLocks noGrp="1"/>
          </p:cNvSpPr>
          <p:nvPr>
            <p:ph type="title"/>
          </p:nvPr>
        </p:nvSpPr>
        <p:spPr>
          <a:xfrm>
            <a:off x="146348" y="158201"/>
            <a:ext cx="8226000" cy="814500"/>
          </a:xfrm>
          <a:prstGeom prst="rect">
            <a:avLst/>
          </a:prstGeom>
        </p:spPr>
        <p:txBody>
          <a:bodyPr spcFirstLastPara="1"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/>
          <a:p>
            <a:pPr algn="l"/>
            <a:endParaRPr sz="1800" dirty="0" smtClean="0">
              <a:solidFill>
                <a:srgbClr val="434343"/>
              </a:solidFill>
            </a:endParaRPr>
          </a:p>
          <a:p>
            <a:pPr marL="114300" algn="l">
              <a:buClr>
                <a:srgbClr val="434343"/>
              </a:buClr>
              <a:buSzPts val="1800"/>
            </a:pPr>
            <a:r>
              <a:rPr lang="en-GB" sz="1800" dirty="0" smtClean="0">
                <a:solidFill>
                  <a:srgbClr val="434343"/>
                </a:solidFill>
                <a:latin typeface="Letter-join Plus 8" panose="02000505000000020003" pitchFamily="50" charset="0"/>
              </a:rPr>
              <a:t>Spot</a:t>
            </a:r>
            <a:r>
              <a:rPr lang="en-GB" sz="1800" dirty="0" smtClean="0">
                <a:solidFill>
                  <a:srgbClr val="434343"/>
                </a:solidFill>
              </a:rPr>
              <a:t> </a:t>
            </a:r>
            <a:r>
              <a:rPr lang="en-GB" sz="1800" dirty="0" smtClean="0">
                <a:solidFill>
                  <a:srgbClr val="434343"/>
                </a:solidFill>
                <a:latin typeface="Letter-join Plus 8" panose="02000505000000020003" pitchFamily="50" charset="0"/>
              </a:rPr>
              <a:t>the </a:t>
            </a:r>
            <a:r>
              <a:rPr lang="en-GB" sz="1800" dirty="0">
                <a:solidFill>
                  <a:srgbClr val="434343"/>
                </a:solidFill>
                <a:latin typeface="Letter-join Plus 8" panose="02000505000000020003" pitchFamily="50" charset="0"/>
              </a:rPr>
              <a:t>parallel lines in these shapes</a:t>
            </a:r>
            <a:endParaRPr sz="1800" dirty="0">
              <a:solidFill>
                <a:srgbClr val="434343"/>
              </a:solidFill>
              <a:latin typeface="Letter-join Plus 8" panose="02000505000000020003" pitchFamily="50" charset="0"/>
            </a:endParaRPr>
          </a:p>
        </p:txBody>
      </p:sp>
      <p:sp>
        <p:nvSpPr>
          <p:cNvPr id="107" name="Google Shape;107;p16"/>
          <p:cNvSpPr txBox="1">
            <a:spLocks noGrp="1"/>
          </p:cNvSpPr>
          <p:nvPr>
            <p:ph type="sldNum" idx="12"/>
          </p:nvPr>
        </p:nvSpPr>
        <p:spPr>
          <a:xfrm>
            <a:off x="458971" y="5650575"/>
            <a:ext cx="720000" cy="180000"/>
          </a:xfrm>
          <a:prstGeom prst="rect">
            <a:avLst/>
          </a:prstGeom>
        </p:spPr>
        <p:txBody>
          <a:bodyPr spcFirstLastPara="1"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-GB"/>
              <a:pPr algn="l">
                <a:spcBef>
                  <a:spcPts val="0"/>
                </a:spcBef>
                <a:spcAft>
                  <a:spcPts val="0"/>
                </a:spcAft>
              </a:pPr>
              <a:t>6</a:t>
            </a:fld>
            <a:endParaRPr/>
          </a:p>
        </p:txBody>
      </p:sp>
      <p:pic>
        <p:nvPicPr>
          <p:cNvPr id="108" name="Google Shape;108;p16"/>
          <p:cNvPicPr preferRelativeResize="0"/>
          <p:nvPr/>
        </p:nvPicPr>
        <p:blipFill rotWithShape="1">
          <a:blip r:embed="rId3">
            <a:alphaModFix/>
          </a:blip>
          <a:srcRect t="1391" b="1961"/>
          <a:stretch/>
        </p:blipFill>
        <p:spPr>
          <a:xfrm>
            <a:off x="419274" y="977935"/>
            <a:ext cx="8371801" cy="3387540"/>
          </a:xfrm>
          <a:prstGeom prst="rect">
            <a:avLst/>
          </a:prstGeom>
          <a:noFill/>
          <a:ln>
            <a:noFill/>
          </a:ln>
        </p:spPr>
      </p:pic>
      <p:sp>
        <p:nvSpPr>
          <p:cNvPr id="109" name="Google Shape;109;p16"/>
          <p:cNvSpPr txBox="1"/>
          <p:nvPr/>
        </p:nvSpPr>
        <p:spPr>
          <a:xfrm>
            <a:off x="427339" y="4365475"/>
            <a:ext cx="8612100" cy="76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800" b="1" dirty="0" smtClean="0">
                <a:solidFill>
                  <a:srgbClr val="434343"/>
                </a:solidFill>
                <a:latin typeface="Letter-join Plus 8" panose="02000505000000020003" pitchFamily="50" charset="0"/>
                <a:ea typeface="Montserrat"/>
                <a:cs typeface="Montserrat"/>
                <a:sym typeface="Montserrat"/>
              </a:rPr>
              <a:t>True </a:t>
            </a:r>
            <a:r>
              <a:rPr lang="en-GB" sz="1800" b="1" dirty="0">
                <a:solidFill>
                  <a:srgbClr val="434343"/>
                </a:solidFill>
                <a:latin typeface="Letter-join Plus 8" panose="02000505000000020003" pitchFamily="50" charset="0"/>
                <a:ea typeface="Montserrat"/>
                <a:cs typeface="Montserrat"/>
                <a:sym typeface="Montserrat"/>
              </a:rPr>
              <a:t>or false?</a:t>
            </a:r>
            <a:endParaRPr sz="1800" b="1" dirty="0">
              <a:solidFill>
                <a:srgbClr val="434343"/>
              </a:solidFill>
              <a:latin typeface="Letter-join Plus 8" panose="02000505000000020003" pitchFamily="50" charset="0"/>
              <a:ea typeface="Montserrat"/>
              <a:cs typeface="Montserrat"/>
              <a:sym typeface="Montserrat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800" dirty="0">
                <a:latin typeface="Letter-join Plus 8" panose="02000505000000020003" pitchFamily="50" charset="0"/>
                <a:ea typeface="Montserrat"/>
                <a:cs typeface="Montserrat"/>
                <a:sym typeface="Montserrat"/>
              </a:rPr>
              <a:t>“Any pair of straight lines is called parallel”</a:t>
            </a:r>
            <a:endParaRPr sz="1800" dirty="0">
              <a:latin typeface="Letter-join Plus 8" panose="02000505000000020003" pitchFamily="50" charset="0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13206145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7"/>
          <p:cNvSpPr txBox="1">
            <a:spLocks noGrp="1"/>
          </p:cNvSpPr>
          <p:nvPr>
            <p:ph type="title"/>
          </p:nvPr>
        </p:nvSpPr>
        <p:spPr>
          <a:xfrm>
            <a:off x="541571" y="260648"/>
            <a:ext cx="9144000" cy="814500"/>
          </a:xfrm>
          <a:prstGeom prst="rect">
            <a:avLst/>
          </a:prstGeom>
        </p:spPr>
        <p:txBody>
          <a:bodyPr spcFirstLastPara="1"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/>
          <a:p>
            <a:pPr algn="l"/>
            <a:endParaRPr sz="1800" dirty="0">
              <a:solidFill>
                <a:srgbClr val="434343"/>
              </a:solidFill>
            </a:endParaRPr>
          </a:p>
          <a:p>
            <a:pPr algn="l"/>
            <a:r>
              <a:rPr lang="en-GB" sz="1800" dirty="0">
                <a:solidFill>
                  <a:srgbClr val="434343"/>
                </a:solidFill>
                <a:latin typeface="Letter-join Plus 8" panose="02000505000000020003" pitchFamily="50" charset="0"/>
              </a:rPr>
              <a:t>Challenge - </a:t>
            </a:r>
            <a:endParaRPr sz="1800" dirty="0">
              <a:solidFill>
                <a:srgbClr val="434343"/>
              </a:solidFill>
              <a:latin typeface="Letter-join Plus 8" panose="02000505000000020003" pitchFamily="50" charset="0"/>
            </a:endParaRPr>
          </a:p>
          <a:p>
            <a:pPr marL="114300" algn="l">
              <a:buClr>
                <a:srgbClr val="434343"/>
              </a:buClr>
              <a:buSzPts val="1800"/>
            </a:pPr>
            <a:r>
              <a:rPr lang="en-GB" sz="1800" dirty="0">
                <a:solidFill>
                  <a:srgbClr val="434343"/>
                </a:solidFill>
                <a:latin typeface="Letter-join Plus 8" panose="02000505000000020003" pitchFamily="50" charset="0"/>
              </a:rPr>
              <a:t>Can you spot all of the parallel lines in this picture?</a:t>
            </a:r>
            <a:endParaRPr sz="1800" dirty="0">
              <a:solidFill>
                <a:srgbClr val="434343"/>
              </a:solidFill>
              <a:latin typeface="Letter-join Plus 8" panose="02000505000000020003" pitchFamily="50" charset="0"/>
            </a:endParaRPr>
          </a:p>
        </p:txBody>
      </p:sp>
      <p:sp>
        <p:nvSpPr>
          <p:cNvPr id="115" name="Google Shape;115;p17"/>
          <p:cNvSpPr txBox="1">
            <a:spLocks noGrp="1"/>
          </p:cNvSpPr>
          <p:nvPr>
            <p:ph type="sldNum" idx="12"/>
          </p:nvPr>
        </p:nvSpPr>
        <p:spPr>
          <a:xfrm>
            <a:off x="458971" y="5650575"/>
            <a:ext cx="720000" cy="180000"/>
          </a:xfrm>
          <a:prstGeom prst="rect">
            <a:avLst/>
          </a:prstGeom>
        </p:spPr>
        <p:txBody>
          <a:bodyPr spcFirstLastPara="1"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-GB"/>
              <a:pPr algn="l">
                <a:spcBef>
                  <a:spcPts val="0"/>
                </a:spcBef>
                <a:spcAft>
                  <a:spcPts val="0"/>
                </a:spcAft>
              </a:pPr>
              <a:t>7</a:t>
            </a:fld>
            <a:endParaRPr/>
          </a:p>
        </p:txBody>
      </p:sp>
      <p:pic>
        <p:nvPicPr>
          <p:cNvPr id="116" name="Google Shape;116;p17"/>
          <p:cNvPicPr preferRelativeResize="0"/>
          <p:nvPr/>
        </p:nvPicPr>
        <p:blipFill rotWithShape="1">
          <a:blip r:embed="rId3">
            <a:alphaModFix/>
          </a:blip>
          <a:srcRect t="7501"/>
          <a:stretch/>
        </p:blipFill>
        <p:spPr>
          <a:xfrm>
            <a:off x="458971" y="1082847"/>
            <a:ext cx="8505517" cy="551450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275070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323850" y="1441450"/>
            <a:ext cx="8229600" cy="1143000"/>
          </a:xfrm>
        </p:spPr>
        <p:txBody>
          <a:bodyPr/>
          <a:lstStyle/>
          <a:p>
            <a:r>
              <a:rPr lang="en-GB" altLang="en-US" sz="4000" smtClean="0">
                <a:latin typeface="Letterjoin-Air Plus 8" panose="02000805000000020003" pitchFamily="50" charset="0"/>
              </a:rPr>
              <a:t>Click on PurpleMash and follow your 2Do’s.</a:t>
            </a:r>
            <a:br>
              <a:rPr lang="en-GB" altLang="en-US" sz="4000" smtClean="0">
                <a:latin typeface="Letterjoin-Air Plus 8" panose="02000805000000020003" pitchFamily="50" charset="0"/>
              </a:rPr>
            </a:br>
            <a:r>
              <a:rPr lang="en-GB" altLang="en-US" sz="4000" smtClean="0">
                <a:latin typeface="Letterjoin-Air Plus 8" panose="02000805000000020003" pitchFamily="50" charset="0"/>
              </a:rPr>
              <a:t/>
            </a:r>
            <a:br>
              <a:rPr lang="en-GB" altLang="en-US" sz="4000" smtClean="0">
                <a:latin typeface="Letterjoin-Air Plus 8" panose="02000805000000020003" pitchFamily="50" charset="0"/>
              </a:rPr>
            </a:br>
            <a:r>
              <a:rPr lang="en-GB" altLang="en-US" sz="4000" smtClean="0">
                <a:latin typeface="Letterjoin-Air Plus 8" panose="02000805000000020003" pitchFamily="50" charset="0"/>
              </a:rPr>
              <a:t>Don’t forget to save it and send it to me.</a:t>
            </a:r>
            <a:r>
              <a:rPr lang="en-GB" altLang="en-US" sz="2400" smtClean="0">
                <a:latin typeface="Letterjoin-Air Plus 8" panose="02000805000000020003" pitchFamily="50" charset="0"/>
              </a:rPr>
              <a:t/>
            </a:r>
            <a:br>
              <a:rPr lang="en-GB" altLang="en-US" sz="2400" smtClean="0">
                <a:latin typeface="Letterjoin-Air Plus 8" panose="02000805000000020003" pitchFamily="50" charset="0"/>
              </a:rPr>
            </a:br>
            <a:endParaRPr lang="en-GB" altLang="en-US" sz="2400" smtClean="0">
              <a:latin typeface="Letterjoin-Air Plus 8" panose="02000805000000020003" pitchFamily="5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12254</TotalTime>
  <Words>165</Words>
  <Application>Microsoft Office PowerPoint</Application>
  <PresentationFormat>On-screen Show (4:3)</PresentationFormat>
  <Paragraphs>47</Paragraphs>
  <Slides>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Letterjoin-Air Plus 8</vt:lpstr>
      <vt:lpstr>Letter-join Plus 8</vt:lpstr>
      <vt:lpstr>Default Design</vt:lpstr>
      <vt:lpstr>Maths </vt:lpstr>
      <vt:lpstr>PowerPoint Presentation</vt:lpstr>
      <vt:lpstr>PowerPoint Presentation</vt:lpstr>
      <vt:lpstr>Todays Learning</vt:lpstr>
      <vt:lpstr>PowerPoint Presentation</vt:lpstr>
      <vt:lpstr> Spot the parallel lines in these shapes</vt:lpstr>
      <vt:lpstr> Challenge -  Can you spot all of the parallel lines in this picture?</vt:lpstr>
      <vt:lpstr>Click on PurpleMash and follow your 2Do’s.  Don’t forget to save it and send it to me.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Tasha</dc:creator>
  <cp:lastModifiedBy>j.batey</cp:lastModifiedBy>
  <cp:revision>187</cp:revision>
  <dcterms:created xsi:type="dcterms:W3CDTF">2017-10-09T10:58:36Z</dcterms:created>
  <dcterms:modified xsi:type="dcterms:W3CDTF">2021-02-25T08:31:27Z</dcterms:modified>
</cp:coreProperties>
</file>