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1" r:id="rId4"/>
    <p:sldId id="260" r:id="rId5"/>
    <p:sldId id="256" r:id="rId6"/>
    <p:sldId id="257" r:id="rId7"/>
  </p:sldIdLst>
  <p:sldSz cx="6858000" cy="9144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232" y="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5220C-C18A-4904-9ECD-CC58C4DC24C4}" type="datetimeFigureOut">
              <a:rPr lang="en-US" smtClean="0"/>
              <a:t>2/21/2021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888F1-6CE9-4778-8B18-B42635AD114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88F1-6CE9-4778-8B18-B42635AD114A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3888F1-6CE9-4778-8B18-B42635AD114A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D626E-643A-44FC-920E-25BB94C8A10E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C0CAC-4D81-47F5-B06B-D5B67CC92B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7CC8D-13A9-4D79-997D-407493DFBEB9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F2E39-78EF-4C55-823E-95A9C8C681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A99AA-E13F-48AA-8979-AF825E7214B9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77431-ADD5-4F91-A018-39B2A95457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852CA-6A5D-42BB-AEF8-2B7554C69CD6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DFA19-60D7-41EA-8916-1EE9B68B1C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70309-B003-4D16-B810-9DCA1D25E309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6BFB8-CD70-48D2-A3D5-72C5AF9195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ECD82-A584-4552-9645-73D5770D77EF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D59A8-57FB-4322-9223-0A9E953B49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2EA50-BFEF-476C-AAAB-1901820DA968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2E53A-EA10-4429-A26D-EE55C93554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B12EF-D6D8-40AF-9B63-CDD3A13F3C9E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86965-D860-4429-845D-F26B7E24C6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0CC07-C09D-4279-9887-28918A966BF2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0823C-07BF-4D8E-93C8-C59F819E65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7409E-E941-4111-92D9-5610BD3E5DB0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8478C-B269-4D9E-9886-0D9A74BE7F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C5C30-90D5-49CC-AD53-2907A1D4EBE0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83B5F-232F-423E-AB41-8C152D9C70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3DED27-E147-4F4E-AF19-C9436F9565E7}" type="datetimeFigureOut">
              <a:rPr lang="en-US"/>
              <a:pPr>
                <a:defRPr/>
              </a:pPr>
              <a:t>2/21/2021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B79C2E-6218-46F8-BCDA-361A0F5952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hyperlink" Target="https://www.youtube.com/watch?v=zzhHrQbHZMA&amp;t=48s" TargetMode="External"/><Relationship Id="rId5" Type="http://schemas.openxmlformats.org/officeDocument/2006/relationships/hyperlink" Target="https://www.youtube.com/watch?v=8ydJr1Is8xI" TargetMode="External"/><Relationship Id="rId4" Type="http://schemas.openxmlformats.org/officeDocument/2006/relationships/hyperlink" Target="https://www.bbc.co.uk/teach/supermovers/ks1--ks2-mfl-spanish-greetings-with-ben-shires/zfksqp3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354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9752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Spanish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475" dirty="0" smtClean="0">
                <a:latin typeface="Letterjoin-Air Plus 8" panose="02000805000000020003" pitchFamily="50" charset="0"/>
              </a:rPr>
              <a:t>22.02.21</a:t>
            </a:r>
            <a:endParaRPr lang="en-GB" sz="2475" dirty="0">
              <a:latin typeface="Letterjoin-Air Plus 8" panose="02000805000000020003" pitchFamily="50" charset="0"/>
            </a:endParaRPr>
          </a:p>
        </p:txBody>
      </p:sp>
      <p:pic>
        <p:nvPicPr>
          <p:cNvPr id="1026" name="Picture 2" descr="Image result for spani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811743"/>
            <a:ext cx="3418706" cy="2528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spani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960" y="5940152"/>
            <a:ext cx="3418706" cy="2528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514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785" y="3779912"/>
            <a:ext cx="5915025" cy="316070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What to do:</a:t>
            </a:r>
            <a:br>
              <a:rPr lang="en-GB" dirty="0" smtClean="0">
                <a:latin typeface="Letterjoin-Air Plus 8" panose="02000805000000020003" pitchFamily="50" charset="0"/>
              </a:rPr>
            </a:br>
            <a:r>
              <a:rPr lang="en-GB" sz="1013" dirty="0">
                <a:latin typeface="Letterjoin-Air Plus 8" panose="02000805000000020003" pitchFamily="50" charset="0"/>
              </a:rPr>
              <a:t>-</a:t>
            </a:r>
            <a:r>
              <a:rPr lang="en-GB" dirty="0" smtClean="0">
                <a:latin typeface="Letterjoin-Air Plus 8" panose="02000805000000020003" pitchFamily="50" charset="0"/>
              </a:rPr>
              <a:t/>
            </a:r>
            <a:br>
              <a:rPr lang="en-GB" dirty="0" smtClean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>As always are lessons are song based so today we are going to start with </a:t>
            </a:r>
            <a:r>
              <a:rPr lang="en-GB" sz="1744" dirty="0" err="1">
                <a:latin typeface="Letterjoin-Air Plus 8" panose="02000805000000020003" pitchFamily="50" charset="0"/>
              </a:rPr>
              <a:t>Supermovers</a:t>
            </a:r>
            <a:r>
              <a:rPr lang="en-GB" sz="1744" dirty="0">
                <a:latin typeface="Letterjoin-Air Plus 8" panose="02000805000000020003" pitchFamily="50" charset="0"/>
              </a:rPr>
              <a:t> and our greetings.</a:t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  <a:hlinkClick r:id="rId4"/>
              </a:rPr>
              <a:t>https://www.bbc.co.uk/teach/supermovers/ks1--ks2-mfl-spanish-greetings-with-ben-shires/zfksqp3</a:t>
            </a: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>This weeks lesson </a:t>
            </a:r>
            <a:r>
              <a:rPr lang="en-GB" sz="1744" dirty="0" smtClean="0">
                <a:latin typeface="Letterjoin-Air Plus 8" panose="02000805000000020003" pitchFamily="50" charset="0"/>
              </a:rPr>
              <a:t>is counting to 20.</a:t>
            </a: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 smtClean="0">
                <a:latin typeface="Letterjoin-Air Plus 8" panose="02000805000000020003" pitchFamily="50" charset="0"/>
              </a:rPr>
              <a:t>Watch these videos then have a go at the worksheets </a:t>
            </a:r>
            <a:r>
              <a:rPr lang="en-GB" sz="1744" dirty="0">
                <a:latin typeface="Letterjoin-Air Plus 8" panose="02000805000000020003" pitchFamily="50" charset="0"/>
              </a:rPr>
              <a:t>below.</a:t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  <a:hlinkClick r:id="rId5"/>
              </a:rPr>
              <a:t>https://</a:t>
            </a:r>
            <a:r>
              <a:rPr lang="en-GB" sz="1744" dirty="0" smtClean="0">
                <a:latin typeface="Letterjoin-Air Plus 8" panose="02000805000000020003" pitchFamily="50" charset="0"/>
                <a:hlinkClick r:id="rId5"/>
              </a:rPr>
              <a:t>www.youtube.com/watch?v=8ydJr1Is8xI</a:t>
            </a:r>
            <a:r>
              <a:rPr lang="en-GB" sz="1744" dirty="0" smtClean="0">
                <a:latin typeface="Letterjoin-Air Plus 8" panose="02000805000000020003" pitchFamily="50" charset="0"/>
              </a:rPr>
              <a:t/>
            </a:r>
            <a:br>
              <a:rPr lang="en-GB" sz="1744" dirty="0" smtClean="0">
                <a:latin typeface="Letterjoin-Air Plus 8" panose="02000805000000020003" pitchFamily="50" charset="0"/>
              </a:rPr>
            </a:br>
            <a:r>
              <a:rPr lang="en-GB" sz="1744" dirty="0" smtClean="0">
                <a:latin typeface="Letterjoin-Air Plus 8" panose="02000805000000020003" pitchFamily="50" charset="0"/>
              </a:rPr>
              <a:t/>
            </a:r>
            <a:br>
              <a:rPr lang="en-GB" sz="1744" dirty="0" smtClean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  <a:hlinkClick r:id="rId6"/>
              </a:rPr>
              <a:t>https://</a:t>
            </a:r>
            <a:r>
              <a:rPr lang="en-GB" sz="1744" dirty="0" smtClean="0">
                <a:latin typeface="Letterjoin-Air Plus 8" panose="02000805000000020003" pitchFamily="50" charset="0"/>
                <a:hlinkClick r:id="rId6"/>
              </a:rPr>
              <a:t>www.youtube.com/watch?v=zzhHrQbHZMA&amp;t=48s</a:t>
            </a:r>
            <a:r>
              <a:rPr lang="en-GB" sz="1744" dirty="0" smtClean="0">
                <a:latin typeface="Letterjoin-Air Plus 8" panose="02000805000000020003" pitchFamily="50" charset="0"/>
              </a:rPr>
              <a:t/>
            </a:r>
            <a:br>
              <a:rPr lang="en-GB" sz="1744" dirty="0" smtClean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sz="1744" dirty="0">
                <a:latin typeface="Letterjoin-Air Plus 8" panose="02000805000000020003" pitchFamily="50" charset="0"/>
              </a:rPr>
              <a:t/>
            </a:r>
            <a:br>
              <a:rPr lang="en-GB" sz="1744" dirty="0">
                <a:latin typeface="Letterjoin-Air Plus 8" panose="02000805000000020003" pitchFamily="50" charset="0"/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136374" y="2857500"/>
            <a:ext cx="3429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674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5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604" y="428597"/>
            <a:ext cx="6072230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numCol="2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uno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>
                <a:latin typeface="Comic Sans MS" pitchFamily="66" charset="0"/>
                <a:cs typeface="+mn-cs"/>
              </a:rPr>
              <a:t>dos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tres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cuatro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cinco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seis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siete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ocho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nueve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>
                <a:latin typeface="Comic Sans MS" pitchFamily="66" charset="0"/>
                <a:cs typeface="+mn-cs"/>
              </a:rPr>
              <a:t> </a:t>
            </a:r>
            <a:r>
              <a:rPr lang="en-GB" sz="2000" b="1" dirty="0" err="1">
                <a:latin typeface="Comic Sans MS" pitchFamily="66" charset="0"/>
                <a:cs typeface="+mn-cs"/>
              </a:rPr>
              <a:t>diez</a:t>
            </a:r>
            <a:endParaRPr lang="en-GB" sz="2000" b="1" dirty="0">
              <a:latin typeface="Comic Sans MS" pitchFamily="66" charset="0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88" y="0"/>
            <a:ext cx="3357562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Las </a:t>
            </a:r>
            <a:r>
              <a:rPr lang="en-GB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matemáticas</a:t>
            </a:r>
            <a:endParaRPr lang="en-GB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063" y="2773363"/>
            <a:ext cx="1214437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642938" y="2916238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214438" y="2916238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642938" y="3344863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214438" y="3344863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143125" y="2773363"/>
            <a:ext cx="1714500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357438" y="2916238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857500" y="2916238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357438" y="3344863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2857500" y="3344863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3357563" y="2916238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3357563" y="3344863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64" name="TextBox 19"/>
          <p:cNvSpPr txBox="1">
            <a:spLocks noChangeArrowheads="1"/>
          </p:cNvSpPr>
          <p:nvPr/>
        </p:nvSpPr>
        <p:spPr bwMode="auto">
          <a:xfrm>
            <a:off x="357188" y="2143125"/>
            <a:ext cx="61436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>
                <a:latin typeface="Comic Sans MS" pitchFamily="66" charset="0"/>
              </a:rPr>
              <a:t>Fill in the missing numbers to make each pair add up to ten:</a:t>
            </a:r>
          </a:p>
        </p:txBody>
      </p:sp>
      <p:sp>
        <p:nvSpPr>
          <p:cNvPr id="2065" name="TextBox 20"/>
          <p:cNvSpPr txBox="1">
            <a:spLocks noChangeArrowheads="1"/>
          </p:cNvSpPr>
          <p:nvPr/>
        </p:nvSpPr>
        <p:spPr bwMode="auto">
          <a:xfrm>
            <a:off x="71438" y="29162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omic Sans MS" pitchFamily="66" charset="0"/>
              </a:rPr>
              <a:t>1.</a:t>
            </a:r>
          </a:p>
        </p:txBody>
      </p:sp>
      <p:sp>
        <p:nvSpPr>
          <p:cNvPr id="2066" name="TextBox 21"/>
          <p:cNvSpPr txBox="1">
            <a:spLocks noChangeArrowheads="1"/>
          </p:cNvSpPr>
          <p:nvPr/>
        </p:nvSpPr>
        <p:spPr bwMode="auto">
          <a:xfrm>
            <a:off x="500063" y="3916363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cuatro</a:t>
            </a:r>
          </a:p>
        </p:txBody>
      </p:sp>
      <p:sp>
        <p:nvSpPr>
          <p:cNvPr id="2067" name="TextBox 22"/>
          <p:cNvSpPr txBox="1">
            <a:spLocks noChangeArrowheads="1"/>
          </p:cNvSpPr>
          <p:nvPr/>
        </p:nvSpPr>
        <p:spPr bwMode="auto">
          <a:xfrm>
            <a:off x="2143125" y="3916363"/>
            <a:ext cx="1714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__ __ __ __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57688" y="2773363"/>
            <a:ext cx="2357437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394325" y="2916238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5840413" y="2916238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394325" y="3344863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840413" y="3344863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286500" y="2916238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286500" y="3344863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500563" y="2916238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4946650" y="2916238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500563" y="3344863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4946650" y="3344863"/>
            <a:ext cx="285750" cy="2857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79" name="TextBox 34"/>
          <p:cNvSpPr txBox="1">
            <a:spLocks noChangeArrowheads="1"/>
          </p:cNvSpPr>
          <p:nvPr/>
        </p:nvSpPr>
        <p:spPr bwMode="auto">
          <a:xfrm>
            <a:off x="1643063" y="3119438"/>
            <a:ext cx="5715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+</a:t>
            </a:r>
          </a:p>
        </p:txBody>
      </p:sp>
      <p:sp>
        <p:nvSpPr>
          <p:cNvPr id="2080" name="TextBox 35"/>
          <p:cNvSpPr txBox="1">
            <a:spLocks noChangeArrowheads="1"/>
          </p:cNvSpPr>
          <p:nvPr/>
        </p:nvSpPr>
        <p:spPr bwMode="auto">
          <a:xfrm>
            <a:off x="3857625" y="313055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=</a:t>
            </a:r>
          </a:p>
        </p:txBody>
      </p:sp>
      <p:sp>
        <p:nvSpPr>
          <p:cNvPr id="2081" name="TextBox 36"/>
          <p:cNvSpPr txBox="1">
            <a:spLocks noChangeArrowheads="1"/>
          </p:cNvSpPr>
          <p:nvPr/>
        </p:nvSpPr>
        <p:spPr bwMode="auto">
          <a:xfrm>
            <a:off x="4929188" y="3916363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diez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428875" y="4916488"/>
            <a:ext cx="1428750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83" name="TextBox 49"/>
          <p:cNvSpPr txBox="1">
            <a:spLocks noChangeArrowheads="1"/>
          </p:cNvSpPr>
          <p:nvPr/>
        </p:nvSpPr>
        <p:spPr bwMode="auto">
          <a:xfrm>
            <a:off x="71438" y="5059363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omic Sans MS" pitchFamily="66" charset="0"/>
              </a:rPr>
              <a:t>2.</a:t>
            </a:r>
          </a:p>
        </p:txBody>
      </p:sp>
      <p:sp>
        <p:nvSpPr>
          <p:cNvPr id="2084" name="TextBox 50"/>
          <p:cNvSpPr txBox="1">
            <a:spLocks noChangeArrowheads="1"/>
          </p:cNvSpPr>
          <p:nvPr/>
        </p:nvSpPr>
        <p:spPr bwMode="auto">
          <a:xfrm>
            <a:off x="500063" y="6059488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cinco</a:t>
            </a:r>
          </a:p>
        </p:txBody>
      </p:sp>
      <p:sp>
        <p:nvSpPr>
          <p:cNvPr id="2085" name="TextBox 51"/>
          <p:cNvSpPr txBox="1">
            <a:spLocks noChangeArrowheads="1"/>
          </p:cNvSpPr>
          <p:nvPr/>
        </p:nvSpPr>
        <p:spPr bwMode="auto">
          <a:xfrm>
            <a:off x="2143125" y="6059488"/>
            <a:ext cx="2000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__ __ __ __ __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357688" y="4916488"/>
            <a:ext cx="2357437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87" name="TextBox 63"/>
          <p:cNvSpPr txBox="1">
            <a:spLocks noChangeArrowheads="1"/>
          </p:cNvSpPr>
          <p:nvPr/>
        </p:nvSpPr>
        <p:spPr bwMode="auto">
          <a:xfrm>
            <a:off x="1928813" y="527367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+</a:t>
            </a:r>
          </a:p>
        </p:txBody>
      </p:sp>
      <p:sp>
        <p:nvSpPr>
          <p:cNvPr id="2088" name="TextBox 64"/>
          <p:cNvSpPr txBox="1">
            <a:spLocks noChangeArrowheads="1"/>
          </p:cNvSpPr>
          <p:nvPr/>
        </p:nvSpPr>
        <p:spPr bwMode="auto">
          <a:xfrm>
            <a:off x="3857625" y="527367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=</a:t>
            </a:r>
          </a:p>
        </p:txBody>
      </p:sp>
      <p:sp>
        <p:nvSpPr>
          <p:cNvPr id="2089" name="TextBox 65"/>
          <p:cNvSpPr txBox="1">
            <a:spLocks noChangeArrowheads="1"/>
          </p:cNvSpPr>
          <p:nvPr/>
        </p:nvSpPr>
        <p:spPr bwMode="auto">
          <a:xfrm>
            <a:off x="4929188" y="6059488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diez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00063" y="7059613"/>
            <a:ext cx="642937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1571625" y="7059613"/>
            <a:ext cx="2143125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92" name="TextBox 78"/>
          <p:cNvSpPr txBox="1">
            <a:spLocks noChangeArrowheads="1"/>
          </p:cNvSpPr>
          <p:nvPr/>
        </p:nvSpPr>
        <p:spPr bwMode="auto">
          <a:xfrm>
            <a:off x="71438" y="720248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omic Sans MS" pitchFamily="66" charset="0"/>
              </a:rPr>
              <a:t>3.</a:t>
            </a:r>
          </a:p>
        </p:txBody>
      </p:sp>
      <p:sp>
        <p:nvSpPr>
          <p:cNvPr id="2093" name="TextBox 79"/>
          <p:cNvSpPr txBox="1">
            <a:spLocks noChangeArrowheads="1"/>
          </p:cNvSpPr>
          <p:nvPr/>
        </p:nvSpPr>
        <p:spPr bwMode="auto">
          <a:xfrm>
            <a:off x="214313" y="8202613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dos</a:t>
            </a:r>
          </a:p>
        </p:txBody>
      </p:sp>
      <p:sp>
        <p:nvSpPr>
          <p:cNvPr id="2094" name="TextBox 80"/>
          <p:cNvSpPr txBox="1">
            <a:spLocks noChangeArrowheads="1"/>
          </p:cNvSpPr>
          <p:nvPr/>
        </p:nvSpPr>
        <p:spPr bwMode="auto">
          <a:xfrm>
            <a:off x="1785938" y="8202613"/>
            <a:ext cx="1714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__ __ __ __ 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357688" y="7059613"/>
            <a:ext cx="2357437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96" name="TextBox 92"/>
          <p:cNvSpPr txBox="1">
            <a:spLocks noChangeArrowheads="1"/>
          </p:cNvSpPr>
          <p:nvPr/>
        </p:nvSpPr>
        <p:spPr bwMode="auto">
          <a:xfrm>
            <a:off x="1071563" y="7405688"/>
            <a:ext cx="5715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+</a:t>
            </a:r>
          </a:p>
        </p:txBody>
      </p:sp>
      <p:sp>
        <p:nvSpPr>
          <p:cNvPr id="2097" name="TextBox 93"/>
          <p:cNvSpPr txBox="1">
            <a:spLocks noChangeArrowheads="1"/>
          </p:cNvSpPr>
          <p:nvPr/>
        </p:nvSpPr>
        <p:spPr bwMode="auto">
          <a:xfrm>
            <a:off x="3786188" y="741680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=</a:t>
            </a:r>
          </a:p>
        </p:txBody>
      </p:sp>
      <p:sp>
        <p:nvSpPr>
          <p:cNvPr id="2098" name="TextBox 94"/>
          <p:cNvSpPr txBox="1">
            <a:spLocks noChangeArrowheads="1"/>
          </p:cNvSpPr>
          <p:nvPr/>
        </p:nvSpPr>
        <p:spPr bwMode="auto">
          <a:xfrm>
            <a:off x="4929188" y="8202613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diez</a:t>
            </a:r>
          </a:p>
        </p:txBody>
      </p:sp>
      <p:sp>
        <p:nvSpPr>
          <p:cNvPr id="96" name="Rectangle 95"/>
          <p:cNvSpPr/>
          <p:nvPr/>
        </p:nvSpPr>
        <p:spPr>
          <a:xfrm>
            <a:off x="500063" y="4916488"/>
            <a:ext cx="1428750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7" name="Isosceles Triangle 96"/>
          <p:cNvSpPr/>
          <p:nvPr/>
        </p:nvSpPr>
        <p:spPr>
          <a:xfrm>
            <a:off x="4500563" y="5000625"/>
            <a:ext cx="357187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8" name="Isosceles Triangle 97"/>
          <p:cNvSpPr/>
          <p:nvPr/>
        </p:nvSpPr>
        <p:spPr>
          <a:xfrm>
            <a:off x="4500563" y="5429250"/>
            <a:ext cx="357187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9" name="Isosceles Triangle 98"/>
          <p:cNvSpPr/>
          <p:nvPr/>
        </p:nvSpPr>
        <p:spPr>
          <a:xfrm>
            <a:off x="4946650" y="5000625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0" name="Isosceles Triangle 99"/>
          <p:cNvSpPr/>
          <p:nvPr/>
        </p:nvSpPr>
        <p:spPr>
          <a:xfrm>
            <a:off x="4946650" y="5429250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1" name="Isosceles Triangle 100"/>
          <p:cNvSpPr/>
          <p:nvPr/>
        </p:nvSpPr>
        <p:spPr>
          <a:xfrm>
            <a:off x="5394325" y="5000625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2" name="Isosceles Triangle 101"/>
          <p:cNvSpPr/>
          <p:nvPr/>
        </p:nvSpPr>
        <p:spPr>
          <a:xfrm>
            <a:off x="5394325" y="5429250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3" name="Isosceles Triangle 102"/>
          <p:cNvSpPr/>
          <p:nvPr/>
        </p:nvSpPr>
        <p:spPr>
          <a:xfrm>
            <a:off x="5840413" y="5000625"/>
            <a:ext cx="357187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4" name="Isosceles Triangle 103"/>
          <p:cNvSpPr/>
          <p:nvPr/>
        </p:nvSpPr>
        <p:spPr>
          <a:xfrm>
            <a:off x="5840413" y="5429250"/>
            <a:ext cx="357187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5" name="Isosceles Triangle 104"/>
          <p:cNvSpPr/>
          <p:nvPr/>
        </p:nvSpPr>
        <p:spPr>
          <a:xfrm>
            <a:off x="6286500" y="5000625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6" name="Isosceles Triangle 105"/>
          <p:cNvSpPr/>
          <p:nvPr/>
        </p:nvSpPr>
        <p:spPr>
          <a:xfrm>
            <a:off x="6286500" y="5429250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7" name="Isosceles Triangle 106"/>
          <p:cNvSpPr/>
          <p:nvPr/>
        </p:nvSpPr>
        <p:spPr>
          <a:xfrm>
            <a:off x="571500" y="5429250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8" name="Isosceles Triangle 107"/>
          <p:cNvSpPr/>
          <p:nvPr/>
        </p:nvSpPr>
        <p:spPr>
          <a:xfrm>
            <a:off x="1017588" y="5429250"/>
            <a:ext cx="357187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9" name="Isosceles Triangle 108"/>
          <p:cNvSpPr/>
          <p:nvPr/>
        </p:nvSpPr>
        <p:spPr>
          <a:xfrm>
            <a:off x="1463675" y="5429250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0" name="Isosceles Triangle 109"/>
          <p:cNvSpPr/>
          <p:nvPr/>
        </p:nvSpPr>
        <p:spPr>
          <a:xfrm>
            <a:off x="785813" y="5000625"/>
            <a:ext cx="357187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1" name="Isosceles Triangle 110"/>
          <p:cNvSpPr/>
          <p:nvPr/>
        </p:nvSpPr>
        <p:spPr>
          <a:xfrm>
            <a:off x="1231900" y="5000625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7" name="Isosceles Triangle 116"/>
          <p:cNvSpPr/>
          <p:nvPr/>
        </p:nvSpPr>
        <p:spPr>
          <a:xfrm>
            <a:off x="2535238" y="5429250"/>
            <a:ext cx="357187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8" name="Isosceles Triangle 117"/>
          <p:cNvSpPr/>
          <p:nvPr/>
        </p:nvSpPr>
        <p:spPr>
          <a:xfrm>
            <a:off x="2982913" y="5429250"/>
            <a:ext cx="357187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9" name="Isosceles Triangle 118"/>
          <p:cNvSpPr/>
          <p:nvPr/>
        </p:nvSpPr>
        <p:spPr>
          <a:xfrm>
            <a:off x="3429000" y="5429250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0" name="Isosceles Triangle 119"/>
          <p:cNvSpPr/>
          <p:nvPr/>
        </p:nvSpPr>
        <p:spPr>
          <a:xfrm>
            <a:off x="2749550" y="5000625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1" name="Isosceles Triangle 120"/>
          <p:cNvSpPr/>
          <p:nvPr/>
        </p:nvSpPr>
        <p:spPr>
          <a:xfrm>
            <a:off x="3197225" y="5000625"/>
            <a:ext cx="357188" cy="357188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2" name="Rectangle 121"/>
          <p:cNvSpPr/>
          <p:nvPr/>
        </p:nvSpPr>
        <p:spPr>
          <a:xfrm>
            <a:off x="642938" y="7215188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3" name="Rectangle 122"/>
          <p:cNvSpPr/>
          <p:nvPr/>
        </p:nvSpPr>
        <p:spPr>
          <a:xfrm>
            <a:off x="642938" y="7643813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4" name="Rectangle 123"/>
          <p:cNvSpPr/>
          <p:nvPr/>
        </p:nvSpPr>
        <p:spPr>
          <a:xfrm>
            <a:off x="4500563" y="7215188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5" name="Rectangle 124"/>
          <p:cNvSpPr/>
          <p:nvPr/>
        </p:nvSpPr>
        <p:spPr>
          <a:xfrm>
            <a:off x="4500563" y="7643813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6" name="Rectangle 125"/>
          <p:cNvSpPr/>
          <p:nvPr/>
        </p:nvSpPr>
        <p:spPr>
          <a:xfrm>
            <a:off x="4946650" y="7215188"/>
            <a:ext cx="357188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7" name="Rectangle 126"/>
          <p:cNvSpPr/>
          <p:nvPr/>
        </p:nvSpPr>
        <p:spPr>
          <a:xfrm>
            <a:off x="4946650" y="7643813"/>
            <a:ext cx="357188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8" name="Rectangle 127"/>
          <p:cNvSpPr/>
          <p:nvPr/>
        </p:nvSpPr>
        <p:spPr>
          <a:xfrm>
            <a:off x="5840413" y="7215188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9" name="Rectangle 128"/>
          <p:cNvSpPr/>
          <p:nvPr/>
        </p:nvSpPr>
        <p:spPr>
          <a:xfrm>
            <a:off x="5840413" y="7643813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0" name="Rectangle 129"/>
          <p:cNvSpPr/>
          <p:nvPr/>
        </p:nvSpPr>
        <p:spPr>
          <a:xfrm>
            <a:off x="6286500" y="7215188"/>
            <a:ext cx="357188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1" name="Rectangle 130"/>
          <p:cNvSpPr/>
          <p:nvPr/>
        </p:nvSpPr>
        <p:spPr>
          <a:xfrm>
            <a:off x="6286500" y="7643813"/>
            <a:ext cx="357188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2" name="Rectangle 131"/>
          <p:cNvSpPr/>
          <p:nvPr/>
        </p:nvSpPr>
        <p:spPr>
          <a:xfrm>
            <a:off x="5394325" y="7215188"/>
            <a:ext cx="357188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3" name="Rectangle 132"/>
          <p:cNvSpPr/>
          <p:nvPr/>
        </p:nvSpPr>
        <p:spPr>
          <a:xfrm>
            <a:off x="5394325" y="7643813"/>
            <a:ext cx="357188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4" name="Rectangle 133"/>
          <p:cNvSpPr/>
          <p:nvPr/>
        </p:nvSpPr>
        <p:spPr>
          <a:xfrm>
            <a:off x="1785938" y="7215188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5" name="Rectangle 134"/>
          <p:cNvSpPr/>
          <p:nvPr/>
        </p:nvSpPr>
        <p:spPr>
          <a:xfrm>
            <a:off x="1785938" y="7643813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6" name="Rectangle 135"/>
          <p:cNvSpPr/>
          <p:nvPr/>
        </p:nvSpPr>
        <p:spPr>
          <a:xfrm>
            <a:off x="2678113" y="7215188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7" name="Rectangle 136"/>
          <p:cNvSpPr/>
          <p:nvPr/>
        </p:nvSpPr>
        <p:spPr>
          <a:xfrm>
            <a:off x="2678113" y="7643813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8" name="Rectangle 137"/>
          <p:cNvSpPr/>
          <p:nvPr/>
        </p:nvSpPr>
        <p:spPr>
          <a:xfrm>
            <a:off x="3125788" y="7215188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9" name="Rectangle 138"/>
          <p:cNvSpPr/>
          <p:nvPr/>
        </p:nvSpPr>
        <p:spPr>
          <a:xfrm>
            <a:off x="3125788" y="7643813"/>
            <a:ext cx="357187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0" name="Rectangle 139"/>
          <p:cNvSpPr/>
          <p:nvPr/>
        </p:nvSpPr>
        <p:spPr>
          <a:xfrm>
            <a:off x="2232025" y="7215188"/>
            <a:ext cx="357188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1" name="Rectangle 140"/>
          <p:cNvSpPr/>
          <p:nvPr/>
        </p:nvSpPr>
        <p:spPr>
          <a:xfrm>
            <a:off x="2232025" y="7643813"/>
            <a:ext cx="357188" cy="285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6" y="428597"/>
            <a:ext cx="6643710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numCol="4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uno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>
                <a:latin typeface="Comic Sans MS" pitchFamily="66" charset="0"/>
                <a:cs typeface="+mn-cs"/>
              </a:rPr>
              <a:t>dos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tres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cuatro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cinco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seis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siete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ocho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nueve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>
                <a:latin typeface="Comic Sans MS" pitchFamily="66" charset="0"/>
                <a:cs typeface="+mn-cs"/>
              </a:rPr>
              <a:t> </a:t>
            </a:r>
            <a:r>
              <a:rPr lang="en-GB" sz="2000" b="1" dirty="0" err="1">
                <a:latin typeface="Comic Sans MS" pitchFamily="66" charset="0"/>
                <a:cs typeface="+mn-cs"/>
              </a:rPr>
              <a:t>diez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>
                <a:latin typeface="Comic Sans MS" pitchFamily="66" charset="0"/>
                <a:cs typeface="+mn-cs"/>
              </a:rPr>
              <a:t>once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doce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trece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catorce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>
                <a:latin typeface="Comic Sans MS" pitchFamily="66" charset="0"/>
                <a:cs typeface="+mn-cs"/>
              </a:rPr>
              <a:t>quince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dieciseis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diecisiete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dieciocho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diecinueve</a:t>
            </a:r>
            <a:endParaRPr lang="en-GB" sz="2000" b="1" dirty="0">
              <a:latin typeface="Comic Sans MS" pitchFamily="66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lain"/>
              <a:defRPr/>
            </a:pPr>
            <a:r>
              <a:rPr lang="en-GB" sz="2000" b="1" dirty="0" err="1">
                <a:latin typeface="Comic Sans MS" pitchFamily="66" charset="0"/>
                <a:cs typeface="+mn-cs"/>
              </a:rPr>
              <a:t>veinte</a:t>
            </a:r>
            <a:endParaRPr lang="en-GB" sz="2000" b="1" dirty="0">
              <a:latin typeface="Comic Sans MS" pitchFamily="66" charset="0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00188" y="0"/>
            <a:ext cx="3357562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Las </a:t>
            </a:r>
            <a:r>
              <a:rPr lang="en-GB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matemáticas</a:t>
            </a:r>
            <a:endParaRPr lang="en-GB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357188" y="2143125"/>
            <a:ext cx="61436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>
                <a:latin typeface="Comic Sans MS" pitchFamily="66" charset="0"/>
              </a:rPr>
              <a:t>Fill in the missing numbers to make each pair add up to ten: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71438" y="271462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omic Sans MS" pitchFamily="66" charset="0"/>
              </a:rPr>
              <a:t>1.</a:t>
            </a:r>
          </a:p>
        </p:txBody>
      </p:sp>
      <p:sp>
        <p:nvSpPr>
          <p:cNvPr id="6" name="Rectangle 5"/>
          <p:cNvSpPr/>
          <p:nvPr/>
        </p:nvSpPr>
        <p:spPr>
          <a:xfrm>
            <a:off x="500063" y="2500313"/>
            <a:ext cx="1214437" cy="714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642938" y="264318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214438" y="264318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642938" y="292893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1214438" y="292893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143125" y="2500313"/>
            <a:ext cx="1714500" cy="714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357438" y="264318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857500" y="264318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357438" y="292893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857500" y="292893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357563" y="264318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357563" y="292893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090" name="TextBox 17"/>
          <p:cNvSpPr txBox="1">
            <a:spLocks noChangeArrowheads="1"/>
          </p:cNvSpPr>
          <p:nvPr/>
        </p:nvSpPr>
        <p:spPr bwMode="auto">
          <a:xfrm>
            <a:off x="500063" y="3273425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cuatro</a:t>
            </a:r>
          </a:p>
        </p:txBody>
      </p:sp>
      <p:sp>
        <p:nvSpPr>
          <p:cNvPr id="3091" name="TextBox 18"/>
          <p:cNvSpPr txBox="1">
            <a:spLocks noChangeArrowheads="1"/>
          </p:cNvSpPr>
          <p:nvPr/>
        </p:nvSpPr>
        <p:spPr bwMode="auto">
          <a:xfrm>
            <a:off x="2143125" y="3273425"/>
            <a:ext cx="1714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__ __ __ __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357688" y="2500313"/>
            <a:ext cx="2357437" cy="714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394325" y="264318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5840413" y="264318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5394325" y="292893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5840413" y="292893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6286500" y="264318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6286500" y="292893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4500563" y="264318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4946650" y="264318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4500563" y="292893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4946650" y="2928938"/>
            <a:ext cx="285750" cy="142875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103" name="TextBox 30"/>
          <p:cNvSpPr txBox="1">
            <a:spLocks noChangeArrowheads="1"/>
          </p:cNvSpPr>
          <p:nvPr/>
        </p:nvSpPr>
        <p:spPr bwMode="auto">
          <a:xfrm>
            <a:off x="1643063" y="264318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+</a:t>
            </a:r>
          </a:p>
        </p:txBody>
      </p:sp>
      <p:sp>
        <p:nvSpPr>
          <p:cNvPr id="3104" name="TextBox 31"/>
          <p:cNvSpPr txBox="1">
            <a:spLocks noChangeArrowheads="1"/>
          </p:cNvSpPr>
          <p:nvPr/>
        </p:nvSpPr>
        <p:spPr bwMode="auto">
          <a:xfrm>
            <a:off x="3857625" y="2655888"/>
            <a:ext cx="5715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=</a:t>
            </a:r>
          </a:p>
        </p:txBody>
      </p:sp>
      <p:sp>
        <p:nvSpPr>
          <p:cNvPr id="3105" name="TextBox 32"/>
          <p:cNvSpPr txBox="1">
            <a:spLocks noChangeArrowheads="1"/>
          </p:cNvSpPr>
          <p:nvPr/>
        </p:nvSpPr>
        <p:spPr bwMode="auto">
          <a:xfrm>
            <a:off x="4929188" y="3273425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diez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428875" y="3714750"/>
            <a:ext cx="1428750" cy="714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107" name="TextBox 34"/>
          <p:cNvSpPr txBox="1">
            <a:spLocks noChangeArrowheads="1"/>
          </p:cNvSpPr>
          <p:nvPr/>
        </p:nvSpPr>
        <p:spPr bwMode="auto">
          <a:xfrm>
            <a:off x="71438" y="385762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omic Sans MS" pitchFamily="66" charset="0"/>
              </a:rPr>
              <a:t>2.</a:t>
            </a:r>
          </a:p>
        </p:txBody>
      </p:sp>
      <p:sp>
        <p:nvSpPr>
          <p:cNvPr id="3108" name="TextBox 35"/>
          <p:cNvSpPr txBox="1">
            <a:spLocks noChangeArrowheads="1"/>
          </p:cNvSpPr>
          <p:nvPr/>
        </p:nvSpPr>
        <p:spPr bwMode="auto">
          <a:xfrm>
            <a:off x="500063" y="4500563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cinco</a:t>
            </a:r>
          </a:p>
        </p:txBody>
      </p:sp>
      <p:sp>
        <p:nvSpPr>
          <p:cNvPr id="3109" name="TextBox 36"/>
          <p:cNvSpPr txBox="1">
            <a:spLocks noChangeArrowheads="1"/>
          </p:cNvSpPr>
          <p:nvPr/>
        </p:nvSpPr>
        <p:spPr bwMode="auto">
          <a:xfrm>
            <a:off x="2143125" y="4500563"/>
            <a:ext cx="2000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__ __ __ __ __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357688" y="3714750"/>
            <a:ext cx="2357437" cy="714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111" name="TextBox 38"/>
          <p:cNvSpPr txBox="1">
            <a:spLocks noChangeArrowheads="1"/>
          </p:cNvSpPr>
          <p:nvPr/>
        </p:nvSpPr>
        <p:spPr bwMode="auto">
          <a:xfrm>
            <a:off x="1928813" y="385762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+</a:t>
            </a:r>
          </a:p>
        </p:txBody>
      </p:sp>
      <p:sp>
        <p:nvSpPr>
          <p:cNvPr id="3112" name="TextBox 39"/>
          <p:cNvSpPr txBox="1">
            <a:spLocks noChangeArrowheads="1"/>
          </p:cNvSpPr>
          <p:nvPr/>
        </p:nvSpPr>
        <p:spPr bwMode="auto">
          <a:xfrm>
            <a:off x="3857625" y="385762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=</a:t>
            </a:r>
          </a:p>
        </p:txBody>
      </p:sp>
      <p:sp>
        <p:nvSpPr>
          <p:cNvPr id="3113" name="TextBox 40"/>
          <p:cNvSpPr txBox="1">
            <a:spLocks noChangeArrowheads="1"/>
          </p:cNvSpPr>
          <p:nvPr/>
        </p:nvSpPr>
        <p:spPr bwMode="auto">
          <a:xfrm>
            <a:off x="4929188" y="4500563"/>
            <a:ext cx="121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diez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00063" y="3714750"/>
            <a:ext cx="1428750" cy="714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3" name="Isosceles Triangle 42"/>
          <p:cNvSpPr/>
          <p:nvPr/>
        </p:nvSpPr>
        <p:spPr>
          <a:xfrm>
            <a:off x="4500563" y="379888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4" name="Isosceles Triangle 43"/>
          <p:cNvSpPr/>
          <p:nvPr/>
        </p:nvSpPr>
        <p:spPr>
          <a:xfrm>
            <a:off x="4500563" y="407193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5" name="Isosceles Triangle 44"/>
          <p:cNvSpPr/>
          <p:nvPr/>
        </p:nvSpPr>
        <p:spPr>
          <a:xfrm>
            <a:off x="4946650" y="379888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6" name="Isosceles Triangle 45"/>
          <p:cNvSpPr/>
          <p:nvPr/>
        </p:nvSpPr>
        <p:spPr>
          <a:xfrm>
            <a:off x="4946650" y="407193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7" name="Isosceles Triangle 46"/>
          <p:cNvSpPr/>
          <p:nvPr/>
        </p:nvSpPr>
        <p:spPr>
          <a:xfrm>
            <a:off x="5394325" y="379888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8" name="Isosceles Triangle 47"/>
          <p:cNvSpPr/>
          <p:nvPr/>
        </p:nvSpPr>
        <p:spPr>
          <a:xfrm>
            <a:off x="5394325" y="407193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9" name="Isosceles Triangle 48"/>
          <p:cNvSpPr/>
          <p:nvPr/>
        </p:nvSpPr>
        <p:spPr>
          <a:xfrm>
            <a:off x="5840413" y="379888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0" name="Isosceles Triangle 49"/>
          <p:cNvSpPr/>
          <p:nvPr/>
        </p:nvSpPr>
        <p:spPr>
          <a:xfrm>
            <a:off x="5840413" y="407193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1" name="Isosceles Triangle 50"/>
          <p:cNvSpPr/>
          <p:nvPr/>
        </p:nvSpPr>
        <p:spPr>
          <a:xfrm>
            <a:off x="6286500" y="379888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2" name="Isosceles Triangle 51"/>
          <p:cNvSpPr/>
          <p:nvPr/>
        </p:nvSpPr>
        <p:spPr>
          <a:xfrm>
            <a:off x="6286500" y="407193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3" name="Isosceles Triangle 52"/>
          <p:cNvSpPr/>
          <p:nvPr/>
        </p:nvSpPr>
        <p:spPr>
          <a:xfrm>
            <a:off x="571500" y="407193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4" name="Isosceles Triangle 53"/>
          <p:cNvSpPr/>
          <p:nvPr/>
        </p:nvSpPr>
        <p:spPr>
          <a:xfrm>
            <a:off x="1017588" y="407193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5" name="Isosceles Triangle 54"/>
          <p:cNvSpPr/>
          <p:nvPr/>
        </p:nvSpPr>
        <p:spPr>
          <a:xfrm>
            <a:off x="1463675" y="407193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6" name="Isosceles Triangle 55"/>
          <p:cNvSpPr/>
          <p:nvPr/>
        </p:nvSpPr>
        <p:spPr>
          <a:xfrm>
            <a:off x="785813" y="379888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7" name="Isosceles Triangle 56"/>
          <p:cNvSpPr/>
          <p:nvPr/>
        </p:nvSpPr>
        <p:spPr>
          <a:xfrm>
            <a:off x="1231900" y="379888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8" name="Isosceles Triangle 57"/>
          <p:cNvSpPr/>
          <p:nvPr/>
        </p:nvSpPr>
        <p:spPr>
          <a:xfrm>
            <a:off x="2535238" y="407193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9" name="Isosceles Triangle 58"/>
          <p:cNvSpPr/>
          <p:nvPr/>
        </p:nvSpPr>
        <p:spPr>
          <a:xfrm>
            <a:off x="2982913" y="407193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0" name="Isosceles Triangle 59"/>
          <p:cNvSpPr/>
          <p:nvPr/>
        </p:nvSpPr>
        <p:spPr>
          <a:xfrm>
            <a:off x="3429000" y="407193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1" name="Isosceles Triangle 60"/>
          <p:cNvSpPr/>
          <p:nvPr/>
        </p:nvSpPr>
        <p:spPr>
          <a:xfrm>
            <a:off x="2749550" y="379888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2" name="Isosceles Triangle 61"/>
          <p:cNvSpPr/>
          <p:nvPr/>
        </p:nvSpPr>
        <p:spPr>
          <a:xfrm>
            <a:off x="3197225" y="3798888"/>
            <a:ext cx="285750" cy="201612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500063" y="5000625"/>
            <a:ext cx="642937" cy="7858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1571625" y="5000625"/>
            <a:ext cx="2143125" cy="7858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137" name="TextBox 64"/>
          <p:cNvSpPr txBox="1">
            <a:spLocks noChangeArrowheads="1"/>
          </p:cNvSpPr>
          <p:nvPr/>
        </p:nvSpPr>
        <p:spPr bwMode="auto">
          <a:xfrm>
            <a:off x="71438" y="514350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omic Sans MS" pitchFamily="66" charset="0"/>
              </a:rPr>
              <a:t>3.</a:t>
            </a:r>
          </a:p>
        </p:txBody>
      </p:sp>
      <p:sp>
        <p:nvSpPr>
          <p:cNvPr id="3138" name="TextBox 65"/>
          <p:cNvSpPr txBox="1">
            <a:spLocks noChangeArrowheads="1"/>
          </p:cNvSpPr>
          <p:nvPr/>
        </p:nvSpPr>
        <p:spPr bwMode="auto">
          <a:xfrm>
            <a:off x="214313" y="5857875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dos</a:t>
            </a:r>
          </a:p>
        </p:txBody>
      </p:sp>
      <p:sp>
        <p:nvSpPr>
          <p:cNvPr id="3139" name="TextBox 66"/>
          <p:cNvSpPr txBox="1">
            <a:spLocks noChangeArrowheads="1"/>
          </p:cNvSpPr>
          <p:nvPr/>
        </p:nvSpPr>
        <p:spPr bwMode="auto">
          <a:xfrm>
            <a:off x="1785938" y="5857875"/>
            <a:ext cx="1714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__ __ __ __ 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357688" y="5000625"/>
            <a:ext cx="2357437" cy="7858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141" name="TextBox 68"/>
          <p:cNvSpPr txBox="1">
            <a:spLocks noChangeArrowheads="1"/>
          </p:cNvSpPr>
          <p:nvPr/>
        </p:nvSpPr>
        <p:spPr bwMode="auto">
          <a:xfrm>
            <a:off x="1071563" y="5214938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+</a:t>
            </a:r>
          </a:p>
        </p:txBody>
      </p:sp>
      <p:sp>
        <p:nvSpPr>
          <p:cNvPr id="3142" name="TextBox 69"/>
          <p:cNvSpPr txBox="1">
            <a:spLocks noChangeArrowheads="1"/>
          </p:cNvSpPr>
          <p:nvPr/>
        </p:nvSpPr>
        <p:spPr bwMode="auto">
          <a:xfrm>
            <a:off x="3786188" y="5227638"/>
            <a:ext cx="5715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>
                <a:latin typeface="Comic Sans MS" pitchFamily="66" charset="0"/>
              </a:rPr>
              <a:t>=</a:t>
            </a:r>
          </a:p>
        </p:txBody>
      </p:sp>
      <p:sp>
        <p:nvSpPr>
          <p:cNvPr id="3143" name="TextBox 70"/>
          <p:cNvSpPr txBox="1">
            <a:spLocks noChangeArrowheads="1"/>
          </p:cNvSpPr>
          <p:nvPr/>
        </p:nvSpPr>
        <p:spPr bwMode="auto">
          <a:xfrm>
            <a:off x="4929188" y="5857875"/>
            <a:ext cx="1214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latin typeface="Comic Sans MS" pitchFamily="66" charset="0"/>
              </a:rPr>
              <a:t>diez</a:t>
            </a:r>
          </a:p>
        </p:txBody>
      </p:sp>
      <p:sp>
        <p:nvSpPr>
          <p:cNvPr id="72" name="Rectangle 71"/>
          <p:cNvSpPr/>
          <p:nvPr/>
        </p:nvSpPr>
        <p:spPr>
          <a:xfrm>
            <a:off x="625475" y="515620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625475" y="542925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4483100" y="515620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4483100" y="542925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4929188" y="515620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929188" y="542925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5822950" y="515620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5822950" y="542925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6269038" y="515620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6269038" y="542925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375275" y="5156200"/>
            <a:ext cx="376238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375275" y="5429250"/>
            <a:ext cx="376238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4" name="Rectangle 83"/>
          <p:cNvSpPr/>
          <p:nvPr/>
        </p:nvSpPr>
        <p:spPr>
          <a:xfrm>
            <a:off x="1768475" y="515620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5" name="Rectangle 84"/>
          <p:cNvSpPr/>
          <p:nvPr/>
        </p:nvSpPr>
        <p:spPr>
          <a:xfrm>
            <a:off x="1768475" y="542925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2660650" y="515620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2660650" y="542925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3106738" y="5156200"/>
            <a:ext cx="376237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3106738" y="5429250"/>
            <a:ext cx="376237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0" name="Rectangle 89"/>
          <p:cNvSpPr/>
          <p:nvPr/>
        </p:nvSpPr>
        <p:spPr>
          <a:xfrm>
            <a:off x="2214563" y="515620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1" name="Rectangle 90"/>
          <p:cNvSpPr/>
          <p:nvPr/>
        </p:nvSpPr>
        <p:spPr>
          <a:xfrm>
            <a:off x="2214563" y="5429250"/>
            <a:ext cx="374650" cy="2016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2" name="TextBox 91"/>
          <p:cNvSpPr txBox="1"/>
          <p:nvPr/>
        </p:nvSpPr>
        <p:spPr>
          <a:xfrm>
            <a:off x="214313" y="6500813"/>
            <a:ext cx="6858000" cy="2446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Comic Sans MS" pitchFamily="66" charset="0"/>
                <a:cs typeface="+mn-cs"/>
              </a:rPr>
              <a:t>Extra! Complete these sums in Spanish: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en-GB" dirty="0">
                <a:latin typeface="Comic Sans MS" pitchFamily="66" charset="0"/>
                <a:cs typeface="+mn-cs"/>
              </a:rPr>
              <a:t>dos + </a:t>
            </a:r>
            <a:r>
              <a:rPr lang="en-GB" dirty="0" err="1">
                <a:latin typeface="Comic Sans MS" pitchFamily="66" charset="0"/>
                <a:cs typeface="+mn-cs"/>
              </a:rPr>
              <a:t>cuatro</a:t>
            </a:r>
            <a:r>
              <a:rPr lang="en-GB" dirty="0">
                <a:latin typeface="Comic Sans MS" pitchFamily="66" charset="0"/>
                <a:cs typeface="+mn-cs"/>
              </a:rPr>
              <a:t> = __ __ __ __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en-GB" dirty="0" err="1">
                <a:latin typeface="Comic Sans MS" pitchFamily="66" charset="0"/>
                <a:cs typeface="+mn-cs"/>
              </a:rPr>
              <a:t>trece</a:t>
            </a:r>
            <a:r>
              <a:rPr lang="en-GB" dirty="0">
                <a:latin typeface="Comic Sans MS" pitchFamily="66" charset="0"/>
                <a:cs typeface="+mn-cs"/>
              </a:rPr>
              <a:t> + </a:t>
            </a:r>
            <a:r>
              <a:rPr lang="en-GB" dirty="0" err="1">
                <a:latin typeface="Comic Sans MS" pitchFamily="66" charset="0"/>
                <a:cs typeface="+mn-cs"/>
              </a:rPr>
              <a:t>tres</a:t>
            </a:r>
            <a:r>
              <a:rPr lang="en-GB" dirty="0">
                <a:latin typeface="Comic Sans MS" pitchFamily="66" charset="0"/>
                <a:cs typeface="+mn-cs"/>
              </a:rPr>
              <a:t> = __ __ __ __ __ __ __ __ __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en-GB" dirty="0">
                <a:latin typeface="Comic Sans MS" pitchFamily="66" charset="0"/>
                <a:cs typeface="+mn-cs"/>
              </a:rPr>
              <a:t>quince + </a:t>
            </a:r>
            <a:r>
              <a:rPr lang="en-GB" dirty="0" err="1">
                <a:latin typeface="Comic Sans MS" pitchFamily="66" charset="0"/>
                <a:cs typeface="+mn-cs"/>
              </a:rPr>
              <a:t>cinco</a:t>
            </a:r>
            <a:r>
              <a:rPr lang="en-GB" dirty="0">
                <a:latin typeface="Comic Sans MS" pitchFamily="66" charset="0"/>
                <a:cs typeface="+mn-cs"/>
              </a:rPr>
              <a:t> = __ __ __ __ __ __ 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en-GB" dirty="0" err="1">
                <a:latin typeface="Comic Sans MS" pitchFamily="66" charset="0"/>
                <a:cs typeface="+mn-cs"/>
              </a:rPr>
              <a:t>cuatro</a:t>
            </a:r>
            <a:r>
              <a:rPr lang="en-GB" dirty="0">
                <a:latin typeface="Comic Sans MS" pitchFamily="66" charset="0"/>
                <a:cs typeface="+mn-cs"/>
              </a:rPr>
              <a:t> + </a:t>
            </a:r>
            <a:r>
              <a:rPr lang="en-GB" dirty="0" err="1">
                <a:latin typeface="Comic Sans MS" pitchFamily="66" charset="0"/>
                <a:cs typeface="+mn-cs"/>
              </a:rPr>
              <a:t>ocho</a:t>
            </a:r>
            <a:r>
              <a:rPr lang="en-GB" dirty="0">
                <a:latin typeface="Comic Sans MS" pitchFamily="66" charset="0"/>
                <a:cs typeface="+mn-cs"/>
              </a:rPr>
              <a:t> = __ __ __ __ 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en-GB" dirty="0" err="1">
                <a:latin typeface="Comic Sans MS" pitchFamily="66" charset="0"/>
                <a:cs typeface="+mn-cs"/>
              </a:rPr>
              <a:t>diez</a:t>
            </a:r>
            <a:r>
              <a:rPr lang="en-GB" dirty="0">
                <a:latin typeface="Comic Sans MS" pitchFamily="66" charset="0"/>
                <a:cs typeface="+mn-cs"/>
              </a:rPr>
              <a:t> + </a:t>
            </a:r>
            <a:r>
              <a:rPr lang="en-GB" dirty="0" err="1">
                <a:latin typeface="Comic Sans MS" pitchFamily="66" charset="0"/>
                <a:cs typeface="+mn-cs"/>
              </a:rPr>
              <a:t>uno</a:t>
            </a:r>
            <a:r>
              <a:rPr lang="en-GB" dirty="0">
                <a:latin typeface="Comic Sans MS" pitchFamily="66" charset="0"/>
                <a:cs typeface="+mn-cs"/>
              </a:rPr>
              <a:t> = __ __ __ __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189</Words>
  <Application>Microsoft Office PowerPoint</Application>
  <PresentationFormat>On-screen Show (4:3)</PresentationFormat>
  <Paragraphs>81</Paragraphs>
  <Slides>6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Comic Sans MS</vt:lpstr>
      <vt:lpstr>Letterjoin-Air Plus 8</vt:lpstr>
      <vt:lpstr>Office Theme</vt:lpstr>
      <vt:lpstr>PowerPoint Presentation</vt:lpstr>
      <vt:lpstr>PowerPoint Presentation</vt:lpstr>
      <vt:lpstr>Spanish</vt:lpstr>
      <vt:lpstr>What to do: - As always are lessons are song based so today we are going to start with Supermovers and our greetings. https://www.bbc.co.uk/teach/supermovers/ks1--ks2-mfl-spanish-greetings-with-ben-shires/zfksqp3  This weeks lesson is counting to 20.  Watch these videos then have a go at the worksheets below. https://www.youtube.com/watch?v=8ydJr1Is8xI   https://www.youtube.com/watch?v=zzhHrQbHZMA&amp;t=48s    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Kate</dc:creator>
  <cp:lastModifiedBy>j.batey</cp:lastModifiedBy>
  <cp:revision>9</cp:revision>
  <dcterms:created xsi:type="dcterms:W3CDTF">2009-10-06T17:13:26Z</dcterms:created>
  <dcterms:modified xsi:type="dcterms:W3CDTF">2021-02-21T15:49:55Z</dcterms:modified>
</cp:coreProperties>
</file>